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4630400" cy="8229600"/>
  <p:notesSz cx="8229600" cy="14630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Instrument Sans Medium" panose="020B0604020202020204" charset="0"/>
      <p:regular r:id="rId32"/>
    </p:embeddedFont>
    <p:embeddedFont>
      <p:font typeface="Instrument Sans Semi Bold" panose="020B0604020202020204" charset="0"/>
      <p:regular r:id="rId33"/>
    </p:embeddedFont>
  </p:embeddedFont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BB40B4C3-E371-4A09-A679-1C3555300787}"/>
              </a:ext>
            </a:extLst>
          </p:cNvPr>
          <p:cNvSpPr txBox="1">
            <a:spLocks/>
          </p:cNvSpPr>
          <p:nvPr/>
        </p:nvSpPr>
        <p:spPr>
          <a:xfrm>
            <a:off x="4184332" y="1413757"/>
            <a:ext cx="6261735" cy="2108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MAKING COMPARISONS: SIMILES AND METAPHORS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1">
            <a:extLst>
              <a:ext uri="{FF2B5EF4-FFF2-40B4-BE49-F238E27FC236}">
                <a16:creationId xmlns:a16="http://schemas.microsoft.com/office/drawing/2014/main" id="{56896B14-EE0E-4801-A256-13957B1FFE46}"/>
              </a:ext>
            </a:extLst>
          </p:cNvPr>
          <p:cNvSpPr txBox="1">
            <a:spLocks/>
          </p:cNvSpPr>
          <p:nvPr/>
        </p:nvSpPr>
        <p:spPr bwMode="auto">
          <a:xfrm>
            <a:off x="4343399" y="584242"/>
            <a:ext cx="59436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o-RO" alt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IULIA NICOLETA CĂLIN</a:t>
            </a:r>
            <a:endParaRPr lang="en-US" alt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setăText 1">
            <a:extLst>
              <a:ext uri="{FF2B5EF4-FFF2-40B4-BE49-F238E27FC236}">
                <a16:creationId xmlns:a16="http://schemas.microsoft.com/office/drawing/2014/main" id="{7C71EEFF-19EE-4EC3-96BC-4F748002B4B2}"/>
              </a:ext>
            </a:extLst>
          </p:cNvPr>
          <p:cNvSpPr txBox="1"/>
          <p:nvPr/>
        </p:nvSpPr>
        <p:spPr>
          <a:xfrm>
            <a:off x="3867149" y="6170585"/>
            <a:ext cx="6896100" cy="46935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400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Material realizat în conformitate cu programa școlară în vigoare, aprobată MEC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altLang="en-US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D230C5-0028-422B-9671-8328ABD9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995" y="4693522"/>
            <a:ext cx="4898410" cy="6016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Soft educațional pentru orele de limba engleză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2B42317B-19B3-4E24-9232-FEF04FFD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536" cy="5817909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2774AE96-4351-49E6-914C-4F593883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57864" y="0"/>
            <a:ext cx="4072536" cy="58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56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Types of Metaphors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48101"/>
            <a:ext cx="3048000" cy="1883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58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Dead Metaphors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549140"/>
            <a:ext cx="304800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Expressions so common their metaphorical nature has been forgotten: "falling in love," "time flies," "broken heart."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1948101"/>
            <a:ext cx="3048119" cy="18838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25278" y="4058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Extended Metaphors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25278" y="4549140"/>
            <a:ext cx="304811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Sustained throughout a piece of writing, often with multiple related comparisons building on the initial metaphor.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1948101"/>
            <a:ext cx="3048119" cy="188380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6884" y="4058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Mixed Metaphors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56884" y="4549140"/>
            <a:ext cx="304811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Combining unrelated metaphors, often creating humorous or confusing effects: "He's burning bridges by sailing in uncharted waters."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1948101"/>
            <a:ext cx="3048119" cy="188380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88491" y="405872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Conceptual Metaphors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788491" y="4903470"/>
            <a:ext cx="304811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Underlying metaphors that structure how we understand concepts: "ARGUMENT IS WAR" shapes phrases like "defending positions" or "attacking ideas."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80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Metaphors in Action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694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5124807"/>
            <a:ext cx="28660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Ordinary Description: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5615226"/>
            <a:ext cx="564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old man stood alone in the field.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56884" y="504694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8194000" y="5124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With Metaphor: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194000" y="5615226"/>
            <a:ext cx="56426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old man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was an ancient oak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his gnarled limbs reaching skyward, roots deep in the soil of his homeland, weathered by countless seasons yet still standing defiantly against the gathering dusk.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3508"/>
            <a:ext cx="108490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Simile vs. Metaphor: The Key Differences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55915"/>
            <a:ext cx="13042821" cy="4280059"/>
          </a:xfrm>
          <a:prstGeom prst="roundRect">
            <a:avLst>
              <a:gd name="adj" fmla="val 47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563535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270724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75077" y="2707243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Simile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716691" y="270724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Metaphor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3213854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335756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Structure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75077" y="3357563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Uses "like" or "as"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16691" y="335756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Direct equation (A is B)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864173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400788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Comparison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375077" y="4007882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Suggests similarity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716691" y="400788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Asserts identity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514493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465820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Effect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5375077" y="465820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More gentle, creates distance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716691" y="465820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More forceful, creates immediacy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5164812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9653" y="530852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Example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5375077" y="530852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Her voice was like velvet.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9716691" y="530852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Her voice was velvet.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815132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9653" y="595884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Mental Processing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5375077" y="5958840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Allows reader to perceive similarity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9716691" y="5958840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Forces reader to see one thing as another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4833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Sensory Power of Comparisons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Visual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"The stars were diamonds scattered across black velvet."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0571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Auditory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94322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"Her laughter was wind chimes in a summer breeze."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7863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Olfactory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"The kitchen was a French bakery at dawn."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9663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Tactile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21327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"His beard was sandpaper against her cheek."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614630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19741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Gustatory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985986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"Defeat is a bitter pill to swallow."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87553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2076"/>
            <a:ext cx="87365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Avoiding Clichés in Comparisons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47831"/>
            <a:ext cx="31397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Overused Comparisons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289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 cold as ice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67117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Busy as a bee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1133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Life is a journey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5555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Time is money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9977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 as a rock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56474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These well-worn phrases have lost their impact through repetition. They no longer create fresh images in readers' minds.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26478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Fresh Alternatives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99521" y="32289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 cold as a surgeon's gaze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367117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Busy as a grandmother's knitting needles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1133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Life is an unfinished symphony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45555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Time is a relentless tide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99521" y="49977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 as yesterday's scones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556474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Original comparisons force readers to engage with your writing and see the world through a unique lens.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1699"/>
            <a:ext cx="85074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Creating Effective Comparisons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14268"/>
            <a:ext cx="6436400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167896"/>
            <a:ext cx="30989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Identify the Key Quality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658314"/>
            <a:ext cx="59827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Determine precisely what aspect of your subject you want to highlight through comparison.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00211" y="2374106"/>
            <a:ext cx="6436400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7" name="Text 5"/>
          <p:cNvSpPr/>
          <p:nvPr/>
        </p:nvSpPr>
        <p:spPr>
          <a:xfrm>
            <a:off x="7627025" y="2827734"/>
            <a:ext cx="28864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Consider Your Reader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7025" y="3318153"/>
            <a:ext cx="59827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Choose vehicles that will resonate with your audience's experiences and knowledge.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5121116"/>
            <a:ext cx="6436400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5574744"/>
            <a:ext cx="4123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Seek Unexpected Connections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0604" y="6065163"/>
            <a:ext cx="59827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Look beyond the obvious to find surprising yet fitting comparisons that will delight and enlighten.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00211" y="4780955"/>
            <a:ext cx="6436400" cy="226814"/>
          </a:xfrm>
          <a:prstGeom prst="roundRect">
            <a:avLst>
              <a:gd name="adj" fmla="val 90006"/>
            </a:avLst>
          </a:prstGeom>
          <a:solidFill>
            <a:srgbClr val="CEE6FD"/>
          </a:solidFill>
          <a:ln/>
        </p:spPr>
      </p:sp>
      <p:sp>
        <p:nvSpPr>
          <p:cNvPr id="13" name="Text 11"/>
          <p:cNvSpPr/>
          <p:nvPr/>
        </p:nvSpPr>
        <p:spPr>
          <a:xfrm>
            <a:off x="7627025" y="5234583"/>
            <a:ext cx="3509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 for Clarity and Impact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27025" y="5725001"/>
            <a:ext cx="59827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Ensure your comparison clarifies rather than confuses, and strengthens rather than weakens your point.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01698"/>
            <a:ext cx="6486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Comparing the Abstract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50638"/>
            <a:ext cx="3664744" cy="2819519"/>
          </a:xfrm>
          <a:prstGeom prst="roundRect">
            <a:avLst>
              <a:gd name="adj" fmla="val 7240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37484" y="2507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Emotions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37484" y="2998351"/>
            <a:ext cx="31501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"Her jealousy was a thorny vine, wrapping around her heart and squeezing until she could hardly breathe."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748" y="2250638"/>
            <a:ext cx="3664863" cy="2819519"/>
          </a:xfrm>
          <a:prstGeom prst="roundRect">
            <a:avLst>
              <a:gd name="adj" fmla="val 7240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9042" y="2507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Ideas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9042" y="2998351"/>
            <a:ext cx="315027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"Democracy is a delicate ecosystem, requiring constant tending and protection from invasive elements."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6972"/>
            <a:ext cx="7556421" cy="1730812"/>
          </a:xfrm>
          <a:prstGeom prst="roundRect">
            <a:avLst>
              <a:gd name="adj" fmla="val 11795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37484" y="55542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Time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37484" y="6044684"/>
            <a:ext cx="70418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"The afternoon stretched before him like an empty motorway, endless and without feature."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3599"/>
            <a:ext cx="99442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Practice: Transform These Sentences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493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Plain Statements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304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city was noisy.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4726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old woman moved slowly.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9148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child was excited.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35709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forest was dense.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79929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5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politician spoke persuasively.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449354"/>
            <a:ext cx="35271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With Similes or Metaphors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0304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city was a beehive, humming with ceaseless activity.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38355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old woman moved like autumn leaves drifting to the ground.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64069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child was a fizzy drink, bubbling over with anticipation.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44580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forest was a green cathedral, its branches forming gothic arches.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625090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5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politician's words were fishing hooks, baited to catch unwary listeners.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6033"/>
            <a:ext cx="67459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Common Pitfalls to Avoid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08440"/>
            <a:ext cx="6407944" cy="2774156"/>
          </a:xfrm>
          <a:prstGeom prst="roundRect">
            <a:avLst>
              <a:gd name="adj" fmla="val 735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4270" y="1838920"/>
            <a:ext cx="6346984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  <a:ln/>
        </p:spPr>
      </p:sp>
      <p:sp>
        <p:nvSpPr>
          <p:cNvPr id="5" name="Text 3"/>
          <p:cNvSpPr/>
          <p:nvPr/>
        </p:nvSpPr>
        <p:spPr>
          <a:xfrm>
            <a:off x="3827621" y="19664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051084" y="27461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Overuse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51084" y="3236595"/>
            <a:ext cx="58933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Too many comparisons in close proximity overwhelm readers and diminish impact. Use sparingly for maximum effect.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1808440"/>
            <a:ext cx="6408063" cy="2774156"/>
          </a:xfrm>
          <a:prstGeom prst="roundRect">
            <a:avLst>
              <a:gd name="adj" fmla="val 735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59027" y="1838920"/>
            <a:ext cx="6347103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10462498" y="19664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7685842" y="27461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Forced Connections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85842" y="3236595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Comparisons that require excessive explanation or feel unnatural create confusion rather than clarity.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93790" y="4809411"/>
            <a:ext cx="6407944" cy="2774156"/>
          </a:xfrm>
          <a:prstGeom prst="roundRect">
            <a:avLst>
              <a:gd name="adj" fmla="val 735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4270" y="4839891"/>
            <a:ext cx="6346984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  <a:ln/>
        </p:spPr>
      </p:sp>
      <p:sp>
        <p:nvSpPr>
          <p:cNvPr id="15" name="Text 13"/>
          <p:cNvSpPr/>
          <p:nvPr/>
        </p:nvSpPr>
        <p:spPr>
          <a:xfrm>
            <a:off x="3827621" y="49674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1051084" y="5747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Mixed Metaphors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051084" y="6237565"/>
            <a:ext cx="58933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Combining unrelated metaphors creates jarring cognitive dissonance: "She's burning bridges while climbing the ladder of success."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7428548" y="4809411"/>
            <a:ext cx="6408063" cy="2774156"/>
          </a:xfrm>
          <a:prstGeom prst="roundRect">
            <a:avLst>
              <a:gd name="adj" fmla="val 735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459027" y="4839891"/>
            <a:ext cx="6347103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  <a:ln/>
        </p:spPr>
      </p:sp>
      <p:sp>
        <p:nvSpPr>
          <p:cNvPr id="20" name="Text 18"/>
          <p:cNvSpPr/>
          <p:nvPr/>
        </p:nvSpPr>
        <p:spPr>
          <a:xfrm>
            <a:off x="10462498" y="49674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1" name="Text 19"/>
          <p:cNvSpPr/>
          <p:nvPr/>
        </p:nvSpPr>
        <p:spPr>
          <a:xfrm>
            <a:off x="7685842" y="5747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Cultural Insensitivity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685842" y="6237565"/>
            <a:ext cx="589347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Comparisons that rely on stereotypes or culturally specific references may alienate or confuse diverse audiences.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3312"/>
            <a:ext cx="8180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Famous Examples in Literature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037403"/>
            <a:ext cx="59045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"But soft! What light through yonder window breaks? It is the east, and Juliet is the sun."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33951" y="3967282"/>
            <a:ext cx="59045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 William Shakespeare,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Romeo and Juliet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037403"/>
            <a:ext cx="30480" cy="1292781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4"/>
          <p:cNvSpPr/>
          <p:nvPr/>
        </p:nvSpPr>
        <p:spPr>
          <a:xfrm>
            <a:off x="1133951" y="4585335"/>
            <a:ext cx="59045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"My love is like a red, red rose, That's newly sprung in June."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33951" y="5515213"/>
            <a:ext cx="59045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 Robert Burns,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Red, Red Rose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4585335"/>
            <a:ext cx="30480" cy="1292781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7939683" y="3037403"/>
            <a:ext cx="590454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"Life's but a walking shadow, a poor player, That struts and frets his hour upon the stage, And then is heard no more."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9683" y="4330184"/>
            <a:ext cx="59045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 William Shakespeare,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Macbeth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599521" y="3037403"/>
            <a:ext cx="30480" cy="1655683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2" name="Text 10"/>
          <p:cNvSpPr/>
          <p:nvPr/>
        </p:nvSpPr>
        <p:spPr>
          <a:xfrm>
            <a:off x="7939683" y="4948238"/>
            <a:ext cx="59045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"Hope is the thing with feathers That perches in the soul."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9683" y="5878116"/>
            <a:ext cx="59045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 Emily Dickinson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599521" y="4948238"/>
            <a:ext cx="30480" cy="1292781"/>
          </a:xfrm>
          <a:prstGeom prst="rect">
            <a:avLst/>
          </a:prstGeom>
          <a:solidFill>
            <a:srgbClr val="84C1FA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93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Our Journey Today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81739"/>
            <a:ext cx="6521410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615809"/>
            <a:ext cx="38453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Understanding Comparisons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106228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foundation of figurative language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81739"/>
            <a:ext cx="6521410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42014" y="36158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Similes Explored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542014" y="4106228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Like stars in the literary sky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95944"/>
            <a:ext cx="6521410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0604" y="583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Metaphors Unveiled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20604" y="6320433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beating heart of description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95944"/>
            <a:ext cx="6521410" cy="90725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42014" y="5830014"/>
            <a:ext cx="2913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Practical Applications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542014" y="6320433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Crafting your own vivid comparisons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34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Your Turn: The Comparison Challenge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71644" y="2314932"/>
            <a:ext cx="5588794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Create your own similes and metaphors for:</a:t>
            </a:r>
            <a:endParaRPr lang="en-US" sz="2150" dirty="0"/>
          </a:p>
        </p:txBody>
      </p:sp>
      <p:sp>
        <p:nvSpPr>
          <p:cNvPr id="5" name="Shape 2"/>
          <p:cNvSpPr/>
          <p:nvPr/>
        </p:nvSpPr>
        <p:spPr>
          <a:xfrm>
            <a:off x="771644" y="2990017"/>
            <a:ext cx="3690104" cy="2734032"/>
          </a:xfrm>
          <a:prstGeom prst="roundRect">
            <a:avLst>
              <a:gd name="adj" fmla="val 7258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2509" y="3240881"/>
            <a:ext cx="3188375" cy="688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 emotion you've felt recently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022509" y="4062055"/>
            <a:ext cx="3188375" cy="1058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Example: "My anxiety was a flock of startled birds, impossible to calm or count."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2133" y="2990017"/>
            <a:ext cx="3690223" cy="2734032"/>
          </a:xfrm>
          <a:prstGeom prst="roundRect">
            <a:avLst>
              <a:gd name="adj" fmla="val 7258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32998" y="3240881"/>
            <a:ext cx="3188494" cy="688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 place that's important to you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4932998" y="4062055"/>
            <a:ext cx="3188494" cy="1411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Example: "My grandmother's kitchen is a time machine, transporting me to childhood with each familiar scent."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71644" y="5944433"/>
            <a:ext cx="7600712" cy="1684020"/>
          </a:xfrm>
          <a:prstGeom prst="roundRect">
            <a:avLst>
              <a:gd name="adj" fmla="val 11784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2509" y="6195298"/>
            <a:ext cx="3697962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 person who influences you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1022509" y="6672024"/>
            <a:ext cx="7098982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Example: "My teacher is a lighthouse, steadily guiding students through foggy uncertainties toward clear understanding."</a:t>
            </a:r>
            <a:endParaRPr lang="en-US" sz="1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14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Bibliografie: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038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Cazan, A. (2016).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Stilistică și expresivitate în limba engleză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București: Editura Universității din București.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04609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Gălbează, C. (2020).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Limbaj figurat în limba engleză: resurse stilistice și interpretare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Iași: Polirom.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48829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Lazar, G. (1993).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Literature and Language Teaching: A Guide for Teachers and Trainers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Cambridge: Cambridge University Press.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29339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Knowles, M., &amp; Moon, R. (2006).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Introducing Metaphor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London: Routledge.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73559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5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Lakoff, G., &amp; Johnson, M. (2003).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Metaphors We Live By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(2nd ed.). Chicago: University of Chicago Press.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17779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6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Kennedy, X. J., &amp; Gioia, D. (2013).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Literature: An Introduction to Fiction, Poetry, Drama, and Writing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(12th ed.). Boston: Pearson.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828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7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Glucksberg, S. (2001).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Figurative Language: From Metaphor to Idioms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 Oxford: Oxford University Press.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4250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8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Abrams, M. H. (1999). </a:t>
            </a:r>
            <a:r>
              <a:rPr lang="en-US" sz="1750" i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Glossary of Literary Terms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(7th ed.). Boston: Heinle &amp; Heinle.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638" y="566976"/>
            <a:ext cx="6276856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Power of Comparison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1638" y="1706047"/>
            <a:ext cx="6342102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human mind understands new concepts by relating them to familiar ones. Comparisons bridge the gap between: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21638" y="3685040"/>
            <a:ext cx="6342102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abstract and the concrete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21638" y="4087114"/>
            <a:ext cx="6342102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unfamiliar and the known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1638" y="4489188"/>
            <a:ext cx="6342102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complex and the simple</a:t>
            </a:r>
            <a:endParaRPr lang="en-US" sz="16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80" y="1752481"/>
            <a:ext cx="6342102" cy="6342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9377"/>
            <a:ext cx="69177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Comparisons in Literature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096935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"Her eyes were like deep pools of midnight."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33951" y="3714988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"His voice was thunder in the silent room."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33951" y="4333042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"Life is a broken-winged bird that cannot fly."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33951" y="4951095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"All the world's a stage, and all the men and women merely players."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2841784"/>
            <a:ext cx="30480" cy="2727365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582429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Great writers use comparisons to evoke emotion, create imagery, and forge connections with readers through shared experiences and universal understanding.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238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Are Similes?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286244"/>
            <a:ext cx="4196358" cy="2819519"/>
          </a:xfrm>
          <a:prstGeom prst="roundRect">
            <a:avLst>
              <a:gd name="adj" fmla="val 518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3286244"/>
            <a:ext cx="121920" cy="2819519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4033957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simile is a comparison that uses the words "like" or "as" to draw a parallel between two unlike things that share a common quality.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3286244"/>
            <a:ext cx="4196358" cy="2819519"/>
          </a:xfrm>
          <a:prstGeom prst="roundRect">
            <a:avLst>
              <a:gd name="adj" fmla="val 518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6482" y="3286244"/>
            <a:ext cx="121920" cy="2819519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5565696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Purpose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565696" y="4033957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Similes illuminate unfamiliar concepts by connecting them to familiar ones, making abstract ideas tangible and enhancing descriptive language.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3286244"/>
            <a:ext cx="4196358" cy="2819519"/>
          </a:xfrm>
          <a:prstGeom prst="roundRect">
            <a:avLst>
              <a:gd name="adj" fmla="val 5189"/>
            </a:avLst>
          </a:prstGeom>
          <a:noFill/>
          <a:ln w="30480">
            <a:solidFill>
              <a:srgbClr val="B4CCE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09653" y="3286244"/>
            <a:ext cx="121920" cy="2819519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13" name="Text 11"/>
          <p:cNvSpPr/>
          <p:nvPr/>
        </p:nvSpPr>
        <p:spPr>
          <a:xfrm>
            <a:off x="9988868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Effect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988868" y="4033957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They create immediate, vivid mental images that engage the reader's imagination and evoke sensory experiences beyond plain description.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94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Similes in Action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836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196233"/>
            <a:ext cx="28660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Ordinary Description: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68665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fox moved quickly through the forest.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50318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4581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With Simile: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5071467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fox darted through the forest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like a flame dancing among autumn leaves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its russet coat a blur against the earthy palette of the woodland floor.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Types of Similes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498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Epic Similes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89064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Extended comparisons that develop into detailed illustrations, common in epic poetry. "His words flowed like honey from the comb, sweet and golden and lingering on the tongue."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Direct Similes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Straightforward comparisons using "like" or "as." "Quick as lightning, she solved the puzzle."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Negative Similes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Define by contrast. "Not like a lamb to the slaughter, but as a wolf to the hunt."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Implicit Similes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Suggest comparison without direct "like" or "as." "She had a lioness's courage when facing adversity."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353" y="423743"/>
            <a:ext cx="3978473" cy="481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Are Metaphors?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39353" y="1576664"/>
            <a:ext cx="1926312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Direct Equation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386953" y="2717740"/>
            <a:ext cx="6587847" cy="492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Unlike similes, metaphors directly state that one thing </a:t>
            </a:r>
            <a:r>
              <a:rPr lang="en-US" sz="16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is</a:t>
            </a: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another, creating a more powerful and immediate identification between the two elements.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6952" y="4507171"/>
            <a:ext cx="6587847" cy="492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They transform the familiar into something new by asserting an identity between dissimilar things, forcing readers to see both in a fresh light.</a:t>
            </a:r>
            <a:endParaRPr lang="en-US" sz="1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553" y="0"/>
            <a:ext cx="6587847" cy="658784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67720" y="6794620"/>
            <a:ext cx="6587847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"Time is a thief."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567720" y="7179668"/>
            <a:ext cx="6587847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"Her smile was sunshine breaking through clouds."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567720" y="7564716"/>
            <a:ext cx="6587847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"Life is a journey."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9535"/>
            <a:ext cx="74155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Anatomy of a Metaphor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11623"/>
            <a:ext cx="6407944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4" name="Shape 2"/>
          <p:cNvSpPr/>
          <p:nvPr/>
        </p:nvSpPr>
        <p:spPr>
          <a:xfrm>
            <a:off x="3657540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3861614" y="2372082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051084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Tenor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51084" y="3599497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subject being described or explained (e.g., "life" in "life is a journey").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2511623"/>
            <a:ext cx="6408063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9" name="Shape 7"/>
          <p:cNvSpPr/>
          <p:nvPr/>
        </p:nvSpPr>
        <p:spPr>
          <a:xfrm>
            <a:off x="10292298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  <a:ln/>
        </p:spPr>
      </p:sp>
      <p:sp>
        <p:nvSpPr>
          <p:cNvPr id="10" name="Text 8"/>
          <p:cNvSpPr/>
          <p:nvPr/>
        </p:nvSpPr>
        <p:spPr>
          <a:xfrm>
            <a:off x="10496371" y="2372082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7685842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Vehicle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85842" y="3599497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thing to which the subject is being compared (e.g., "journey" in "life is a journey").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93790" y="5119092"/>
            <a:ext cx="6407944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14" name="Shape 12"/>
          <p:cNvSpPr/>
          <p:nvPr/>
        </p:nvSpPr>
        <p:spPr>
          <a:xfrm>
            <a:off x="3657540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  <a:ln/>
        </p:spPr>
      </p:sp>
      <p:sp>
        <p:nvSpPr>
          <p:cNvPr id="15" name="Text 13"/>
          <p:cNvSpPr/>
          <p:nvPr/>
        </p:nvSpPr>
        <p:spPr>
          <a:xfrm>
            <a:off x="3861614" y="497955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1051084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Ground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051084" y="6206966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shared qualities that make the comparison work (e.g., movement, stages, challenges, discoveries).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7428548" y="5119092"/>
            <a:ext cx="6408063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19" name="Shape 17"/>
          <p:cNvSpPr/>
          <p:nvPr/>
        </p:nvSpPr>
        <p:spPr>
          <a:xfrm>
            <a:off x="10292298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  <a:ln/>
        </p:spPr>
      </p:sp>
      <p:sp>
        <p:nvSpPr>
          <p:cNvPr id="20" name="Text 18"/>
          <p:cNvSpPr/>
          <p:nvPr/>
        </p:nvSpPr>
        <p:spPr>
          <a:xfrm>
            <a:off x="10496371" y="497955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7685842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Tension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685842" y="6206966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dissimilarities that create cognitive dissonance, forcing new perspectives.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1668</Words>
  <Application>Microsoft Office PowerPoint</Application>
  <PresentationFormat>Custom</PresentationFormat>
  <Paragraphs>212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Cambria</vt:lpstr>
      <vt:lpstr>Calibri</vt:lpstr>
      <vt:lpstr>Instrument Sans Semi Bold</vt:lpstr>
      <vt:lpstr>Arial</vt:lpstr>
      <vt:lpstr>Times New Roman</vt:lpstr>
      <vt:lpstr>Instrument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subject/>
  <dc:creator/>
  <cp:lastModifiedBy>app</cp:lastModifiedBy>
  <cp:revision>2</cp:revision>
  <dcterms:created xsi:type="dcterms:W3CDTF">2025-07-15T08:07:59Z</dcterms:created>
  <dcterms:modified xsi:type="dcterms:W3CDTF">2026-02-06T13:22:48Z</dcterms:modified>
</cp:coreProperties>
</file>