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82" d="100"/>
          <a:sy n="82" d="100"/>
        </p:scale>
        <p:origin x="-147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91E42D-F1B8-42EF-BC55-08645AC4BB52}" type="datetimeFigureOut">
              <a:rPr lang="ro-RO" smtClean="0"/>
              <a:pPr/>
              <a:t>13.03.2026</a:t>
            </a:fld>
            <a:endParaRPr lang="ro-RO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74F1C6-70DC-455D-B7A8-779C77FEB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1E42D-F1B8-42EF-BC55-08645AC4BB52}" type="datetimeFigureOut">
              <a:rPr lang="ro-RO" smtClean="0"/>
              <a:pPr/>
              <a:t>13.03.2026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4F1C6-70DC-455D-B7A8-779C77FEB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91E42D-F1B8-42EF-BC55-08645AC4BB52}" type="datetimeFigureOut">
              <a:rPr lang="ro-RO" smtClean="0"/>
              <a:pPr/>
              <a:t>13.03.2026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74F1C6-70DC-455D-B7A8-779C77FEB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1E42D-F1B8-42EF-BC55-08645AC4BB52}" type="datetimeFigureOut">
              <a:rPr lang="ro-RO" smtClean="0"/>
              <a:pPr/>
              <a:t>13.03.2026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4F1C6-70DC-455D-B7A8-779C77FEB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91E42D-F1B8-42EF-BC55-08645AC4BB52}" type="datetimeFigureOut">
              <a:rPr lang="ro-RO" smtClean="0"/>
              <a:pPr/>
              <a:t>13.03.2026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374F1C6-70DC-455D-B7A8-779C77FEB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1E42D-F1B8-42EF-BC55-08645AC4BB52}" type="datetimeFigureOut">
              <a:rPr lang="ro-RO" smtClean="0"/>
              <a:pPr/>
              <a:t>13.03.2026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4F1C6-70DC-455D-B7A8-779C77FEB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1E42D-F1B8-42EF-BC55-08645AC4BB52}" type="datetimeFigureOut">
              <a:rPr lang="ro-RO" smtClean="0"/>
              <a:pPr/>
              <a:t>13.03.2026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4F1C6-70DC-455D-B7A8-779C77FEB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1E42D-F1B8-42EF-BC55-08645AC4BB52}" type="datetimeFigureOut">
              <a:rPr lang="ro-RO" smtClean="0"/>
              <a:pPr/>
              <a:t>13.03.2026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4F1C6-70DC-455D-B7A8-779C77FEB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91E42D-F1B8-42EF-BC55-08645AC4BB52}" type="datetimeFigureOut">
              <a:rPr lang="ro-RO" smtClean="0"/>
              <a:pPr/>
              <a:t>13.03.2026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4F1C6-70DC-455D-B7A8-779C77FEB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1E42D-F1B8-42EF-BC55-08645AC4BB52}" type="datetimeFigureOut">
              <a:rPr lang="ro-RO" smtClean="0"/>
              <a:pPr/>
              <a:t>13.03.2026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4F1C6-70DC-455D-B7A8-779C77FEB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1E42D-F1B8-42EF-BC55-08645AC4BB52}" type="datetimeFigureOut">
              <a:rPr lang="ro-RO" smtClean="0"/>
              <a:pPr/>
              <a:t>13.03.2026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4F1C6-70DC-455D-B7A8-779C77FEB49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391E42D-F1B8-42EF-BC55-08645AC4BB52}" type="datetimeFigureOut">
              <a:rPr lang="ro-RO" smtClean="0"/>
              <a:pPr/>
              <a:t>13.03.2026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374F1C6-70DC-455D-B7A8-779C77FEB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533400"/>
            <a:ext cx="6060508" cy="2868168"/>
          </a:xfrm>
        </p:spPr>
        <p:txBody>
          <a:bodyPr>
            <a:normAutofit/>
          </a:bodyPr>
          <a:lstStyle/>
          <a:p>
            <a:r>
              <a:rPr lang="en-US" dirty="0" err="1" smtClean="0"/>
              <a:t>Jocuri</a:t>
            </a:r>
            <a:r>
              <a:rPr lang="en-US" dirty="0" smtClean="0"/>
              <a:t> de </a:t>
            </a:r>
            <a:r>
              <a:rPr lang="en-US" dirty="0" err="1" smtClean="0"/>
              <a:t>ordonARE</a:t>
            </a:r>
            <a:r>
              <a:rPr lang="en-US" dirty="0" smtClean="0"/>
              <a:t> CRONOL</a:t>
            </a:r>
            <a:r>
              <a:rPr lang="ro-RO" dirty="0" smtClean="0"/>
              <a:t>O</a:t>
            </a:r>
            <a:r>
              <a:rPr lang="en-US" dirty="0" smtClean="0"/>
              <a:t>GIC</a:t>
            </a:r>
            <a:r>
              <a:rPr lang="ro-RO" dirty="0" smtClean="0"/>
              <a:t>Ă A EVENIMENTELOR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696744" cy="1896616"/>
          </a:xfrm>
        </p:spPr>
        <p:txBody>
          <a:bodyPr>
            <a:normAutofit fontScale="70000" lnSpcReduction="20000"/>
          </a:bodyPr>
          <a:lstStyle/>
          <a:p>
            <a:r>
              <a:rPr lang="ro-RO" dirty="0" smtClean="0">
                <a:solidFill>
                  <a:schemeClr val="tx1"/>
                </a:solidFill>
              </a:rPr>
              <a:t>TERAPII ȘI PROGRAME DE INTERVENȚIE</a:t>
            </a:r>
          </a:p>
          <a:p>
            <a:endParaRPr lang="ro-RO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Clasa a V-a</a:t>
            </a:r>
            <a:endParaRPr lang="ro-RO" dirty="0" smtClean="0">
              <a:solidFill>
                <a:schemeClr val="tx1"/>
              </a:solidFill>
            </a:endParaRPr>
          </a:p>
          <a:p>
            <a:r>
              <a:rPr lang="ro-RO" dirty="0" smtClean="0">
                <a:solidFill>
                  <a:schemeClr val="tx1"/>
                </a:solidFill>
              </a:rPr>
              <a:t>    </a:t>
            </a:r>
            <a:r>
              <a:rPr lang="ro-RO" sz="2600" dirty="0" smtClean="0">
                <a:solidFill>
                  <a:schemeClr val="tx1"/>
                </a:solidFill>
              </a:rPr>
              <a:t>PRO</a:t>
            </a:r>
            <a:r>
              <a:rPr lang="en-US" sz="2600" dirty="0" smtClean="0">
                <a:solidFill>
                  <a:schemeClr val="tx1"/>
                </a:solidFill>
              </a:rPr>
              <a:t>F</a:t>
            </a:r>
            <a:r>
              <a:rPr lang="ro-RO" sz="2600" dirty="0" smtClean="0">
                <a:solidFill>
                  <a:schemeClr val="tx1"/>
                </a:solidFill>
              </a:rPr>
              <a:t>: PĂTRAȘCU FLORINA ALINA</a:t>
            </a: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err="1" smtClean="0">
                <a:solidFill>
                  <a:schemeClr val="tx1"/>
                </a:solidFill>
              </a:rPr>
              <a:t>Centrul</a:t>
            </a:r>
            <a:r>
              <a:rPr lang="ro-RO" sz="2600" dirty="0" smtClean="0">
                <a:solidFill>
                  <a:schemeClr val="tx1"/>
                </a:solidFill>
              </a:rPr>
              <a:t> Școlar de Educație Incluzivă </a:t>
            </a:r>
          </a:p>
          <a:p>
            <a:r>
              <a:rPr lang="vi-VN" sz="2600" dirty="0" smtClean="0">
                <a:solidFill>
                  <a:schemeClr val="tx1"/>
                </a:solidFill>
              </a:rPr>
              <a:t>„ </a:t>
            </a:r>
            <a:r>
              <a:rPr lang="ro-RO" sz="2600" dirty="0" smtClean="0">
                <a:solidFill>
                  <a:schemeClr val="tx1"/>
                </a:solidFill>
              </a:rPr>
              <a:t>Sfântul Nicolae” Câmpulung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endParaRPr lang="ro-RO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> succesiunea evenimentelor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300" b="1" dirty="0" smtClean="0">
                <a:latin typeface="+mj-lt"/>
              </a:rPr>
              <a:t>          </a:t>
            </a:r>
            <a:r>
              <a:rPr lang="vi-VN" sz="2300" b="1" dirty="0" smtClean="0">
                <a:latin typeface="+mj-lt"/>
              </a:rPr>
              <a:t>Succesiunea evenimentelor</a:t>
            </a:r>
            <a:r>
              <a:rPr lang="vi-VN" sz="2300" dirty="0" smtClean="0">
                <a:latin typeface="+mj-lt"/>
              </a:rPr>
              <a:t> înseamnă </a:t>
            </a:r>
            <a:r>
              <a:rPr lang="vi-VN" sz="2300" b="1" dirty="0" smtClean="0">
                <a:latin typeface="+mj-lt"/>
              </a:rPr>
              <a:t>ordinea în care se întâmplă lucrurile</a:t>
            </a:r>
            <a:r>
              <a:rPr lang="vi-VN" sz="2300" dirty="0" smtClean="0">
                <a:latin typeface="+mj-lt"/>
              </a:rPr>
              <a:t>.</a:t>
            </a:r>
          </a:p>
          <a:p>
            <a:pPr>
              <a:buNone/>
            </a:pPr>
            <a:r>
              <a:rPr lang="en-US" sz="2300" dirty="0" smtClean="0">
                <a:latin typeface="+mj-lt"/>
              </a:rPr>
              <a:t>           </a:t>
            </a:r>
            <a:r>
              <a:rPr lang="vi-VN" sz="2300" dirty="0" smtClean="0">
                <a:latin typeface="+mj-lt"/>
              </a:rPr>
              <a:t>Evenimentele pot fi puse în ordine folosind cuvinte precum:</a:t>
            </a:r>
          </a:p>
          <a:p>
            <a:pPr>
              <a:buNone/>
            </a:pPr>
            <a:r>
              <a:rPr lang="en-US" sz="2300" b="1" dirty="0" smtClean="0">
                <a:latin typeface="+mj-lt"/>
              </a:rPr>
              <a:t>            </a:t>
            </a:r>
            <a:r>
              <a:rPr lang="vi-VN" sz="2300" b="1" dirty="0" smtClean="0">
                <a:latin typeface="+mj-lt"/>
              </a:rPr>
              <a:t>mai întâi</a:t>
            </a:r>
            <a:endParaRPr lang="vi-VN" sz="2300" dirty="0" smtClean="0">
              <a:latin typeface="+mj-lt"/>
            </a:endParaRPr>
          </a:p>
          <a:p>
            <a:pPr>
              <a:buNone/>
            </a:pPr>
            <a:r>
              <a:rPr lang="en-US" sz="2300" b="1" dirty="0" smtClean="0">
                <a:latin typeface="+mj-lt"/>
              </a:rPr>
              <a:t>            </a:t>
            </a:r>
            <a:r>
              <a:rPr lang="vi-VN" sz="2300" b="1" dirty="0" smtClean="0">
                <a:latin typeface="+mj-lt"/>
              </a:rPr>
              <a:t>apoi</a:t>
            </a:r>
            <a:endParaRPr lang="vi-VN" sz="2300" dirty="0" smtClean="0">
              <a:latin typeface="+mj-lt"/>
            </a:endParaRPr>
          </a:p>
          <a:p>
            <a:pPr>
              <a:buNone/>
            </a:pPr>
            <a:r>
              <a:rPr lang="en-US" sz="2300" b="1" dirty="0" smtClean="0">
                <a:latin typeface="+mj-lt"/>
              </a:rPr>
              <a:t>            </a:t>
            </a:r>
            <a:r>
              <a:rPr lang="vi-VN" sz="2300" b="1" dirty="0" smtClean="0">
                <a:latin typeface="+mj-lt"/>
              </a:rPr>
              <a:t>după aceea</a:t>
            </a:r>
            <a:endParaRPr lang="vi-VN" sz="2300" dirty="0" smtClean="0">
              <a:latin typeface="+mj-lt"/>
            </a:endParaRPr>
          </a:p>
          <a:p>
            <a:pPr>
              <a:buNone/>
            </a:pPr>
            <a:r>
              <a:rPr lang="en-US" sz="2300" b="1" dirty="0" smtClean="0">
                <a:latin typeface="+mj-lt"/>
              </a:rPr>
              <a:t>            </a:t>
            </a:r>
            <a:r>
              <a:rPr lang="vi-VN" sz="2300" b="1" dirty="0" smtClean="0">
                <a:latin typeface="+mj-lt"/>
              </a:rPr>
              <a:t>final</a:t>
            </a:r>
            <a:endParaRPr lang="vi-VN" sz="2300" dirty="0" smtClean="0">
              <a:latin typeface="+mj-lt"/>
            </a:endParaRPr>
          </a:p>
          <a:p>
            <a:pPr>
              <a:buNone/>
            </a:pPr>
            <a:r>
              <a:rPr lang="en-US" sz="2300" dirty="0" smtClean="0">
                <a:latin typeface="+mj-lt"/>
              </a:rPr>
              <a:t>            </a:t>
            </a:r>
            <a:r>
              <a:rPr lang="vi-VN" sz="2300" dirty="0" smtClean="0">
                <a:latin typeface="+mj-lt"/>
              </a:rPr>
              <a:t>Exemplu:</a:t>
            </a:r>
            <a:endParaRPr lang="en-US" sz="2300" dirty="0" smtClean="0">
              <a:latin typeface="+mj-lt"/>
            </a:endParaRPr>
          </a:p>
          <a:p>
            <a:pPr>
              <a:buNone/>
            </a:pPr>
            <a:r>
              <a:rPr lang="ro-RO" sz="1800" dirty="0" smtClean="0">
                <a:latin typeface="+mj-lt"/>
              </a:rPr>
              <a:t>     </a:t>
            </a:r>
            <a:r>
              <a:rPr lang="en-US" sz="1800" dirty="0" smtClean="0">
                <a:latin typeface="+mj-lt"/>
              </a:rPr>
              <a:t> </a:t>
            </a:r>
            <a:r>
              <a:rPr lang="vi-VN" sz="2000" b="1" dirty="0" smtClean="0"/>
              <a:t>„</a:t>
            </a:r>
            <a:r>
              <a:rPr lang="vi-VN" sz="2000" b="1" dirty="0" smtClean="0">
                <a:latin typeface="+mj-lt"/>
              </a:rPr>
              <a:t>Mai întâi</a:t>
            </a:r>
            <a:r>
              <a:rPr lang="vi-VN" sz="2000" dirty="0" smtClean="0">
                <a:latin typeface="+mj-lt"/>
              </a:rPr>
              <a:t> m-am trezit, </a:t>
            </a:r>
            <a:r>
              <a:rPr lang="vi-VN" sz="2000" b="1" dirty="0" smtClean="0">
                <a:latin typeface="+mj-lt"/>
              </a:rPr>
              <a:t>apoi</a:t>
            </a:r>
            <a:r>
              <a:rPr lang="vi-VN" sz="2000" dirty="0" smtClean="0">
                <a:latin typeface="+mj-lt"/>
              </a:rPr>
              <a:t> m-am spălat pe dinți, </a:t>
            </a:r>
            <a:r>
              <a:rPr lang="vi-VN" sz="2000" b="1" dirty="0" smtClean="0">
                <a:latin typeface="+mj-lt"/>
              </a:rPr>
              <a:t>după aceea</a:t>
            </a:r>
            <a:r>
              <a:rPr lang="vi-VN" sz="2000" dirty="0" smtClean="0">
                <a:latin typeface="+mj-lt"/>
              </a:rPr>
              <a:t> am luat micul dejun, </a:t>
            </a:r>
            <a:r>
              <a:rPr lang="vi-VN" sz="2000" b="1" dirty="0" smtClean="0">
                <a:latin typeface="+mj-lt"/>
              </a:rPr>
              <a:t>iar la final</a:t>
            </a:r>
            <a:r>
              <a:rPr lang="vi-VN" sz="2000" dirty="0" smtClean="0">
                <a:latin typeface="+mj-lt"/>
              </a:rPr>
              <a:t> am plecat la școală</a:t>
            </a:r>
            <a:r>
              <a:rPr lang="vi-VN" sz="2000" dirty="0" smtClean="0"/>
              <a:t>.”</a:t>
            </a:r>
            <a:endParaRPr lang="vi-VN" sz="2000" dirty="0" smtClean="0">
              <a:latin typeface="+mj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71600" y="328498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Right Arrow 6"/>
          <p:cNvSpPr/>
          <p:nvPr/>
        </p:nvSpPr>
        <p:spPr>
          <a:xfrm>
            <a:off x="971600" y="371703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Right Arrow 7"/>
          <p:cNvSpPr/>
          <p:nvPr/>
        </p:nvSpPr>
        <p:spPr>
          <a:xfrm>
            <a:off x="971600" y="414908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Right Arrow 8"/>
          <p:cNvSpPr/>
          <p:nvPr/>
        </p:nvSpPr>
        <p:spPr>
          <a:xfrm>
            <a:off x="971600" y="4581128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vi-VN" dirty="0" smtClean="0"/>
              <a:t/>
            </a:r>
            <a:br>
              <a:rPr lang="vi-VN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vi-VN" dirty="0" smtClean="0"/>
              <a:t/>
            </a:r>
            <a:br>
              <a:rPr lang="vi-VN" dirty="0" smtClean="0"/>
            </a:br>
            <a:r>
              <a:rPr lang="ro-RO" dirty="0" smtClean="0"/>
              <a:t>Priviți imaginile</a:t>
            </a:r>
            <a:r>
              <a:rPr lang="en-US" dirty="0" smtClean="0"/>
              <a:t>:</a:t>
            </a:r>
            <a:br>
              <a:rPr lang="en-US" dirty="0" smtClean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               1. Puneți imaginile în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ordinea corectă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Spuneți propoziția folosind cuvintele: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mai întâi, apoi, după aceea, la final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lina\Desktop\8e7bd77c8a257a4933bd1267124ef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708921"/>
            <a:ext cx="1728192" cy="1800200"/>
          </a:xfrm>
          <a:prstGeom prst="rect">
            <a:avLst/>
          </a:prstGeom>
          <a:noFill/>
        </p:spPr>
      </p:pic>
      <p:pic>
        <p:nvPicPr>
          <p:cNvPr id="1028" name="Picture 4" descr="C:\Users\Alina\Desktop\kid-girl-waking-up-in-the-morning-on-bed-vector-55371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80928"/>
            <a:ext cx="1800200" cy="1559002"/>
          </a:xfrm>
          <a:prstGeom prst="rect">
            <a:avLst/>
          </a:prstGeom>
          <a:noFill/>
        </p:spPr>
      </p:pic>
      <p:pic>
        <p:nvPicPr>
          <p:cNvPr id="1030" name="Picture 6" descr="C:\Users\Alina\Desktop\cartoon-little-boy-brushing-teeth-vector-49691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92897"/>
            <a:ext cx="1471188" cy="1872208"/>
          </a:xfrm>
          <a:prstGeom prst="rect">
            <a:avLst/>
          </a:prstGeom>
          <a:noFill/>
        </p:spPr>
      </p:pic>
      <p:sp>
        <p:nvSpPr>
          <p:cNvPr id="11" name="Explosion 2 10"/>
          <p:cNvSpPr/>
          <p:nvPr/>
        </p:nvSpPr>
        <p:spPr>
          <a:xfrm>
            <a:off x="2987824" y="4941168"/>
            <a:ext cx="2304256" cy="1418456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BRAVO!</a:t>
            </a:r>
            <a:endParaRPr lang="ro-RO" dirty="0"/>
          </a:p>
        </p:txBody>
      </p:sp>
      <p:pic>
        <p:nvPicPr>
          <p:cNvPr id="10" name="Picture 10" descr="C:\Users\Alina\Desktop\IMAGINI\Screenshot 2026-03-12 08593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708920"/>
            <a:ext cx="1512167" cy="1570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Poveste: „Spălatul pe mâini”</a:t>
            </a:r>
            <a:endParaRPr lang="ro-RO" dirty="0"/>
          </a:p>
        </p:txBody>
      </p:sp>
      <p:pic>
        <p:nvPicPr>
          <p:cNvPr id="2050" name="Picture 2" descr="C:\Users\Alina\Desktop\IMAGINI\girl-turning-on-water-faucet-vector-607633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420888"/>
            <a:ext cx="1872208" cy="172819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55576" y="1268760"/>
            <a:ext cx="65527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Puneți imaginile în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ordinea corectă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ro-RO" dirty="0"/>
          </a:p>
        </p:txBody>
      </p:sp>
      <p:sp>
        <p:nvSpPr>
          <p:cNvPr id="6" name="Rectangle 5"/>
          <p:cNvSpPr/>
          <p:nvPr/>
        </p:nvSpPr>
        <p:spPr>
          <a:xfrm>
            <a:off x="755576" y="1700808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Spuneți ce se întâmplă folosind cuvintele: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întâi, apoi, după aceea, la final.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lina\Desktop\IMAGINI\PIP-Hand-Hygiene-Fr3-bnarr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92896"/>
            <a:ext cx="1872208" cy="1584176"/>
          </a:xfrm>
          <a:prstGeom prst="rect">
            <a:avLst/>
          </a:prstGeom>
          <a:noFill/>
        </p:spPr>
      </p:pic>
      <p:pic>
        <p:nvPicPr>
          <p:cNvPr id="2052" name="Picture 4" descr="C:\Users\Alina\Desktop\IMAGINI\pngtree-a-child-washing-hands-at-the-sink-rubbing-palms-together-to-png-image_172670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20888"/>
            <a:ext cx="2664296" cy="1656184"/>
          </a:xfrm>
          <a:prstGeom prst="rect">
            <a:avLst/>
          </a:prstGeom>
          <a:noFill/>
        </p:spPr>
      </p:pic>
      <p:pic>
        <p:nvPicPr>
          <p:cNvPr id="2053" name="Picture 5" descr="C:\Users\Alina\Desktop\IMAGINI\6653af98-2a6e-44e4-b4fd-b6a5a585911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492896"/>
            <a:ext cx="1440160" cy="1584176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437112"/>
            <a:ext cx="214153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Activitate: „Detectivul poveștii”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vi-VN" dirty="0" smtClean="0"/>
              <a:t>„Imaginile arată activități dinainte de culcare, dar sunt </a:t>
            </a:r>
            <a:r>
              <a:rPr lang="vi-VN" b="1" dirty="0" smtClean="0"/>
              <a:t>amestecate</a:t>
            </a:r>
            <a:r>
              <a:rPr lang="vi-VN" dirty="0" smtClean="0"/>
              <a:t>. Voi sunteți detectivi și trebuie să descoperiți </a:t>
            </a:r>
            <a:r>
              <a:rPr lang="vi-VN" b="1" dirty="0" smtClean="0"/>
              <a:t>ordinea corectă</a:t>
            </a:r>
            <a:r>
              <a:rPr lang="vi-VN" dirty="0" smtClean="0"/>
              <a:t>.”</a:t>
            </a:r>
          </a:p>
          <a:p>
            <a:pPr>
              <a:buNone/>
            </a:pPr>
            <a:endParaRPr lang="vi-VN" dirty="0" smtClean="0"/>
          </a:p>
          <a:p>
            <a:endParaRPr lang="ro-RO" dirty="0"/>
          </a:p>
        </p:txBody>
      </p:sp>
      <p:pic>
        <p:nvPicPr>
          <p:cNvPr id="4" name="Picture 3" descr="child-listening-to-bedtime-story-vector-76938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852936"/>
            <a:ext cx="1935807" cy="1844824"/>
          </a:xfrm>
          <a:prstGeom prst="rect">
            <a:avLst/>
          </a:prstGeom>
        </p:spPr>
      </p:pic>
      <p:pic>
        <p:nvPicPr>
          <p:cNvPr id="5" name="Picture 4" descr="cute-boy-brushing-his-teeth-in-bathroom-preschool-vector-318916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3" y="2855754"/>
            <a:ext cx="1440160" cy="2071069"/>
          </a:xfrm>
          <a:prstGeom prst="rect">
            <a:avLst/>
          </a:prstGeom>
        </p:spPr>
      </p:pic>
      <p:pic>
        <p:nvPicPr>
          <p:cNvPr id="6" name="Picture 5" descr="cute-little-boy-putting-on-pajama-getting-ready-vector-378476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852936"/>
            <a:ext cx="1266205" cy="1850475"/>
          </a:xfrm>
          <a:prstGeom prst="rect">
            <a:avLst/>
          </a:prstGeom>
        </p:spPr>
      </p:pic>
      <p:pic>
        <p:nvPicPr>
          <p:cNvPr id="7" name="Picture 6" descr="mother-reading-bedtime-story-to-son-vector-216915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924944"/>
            <a:ext cx="1872209" cy="17411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Rutina</a:t>
            </a:r>
            <a:r>
              <a:rPr lang="en-US" dirty="0" smtClean="0"/>
              <a:t> </a:t>
            </a:r>
            <a:r>
              <a:rPr lang="en-US" dirty="0" err="1" smtClean="0"/>
              <a:t>zilei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   </a:t>
            </a:r>
            <a:r>
              <a:rPr lang="vi-VN" dirty="0" smtClean="0"/>
              <a:t>„Ce faceți dimineața când vă treziți?”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vi-VN" dirty="0" smtClean="0"/>
              <a:t>„Ce faceți după ce veniți de la școală?”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vi-VN" dirty="0" smtClean="0"/>
              <a:t>„Ce faceți seara înainte de culcare?”</a:t>
            </a:r>
          </a:p>
          <a:p>
            <a:pPr>
              <a:buNone/>
            </a:pPr>
            <a:r>
              <a:rPr lang="vi-VN" dirty="0" smtClean="0"/>
              <a:t>Exemplu: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vi-VN" dirty="0" smtClean="0"/>
              <a:t>„</a:t>
            </a:r>
            <a:r>
              <a:rPr lang="vi-VN" b="1" dirty="0" smtClean="0"/>
              <a:t>Dimineața</a:t>
            </a:r>
            <a:r>
              <a:rPr lang="vi-VN" dirty="0" smtClean="0"/>
              <a:t>, mai întâi mă trezesc.</a:t>
            </a:r>
            <a:br>
              <a:rPr lang="vi-VN" dirty="0" smtClean="0"/>
            </a:br>
            <a:r>
              <a:rPr lang="en-US" dirty="0" smtClean="0"/>
              <a:t>    </a:t>
            </a:r>
            <a:r>
              <a:rPr lang="vi-VN" b="1" dirty="0" smtClean="0"/>
              <a:t>Apoi</a:t>
            </a:r>
            <a:r>
              <a:rPr lang="vi-VN" dirty="0" smtClean="0"/>
              <a:t> mă spăl pe dinți.</a:t>
            </a:r>
            <a:br>
              <a:rPr lang="vi-VN" dirty="0" smtClean="0"/>
            </a:br>
            <a:r>
              <a:rPr lang="en-US" dirty="0" smtClean="0"/>
              <a:t>    </a:t>
            </a:r>
            <a:r>
              <a:rPr lang="vi-VN" b="1" dirty="0" smtClean="0"/>
              <a:t>După aceea</a:t>
            </a:r>
            <a:r>
              <a:rPr lang="vi-VN" dirty="0" smtClean="0"/>
              <a:t> mănânc micul dejun și merg la școală.</a:t>
            </a:r>
            <a:br>
              <a:rPr lang="vi-VN" dirty="0" smtClean="0"/>
            </a:br>
            <a:r>
              <a:rPr lang="en-US" dirty="0" smtClean="0"/>
              <a:t>    </a:t>
            </a:r>
            <a:r>
              <a:rPr lang="vi-VN" b="1" dirty="0" smtClean="0"/>
              <a:t>La prânz</a:t>
            </a:r>
            <a:r>
              <a:rPr lang="vi-VN" dirty="0" smtClean="0"/>
              <a:t> mănânc.</a:t>
            </a:r>
            <a:br>
              <a:rPr lang="vi-VN" dirty="0" smtClean="0"/>
            </a:br>
            <a:r>
              <a:rPr lang="en-US" dirty="0" smtClean="0"/>
              <a:t>    </a:t>
            </a:r>
            <a:r>
              <a:rPr lang="vi-VN" b="1" dirty="0" smtClean="0"/>
              <a:t>Seara</a:t>
            </a:r>
            <a:r>
              <a:rPr lang="vi-VN" dirty="0" smtClean="0"/>
              <a:t> îmi fac temele și mă joc.</a:t>
            </a:r>
            <a:br>
              <a:rPr lang="vi-VN" dirty="0" smtClean="0"/>
            </a:br>
            <a:r>
              <a:rPr lang="en-US" dirty="0" smtClean="0"/>
              <a:t>    </a:t>
            </a:r>
            <a:r>
              <a:rPr lang="vi-VN" b="1" dirty="0" smtClean="0"/>
              <a:t>La final</a:t>
            </a:r>
            <a:r>
              <a:rPr lang="vi-VN" dirty="0" smtClean="0"/>
              <a:t> merg la culcare.”</a:t>
            </a:r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647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rutina zilei</a:t>
            </a:r>
            <a:r>
              <a:rPr lang="en-US" dirty="0" smtClean="0"/>
              <a:t/>
            </a:r>
            <a:br>
              <a:rPr lang="en-US" dirty="0" smtClean="0"/>
            </a:br>
            <a:endParaRPr lang="ro-R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o-RO" dirty="0" smtClean="0"/>
              <a:t>   </a:t>
            </a:r>
            <a:r>
              <a:rPr lang="en-US" dirty="0" err="1" smtClean="0"/>
              <a:t>Prive</a:t>
            </a:r>
            <a:r>
              <a:rPr lang="ro-RO" dirty="0" smtClean="0"/>
              <a:t>ște cu atenție imaginea de mai jos și observă rutina băiatului:</a:t>
            </a:r>
          </a:p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o-RO" dirty="0"/>
          </a:p>
        </p:txBody>
      </p:sp>
      <p:pic>
        <p:nvPicPr>
          <p:cNvPr id="6" name="Picture 5" descr="dd6847b8-0832-4c7a-a062-6c8beedbd4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155682"/>
            <a:ext cx="6912768" cy="43213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/>
          <a:lstStyle/>
          <a:p>
            <a:r>
              <a:rPr lang="ro-RO" dirty="0" smtClean="0"/>
              <a:t>Construim ziua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/>
          <a:lstStyle/>
          <a:p>
            <a:pPr>
              <a:buNone/>
            </a:pPr>
            <a:r>
              <a:rPr lang="ro-RO" dirty="0" smtClean="0"/>
              <a:t>     Așezăm imaginile în ordinea corectă a desfășurării lor:</a:t>
            </a:r>
          </a:p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o-RO" dirty="0"/>
          </a:p>
        </p:txBody>
      </p:sp>
      <p:pic>
        <p:nvPicPr>
          <p:cNvPr id="7" name="Picture 6" descr="Screenshot 2026-03-12 0852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276872"/>
            <a:ext cx="1653683" cy="1638442"/>
          </a:xfrm>
          <a:prstGeom prst="rect">
            <a:avLst/>
          </a:prstGeom>
        </p:spPr>
      </p:pic>
      <p:pic>
        <p:nvPicPr>
          <p:cNvPr id="1029" name="Picture 5" descr="C:\Users\Alina\Desktop\IMAGINI\Screenshot 2026-03-12 0853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276872"/>
            <a:ext cx="1654175" cy="1584176"/>
          </a:xfrm>
          <a:prstGeom prst="rect">
            <a:avLst/>
          </a:prstGeom>
          <a:noFill/>
        </p:spPr>
      </p:pic>
      <p:pic>
        <p:nvPicPr>
          <p:cNvPr id="1030" name="Picture 6" descr="C:\Users\Alina\Desktop\IMAGINI\Screenshot 2026-03-12 0854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5" y="2276872"/>
            <a:ext cx="1656184" cy="1562100"/>
          </a:xfrm>
          <a:prstGeom prst="rect">
            <a:avLst/>
          </a:prstGeom>
          <a:noFill/>
        </p:spPr>
      </p:pic>
      <p:pic>
        <p:nvPicPr>
          <p:cNvPr id="1031" name="Picture 7" descr="C:\Users\Alina\Desktop\IMAGINI\Screenshot 2026-03-12 0856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276872"/>
            <a:ext cx="1660525" cy="1584176"/>
          </a:xfrm>
          <a:prstGeom prst="rect">
            <a:avLst/>
          </a:prstGeom>
          <a:noFill/>
        </p:spPr>
      </p:pic>
      <p:pic>
        <p:nvPicPr>
          <p:cNvPr id="1032" name="Picture 8" descr="C:\Users\Alina\Desktop\IMAGINI\Screenshot 2026-03-12 08570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149080"/>
            <a:ext cx="1584176" cy="1539875"/>
          </a:xfrm>
          <a:prstGeom prst="rect">
            <a:avLst/>
          </a:prstGeom>
          <a:noFill/>
        </p:spPr>
      </p:pic>
      <p:pic>
        <p:nvPicPr>
          <p:cNvPr id="1033" name="Picture 9" descr="C:\Users\Alina\Desktop\IMAGINI\Screenshot 2026-03-12 08584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149080"/>
            <a:ext cx="1577975" cy="1577975"/>
          </a:xfrm>
          <a:prstGeom prst="rect">
            <a:avLst/>
          </a:prstGeom>
          <a:noFill/>
        </p:spPr>
      </p:pic>
      <p:pic>
        <p:nvPicPr>
          <p:cNvPr id="1034" name="Picture 10" descr="C:\Users\Alina\Desktop\IMAGINI\Screenshot 2026-03-12 08593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1" y="4149080"/>
            <a:ext cx="1512167" cy="1570037"/>
          </a:xfrm>
          <a:prstGeom prst="rect">
            <a:avLst/>
          </a:prstGeom>
          <a:noFill/>
        </p:spPr>
      </p:pic>
      <p:pic>
        <p:nvPicPr>
          <p:cNvPr id="1035" name="Picture 11" descr="C:\Users\Alina\Desktop\IMAGINI\Screenshot 2026-03-12 09002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4149080"/>
            <a:ext cx="1608137" cy="153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197</TotalTime>
  <Words>257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Opulent</vt:lpstr>
      <vt:lpstr>Jocuri de ordonARE CRONOLOGICĂ A EVENIMENTELOR</vt:lpstr>
      <vt:lpstr> succesiunea evenimentelor</vt:lpstr>
      <vt:lpstr>                      Priviți imaginile: </vt:lpstr>
      <vt:lpstr>Poveste: „Spălatul pe mâini”</vt:lpstr>
      <vt:lpstr>Activitate: „Detectivul poveștii”</vt:lpstr>
      <vt:lpstr>Rutina zilei</vt:lpstr>
      <vt:lpstr> rutina zilei </vt:lpstr>
      <vt:lpstr>Construim ziua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Ordonarea și succesiunea evenimentelor</dc:title>
  <dc:creator>Alina</dc:creator>
  <cp:lastModifiedBy>Alina</cp:lastModifiedBy>
  <cp:revision>23</cp:revision>
  <dcterms:created xsi:type="dcterms:W3CDTF">2026-03-10T10:56:49Z</dcterms:created>
  <dcterms:modified xsi:type="dcterms:W3CDTF">2026-03-13T06:48:33Z</dcterms:modified>
</cp:coreProperties>
</file>