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MuseoModerno Medium" panose="020B0604020202020204" charset="0"/>
      <p:regular r:id="rId11"/>
    </p:embeddedFont>
    <p:embeddedFont>
      <p:font typeface="Source Sans Pro" panose="020B0503030403020204" pitchFamily="34" charset="0"/>
      <p:regular r:id="rId12"/>
      <p:bold r:id="rId13"/>
    </p:embeddedFont>
    <p:embeddedFont>
      <p:font typeface="Source Sans Pro Bold" panose="020B0703030403020204" charset="0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2" d="100"/>
          <a:sy n="52" d="100"/>
        </p:scale>
        <p:origin x="9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718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50738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CF5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docs/Structura-Programelor-C-vetq9shb48fctd4" TargetMode="External"/><Relationship Id="rId2" Type="http://schemas.openxmlformats.org/officeDocument/2006/relationships/hyperlink" Target="https://quizizz.com/join/game/U2FsdGVkX1%252BI99dBnXmjDocioNoWTGSqG8Va7Y8b%252FUjEihDusZynh0eRpumeBffrpH5zE5dthX81HSCKTfgEPw%253D%253D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901434"/>
            <a:ext cx="717113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Structura Programelor C++</a:t>
            </a:r>
            <a:endParaRPr lang="en-US" sz="4450" b="1" dirty="0"/>
          </a:p>
        </p:txBody>
      </p:sp>
      <p:sp>
        <p:nvSpPr>
          <p:cNvPr id="4" name="Text 1"/>
          <p:cNvSpPr/>
          <p:nvPr/>
        </p:nvSpPr>
        <p:spPr>
          <a:xfrm>
            <a:off x="6280190" y="3950375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Vom explora elementele fundamentale ale programelor C++, de la structura de bază până la exemple practice.</a:t>
            </a:r>
            <a:endParaRPr lang="en-US" sz="2000" dirty="0"/>
          </a:p>
        </p:txBody>
      </p:sp>
      <p:sp>
        <p:nvSpPr>
          <p:cNvPr id="5" name="Shape 2"/>
          <p:cNvSpPr/>
          <p:nvPr/>
        </p:nvSpPr>
        <p:spPr>
          <a:xfrm>
            <a:off x="6280190" y="4948238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3978" y="5618374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643093" y="5583199"/>
            <a:ext cx="6455707" cy="14508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ro-RO" b="1" dirty="0">
                <a:solidFill>
                  <a:srgbClr val="2B4150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Prof. </a:t>
            </a:r>
            <a:r>
              <a:rPr lang="en-US" b="1" dirty="0">
                <a:solidFill>
                  <a:srgbClr val="2B4150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Narcisa </a:t>
            </a:r>
            <a:r>
              <a:rPr lang="ro-RO" b="1" dirty="0">
                <a:solidFill>
                  <a:srgbClr val="2B4150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Gabriela </a:t>
            </a:r>
            <a:r>
              <a:rPr lang="en-US" b="1" dirty="0">
                <a:solidFill>
                  <a:srgbClr val="2B4150"/>
                </a:solidFill>
                <a:latin typeface="Source Sans Pro Bold" pitchFamily="34" charset="0"/>
                <a:ea typeface="Source Sans Pro Bold" pitchFamily="34" charset="-122"/>
                <a:cs typeface="Source Sans Pro Bold" pitchFamily="34" charset="-120"/>
              </a:rPr>
              <a:t>DASU</a:t>
            </a:r>
            <a:endParaRPr lang="ro-RO" b="1" dirty="0">
              <a:solidFill>
                <a:srgbClr val="2B4150"/>
              </a:solidFill>
              <a:latin typeface="Source Sans Pro Bold" pitchFamily="34" charset="0"/>
              <a:ea typeface="Source Sans Pro Bold" pitchFamily="34" charset="-122"/>
              <a:cs typeface="Source Sans Pro Bold" pitchFamily="34" charset="-120"/>
            </a:endParaRPr>
          </a:p>
          <a:p>
            <a:pPr marL="0" indent="0" algn="l">
              <a:lnSpc>
                <a:spcPts val="3100"/>
              </a:lnSpc>
              <a:buNone/>
            </a:pPr>
            <a:r>
              <a:rPr lang="ro-RO" b="1" dirty="0">
                <a:solidFill>
                  <a:srgbClr val="2B4150"/>
                </a:solidFill>
                <a:latin typeface="Source Sans Pro Bold" pitchFamily="34" charset="0"/>
                <a:ea typeface="Source Sans Pro Bold" pitchFamily="34" charset="-122"/>
              </a:rPr>
              <a:t>Liceul Special pentru Deficienți de Vedere Buzău</a:t>
            </a:r>
          </a:p>
          <a:p>
            <a:pPr marL="0" indent="0" algn="l">
              <a:lnSpc>
                <a:spcPts val="3100"/>
              </a:lnSpc>
              <a:buNone/>
            </a:pPr>
            <a:r>
              <a:rPr lang="ro-RO" b="1" dirty="0">
                <a:solidFill>
                  <a:srgbClr val="2B4150"/>
                </a:solidFill>
                <a:latin typeface="Source Sans Pro Bold" pitchFamily="34" charset="0"/>
                <a:ea typeface="Source Sans Pro Bold" pitchFamily="34" charset="-122"/>
              </a:rPr>
              <a:t>Școala Gimnazială nr 7 Buzău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439823"/>
            <a:ext cx="5434965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Structura Fișierului Sursă</a:t>
            </a:r>
            <a:endParaRPr lang="en-US" sz="3550" b="1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2261949"/>
            <a:ext cx="1134070" cy="1360884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754422" y="2488763"/>
            <a:ext cx="511968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Biblioteci incluse/directive preprocesor</a:t>
            </a:r>
            <a:endParaRPr lang="en-US" sz="2200" b="1" dirty="0"/>
          </a:p>
        </p:txBody>
      </p:sp>
      <p:sp>
        <p:nvSpPr>
          <p:cNvPr id="6" name="Text 2"/>
          <p:cNvSpPr/>
          <p:nvPr/>
        </p:nvSpPr>
        <p:spPr>
          <a:xfrm>
            <a:off x="7754422" y="2979182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Lista cu bibliotecile de funcții necesare programului.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190" y="3622834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754422" y="384964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Declarații</a:t>
            </a:r>
            <a:endParaRPr lang="en-US" sz="2200" b="1" dirty="0"/>
          </a:p>
        </p:txBody>
      </p:sp>
      <p:sp>
        <p:nvSpPr>
          <p:cNvPr id="9" name="Text 4"/>
          <p:cNvSpPr/>
          <p:nvPr/>
        </p:nvSpPr>
        <p:spPr>
          <a:xfrm>
            <a:off x="7754422" y="4340066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Variabile și funcții declarate înaintea funcției principale.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0190" y="4983718"/>
            <a:ext cx="1134070" cy="180594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754422" y="5210532"/>
            <a:ext cx="338292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Funcția principală main()</a:t>
            </a:r>
            <a:endParaRPr lang="en-US" sz="2200" b="1" dirty="0"/>
          </a:p>
        </p:txBody>
      </p:sp>
      <p:sp>
        <p:nvSpPr>
          <p:cNvPr id="12" name="Text 6"/>
          <p:cNvSpPr/>
          <p:nvPr/>
        </p:nvSpPr>
        <p:spPr>
          <a:xfrm>
            <a:off x="7754422" y="5700951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Conține declarații de variabile și instrucțiuni. </a:t>
            </a:r>
            <a:endParaRPr lang="en-US" sz="1750" dirty="0"/>
          </a:p>
        </p:txBody>
      </p:sp>
      <p:sp>
        <p:nvSpPr>
          <p:cNvPr id="13" name="Text 7"/>
          <p:cNvSpPr/>
          <p:nvPr/>
        </p:nvSpPr>
        <p:spPr>
          <a:xfrm>
            <a:off x="7754422" y="6199942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Se încheie cu return 0.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33719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48784" y="1926431"/>
            <a:ext cx="6703576" cy="6685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420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Directivele Preprocesorului</a:t>
            </a:r>
            <a:endParaRPr lang="en-US" sz="4200" dirty="0"/>
          </a:p>
        </p:txBody>
      </p:sp>
      <p:sp>
        <p:nvSpPr>
          <p:cNvPr id="4" name="Shape 1"/>
          <p:cNvSpPr/>
          <p:nvPr/>
        </p:nvSpPr>
        <p:spPr>
          <a:xfrm>
            <a:off x="748784" y="2915841"/>
            <a:ext cx="5420082" cy="1574840"/>
          </a:xfrm>
          <a:prstGeom prst="roundRect">
            <a:avLst>
              <a:gd name="adj" fmla="val 2038"/>
            </a:avLst>
          </a:prstGeom>
          <a:solidFill>
            <a:srgbClr val="F3EEE3"/>
          </a:solidFill>
          <a:ln/>
        </p:spPr>
      </p:sp>
      <p:sp>
        <p:nvSpPr>
          <p:cNvPr id="5" name="Text 2"/>
          <p:cNvSpPr/>
          <p:nvPr/>
        </p:nvSpPr>
        <p:spPr>
          <a:xfrm>
            <a:off x="962620" y="3129677"/>
            <a:ext cx="2674382" cy="334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iostream</a:t>
            </a:r>
            <a:endParaRPr lang="en-US" sz="2100" b="1" dirty="0"/>
          </a:p>
        </p:txBody>
      </p:sp>
      <p:sp>
        <p:nvSpPr>
          <p:cNvPr id="6" name="Text 3"/>
          <p:cNvSpPr/>
          <p:nvPr/>
        </p:nvSpPr>
        <p:spPr>
          <a:xfrm>
            <a:off x="962620" y="3592235"/>
            <a:ext cx="4992410" cy="684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Conține operațiile pentru citire (cin&gt;&gt;) și afișare (cout&lt;&lt;).</a:t>
            </a:r>
            <a:endParaRPr lang="en-US" sz="1650" dirty="0"/>
          </a:p>
        </p:txBody>
      </p:sp>
      <p:sp>
        <p:nvSpPr>
          <p:cNvPr id="7" name="Shape 4"/>
          <p:cNvSpPr/>
          <p:nvPr/>
        </p:nvSpPr>
        <p:spPr>
          <a:xfrm>
            <a:off x="748784" y="4597598"/>
            <a:ext cx="6988969" cy="1232535"/>
          </a:xfrm>
          <a:prstGeom prst="roundRect">
            <a:avLst>
              <a:gd name="adj" fmla="val 2604"/>
            </a:avLst>
          </a:prstGeom>
          <a:solidFill>
            <a:srgbClr val="F3EEE3"/>
          </a:solidFill>
          <a:ln/>
        </p:spPr>
      </p:sp>
      <p:sp>
        <p:nvSpPr>
          <p:cNvPr id="8" name="Text 5"/>
          <p:cNvSpPr/>
          <p:nvPr/>
        </p:nvSpPr>
        <p:spPr>
          <a:xfrm>
            <a:off x="962620" y="4811435"/>
            <a:ext cx="2674382" cy="334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cmath</a:t>
            </a:r>
            <a:endParaRPr lang="en-US" sz="2100" b="1" dirty="0"/>
          </a:p>
        </p:txBody>
      </p:sp>
      <p:sp>
        <p:nvSpPr>
          <p:cNvPr id="9" name="Text 6"/>
          <p:cNvSpPr/>
          <p:nvPr/>
        </p:nvSpPr>
        <p:spPr>
          <a:xfrm>
            <a:off x="962620" y="5273993"/>
            <a:ext cx="6561296" cy="342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Conține funcții matematice precum pow(a,b) și sqrt(a).</a:t>
            </a:r>
            <a:endParaRPr lang="en-US" sz="1650" dirty="0"/>
          </a:p>
        </p:txBody>
      </p:sp>
      <p:sp>
        <p:nvSpPr>
          <p:cNvPr id="10" name="Shape 7"/>
          <p:cNvSpPr/>
          <p:nvPr/>
        </p:nvSpPr>
        <p:spPr>
          <a:xfrm>
            <a:off x="748784" y="5937052"/>
            <a:ext cx="8557974" cy="1703189"/>
          </a:xfrm>
          <a:prstGeom prst="roundRect">
            <a:avLst>
              <a:gd name="adj" fmla="val 1884"/>
            </a:avLst>
          </a:prstGeom>
          <a:solidFill>
            <a:srgbClr val="F3EEE3"/>
          </a:solidFill>
          <a:ln/>
        </p:spPr>
      </p:sp>
      <p:sp>
        <p:nvSpPr>
          <p:cNvPr id="11" name="Text 8"/>
          <p:cNvSpPr/>
          <p:nvPr/>
        </p:nvSpPr>
        <p:spPr>
          <a:xfrm>
            <a:off x="962620" y="6150888"/>
            <a:ext cx="2674382" cy="3342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Sintaxă</a:t>
            </a:r>
            <a:endParaRPr lang="en-US" sz="2100" b="1" dirty="0"/>
          </a:p>
        </p:txBody>
      </p:sp>
      <p:sp>
        <p:nvSpPr>
          <p:cNvPr id="12" name="Text 9"/>
          <p:cNvSpPr/>
          <p:nvPr/>
        </p:nvSpPr>
        <p:spPr>
          <a:xfrm>
            <a:off x="962620" y="6613446"/>
            <a:ext cx="8130302" cy="342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#include &lt;iostream&gt; comunică compilatorului să folosească biblioteca iostream</a:t>
            </a:r>
            <a:endParaRPr lang="en-US" sz="1650" dirty="0"/>
          </a:p>
        </p:txBody>
      </p:sp>
      <p:sp>
        <p:nvSpPr>
          <p:cNvPr id="13" name="Text 10"/>
          <p:cNvSpPr/>
          <p:nvPr/>
        </p:nvSpPr>
        <p:spPr>
          <a:xfrm>
            <a:off x="962620" y="7084100"/>
            <a:ext cx="8130302" cy="342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#include &lt;cmath&gt; comunică compilatorului să folosească biblioteca cmath </a:t>
            </a:r>
            <a:endParaRPr lang="en-US" sz="16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31028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Comentarii</a:t>
            </a:r>
            <a:r>
              <a:rPr lang="en-US" sz="4450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 </a:t>
            </a:r>
            <a:r>
              <a:rPr lang="en-US" sz="4450" b="1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în C++</a:t>
            </a:r>
            <a:endParaRPr lang="en-US" sz="4450" b="1" dirty="0"/>
          </a:p>
        </p:txBody>
      </p:sp>
      <p:sp>
        <p:nvSpPr>
          <p:cNvPr id="3" name="Text 1"/>
          <p:cNvSpPr/>
          <p:nvPr/>
        </p:nvSpPr>
        <p:spPr>
          <a:xfrm>
            <a:off x="793790" y="35860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Comentarii pe o linie</a:t>
            </a:r>
            <a:endParaRPr lang="en-US" sz="2200" b="1" dirty="0"/>
          </a:p>
        </p:txBody>
      </p:sp>
      <p:sp>
        <p:nvSpPr>
          <p:cNvPr id="4" name="Text 2"/>
          <p:cNvSpPr/>
          <p:nvPr/>
        </p:nvSpPr>
        <p:spPr>
          <a:xfrm>
            <a:off x="793790" y="416718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Încep cu // și se termină la finalul liniei.</a:t>
            </a:r>
            <a:endParaRPr lang="en-US" sz="1750" b="1" dirty="0"/>
          </a:p>
        </p:txBody>
      </p:sp>
      <p:sp>
        <p:nvSpPr>
          <p:cNvPr id="5" name="Text 3"/>
          <p:cNvSpPr/>
          <p:nvPr/>
        </p:nvSpPr>
        <p:spPr>
          <a:xfrm>
            <a:off x="793790" y="473416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Exemplu: // acesta este un comentariu</a:t>
            </a:r>
            <a:endParaRPr lang="en-US" sz="1750" dirty="0"/>
          </a:p>
        </p:txBody>
      </p:sp>
      <p:sp>
        <p:nvSpPr>
          <p:cNvPr id="6" name="Text 4"/>
          <p:cNvSpPr/>
          <p:nvPr/>
        </p:nvSpPr>
        <p:spPr>
          <a:xfrm>
            <a:off x="7599521" y="35860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Comentarii bloc</a:t>
            </a:r>
            <a:endParaRPr lang="en-US" sz="2200" b="1" dirty="0"/>
          </a:p>
        </p:txBody>
      </p:sp>
      <p:sp>
        <p:nvSpPr>
          <p:cNvPr id="7" name="Text 5"/>
          <p:cNvSpPr/>
          <p:nvPr/>
        </p:nvSpPr>
        <p:spPr>
          <a:xfrm>
            <a:off x="7599521" y="4167188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b="1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Încep cu /* și se termină cu */.</a:t>
            </a:r>
            <a:endParaRPr lang="en-US" sz="1750" b="1" dirty="0"/>
          </a:p>
        </p:txBody>
      </p:sp>
      <p:sp>
        <p:nvSpPr>
          <p:cNvPr id="8" name="Text 6"/>
          <p:cNvSpPr/>
          <p:nvPr/>
        </p:nvSpPr>
        <p:spPr>
          <a:xfrm>
            <a:off x="7599521" y="4734163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Se pot întinde pe mai multe linii de cod.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793790" y="5556290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Comentariile sunt texte explicative în cod, ignorate la compilare.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3073" y="608409"/>
            <a:ext cx="7597854" cy="13804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b="1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Structura unui Program Simplu</a:t>
            </a:r>
            <a:endParaRPr lang="en-US" sz="4300" b="1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073" y="2320052"/>
            <a:ext cx="1104424" cy="1325285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208728" y="2540913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#include &lt;iostream&gt;</a:t>
            </a:r>
            <a:endParaRPr lang="en-US" sz="2150" b="1" dirty="0"/>
          </a:p>
        </p:txBody>
      </p:sp>
      <p:sp>
        <p:nvSpPr>
          <p:cNvPr id="6" name="Text 2"/>
          <p:cNvSpPr/>
          <p:nvPr/>
        </p:nvSpPr>
        <p:spPr>
          <a:xfrm>
            <a:off x="2208728" y="3018473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Includerea bibliotecii pentru operații de intrare/ieșire.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073" y="3645337"/>
            <a:ext cx="1104424" cy="1325285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08728" y="3866198"/>
            <a:ext cx="291750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using namespace std</a:t>
            </a:r>
            <a:r>
              <a:rPr lang="en-US" sz="215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;</a:t>
            </a:r>
            <a:endParaRPr lang="en-US" sz="2150" dirty="0"/>
          </a:p>
        </p:txBody>
      </p:sp>
      <p:sp>
        <p:nvSpPr>
          <p:cNvPr id="9" name="Text 4"/>
          <p:cNvSpPr/>
          <p:nvPr/>
        </p:nvSpPr>
        <p:spPr>
          <a:xfrm>
            <a:off x="2208728" y="4343757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Permite folosirea numelor din biblioteca standard.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073" y="4970621"/>
            <a:ext cx="1104424" cy="1325285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208728" y="5191482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int main() { ... }</a:t>
            </a:r>
            <a:endParaRPr lang="en-US" sz="2150" b="1" dirty="0"/>
          </a:p>
        </p:txBody>
      </p:sp>
      <p:sp>
        <p:nvSpPr>
          <p:cNvPr id="12" name="Text 6"/>
          <p:cNvSpPr/>
          <p:nvPr/>
        </p:nvSpPr>
        <p:spPr>
          <a:xfrm>
            <a:off x="2208728" y="5669042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Funcția principală, punctul de start al execuției.</a:t>
            </a:r>
            <a:endParaRPr lang="en-US" sz="17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073" y="6295906"/>
            <a:ext cx="1104424" cy="1325285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2208728" y="6516767"/>
            <a:ext cx="2761178" cy="3450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b="1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return 0;</a:t>
            </a:r>
            <a:endParaRPr lang="en-US" sz="2150" b="1" dirty="0"/>
          </a:p>
        </p:txBody>
      </p:sp>
      <p:sp>
        <p:nvSpPr>
          <p:cNvPr id="15" name="Text 8"/>
          <p:cNvSpPr/>
          <p:nvPr/>
        </p:nvSpPr>
        <p:spPr>
          <a:xfrm>
            <a:off x="2208728" y="6994327"/>
            <a:ext cx="6162199" cy="3533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Indică terminarea corectă a programului.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06993" y="555546"/>
            <a:ext cx="6416873" cy="6312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50"/>
              </a:lnSpc>
              <a:buNone/>
            </a:pPr>
            <a:r>
              <a:rPr lang="en-US" sz="3950" b="1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Exemplu: Program "Salut"</a:t>
            </a:r>
            <a:endParaRPr lang="en-US" sz="3950" b="1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993" y="1590794"/>
            <a:ext cx="1010007" cy="121205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020014" y="1792724"/>
            <a:ext cx="2525197" cy="3156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F44444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Includere bibliotecă</a:t>
            </a:r>
            <a:endParaRPr lang="en-US" sz="1950" b="1" dirty="0"/>
          </a:p>
        </p:txBody>
      </p:sp>
      <p:sp>
        <p:nvSpPr>
          <p:cNvPr id="5" name="Text 2"/>
          <p:cNvSpPr/>
          <p:nvPr/>
        </p:nvSpPr>
        <p:spPr>
          <a:xfrm>
            <a:off x="2020014" y="2229564"/>
            <a:ext cx="11903393" cy="3232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#include &lt;iostream&gt;</a:t>
            </a:r>
            <a:endParaRPr lang="en-US" sz="15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993" y="2802850"/>
            <a:ext cx="1010007" cy="121205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020014" y="3004780"/>
            <a:ext cx="2525197" cy="3156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F44444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Spațiu de nume</a:t>
            </a:r>
            <a:endParaRPr lang="en-US" sz="1950" b="1" dirty="0"/>
          </a:p>
        </p:txBody>
      </p:sp>
      <p:sp>
        <p:nvSpPr>
          <p:cNvPr id="8" name="Text 4"/>
          <p:cNvSpPr/>
          <p:nvPr/>
        </p:nvSpPr>
        <p:spPr>
          <a:xfrm>
            <a:off x="2020014" y="3441621"/>
            <a:ext cx="11903393" cy="3232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using namespace std;</a:t>
            </a:r>
            <a:endParaRPr lang="en-US" sz="15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993" y="4014907"/>
            <a:ext cx="1010007" cy="1608415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020014" y="4216837"/>
            <a:ext cx="2525197" cy="3156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F44444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Funcția main</a:t>
            </a:r>
            <a:endParaRPr lang="en-US" sz="1950" b="1" dirty="0"/>
          </a:p>
        </p:txBody>
      </p:sp>
      <p:sp>
        <p:nvSpPr>
          <p:cNvPr id="11" name="Text 6"/>
          <p:cNvSpPr/>
          <p:nvPr/>
        </p:nvSpPr>
        <p:spPr>
          <a:xfrm>
            <a:off x="2020014" y="4653677"/>
            <a:ext cx="11903393" cy="3232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int main() </a:t>
            </a:r>
            <a:endParaRPr lang="en-US" sz="1550" dirty="0"/>
          </a:p>
        </p:txBody>
      </p:sp>
      <p:sp>
        <p:nvSpPr>
          <p:cNvPr id="12" name="Text 7"/>
          <p:cNvSpPr/>
          <p:nvPr/>
        </p:nvSpPr>
        <p:spPr>
          <a:xfrm>
            <a:off x="2020014" y="5098137"/>
            <a:ext cx="11903393" cy="3232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{ </a:t>
            </a:r>
            <a:endParaRPr lang="en-US" sz="155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993" y="5623322"/>
            <a:ext cx="1010007" cy="2052876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2020014" y="5825252"/>
            <a:ext cx="2525197" cy="3156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F44444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Afișare</a:t>
            </a:r>
            <a:endParaRPr lang="en-US" sz="1950" b="1" dirty="0"/>
          </a:p>
        </p:txBody>
      </p:sp>
      <p:sp>
        <p:nvSpPr>
          <p:cNvPr id="15" name="Text 9"/>
          <p:cNvSpPr/>
          <p:nvPr/>
        </p:nvSpPr>
        <p:spPr>
          <a:xfrm>
            <a:off x="2020014" y="6262092"/>
            <a:ext cx="11903393" cy="3232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cout&lt;&lt;"Salut";</a:t>
            </a:r>
            <a:endParaRPr lang="en-US" sz="1550" dirty="0"/>
          </a:p>
        </p:txBody>
      </p:sp>
      <p:sp>
        <p:nvSpPr>
          <p:cNvPr id="16" name="Text 10"/>
          <p:cNvSpPr/>
          <p:nvPr/>
        </p:nvSpPr>
        <p:spPr>
          <a:xfrm>
            <a:off x="2020014" y="6706553"/>
            <a:ext cx="11903393" cy="3232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return 0;</a:t>
            </a:r>
            <a:endParaRPr lang="en-US" sz="1550" dirty="0"/>
          </a:p>
        </p:txBody>
      </p:sp>
      <p:sp>
        <p:nvSpPr>
          <p:cNvPr id="17" name="Text 11"/>
          <p:cNvSpPr/>
          <p:nvPr/>
        </p:nvSpPr>
        <p:spPr>
          <a:xfrm>
            <a:off x="2020014" y="7151013"/>
            <a:ext cx="11903393" cy="32325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b="1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}</a:t>
            </a:r>
            <a:endParaRPr lang="en-US" sz="15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527" y="1934408"/>
            <a:ext cx="5061228" cy="4360783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081712" y="467916"/>
            <a:ext cx="7953375" cy="10632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150"/>
              </a:lnSpc>
              <a:buNone/>
            </a:pPr>
            <a:r>
              <a:rPr lang="en-US" sz="3300" b="1" dirty="0">
                <a:solidFill>
                  <a:srgbClr val="124E73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Exercițiu: Suma Primelor n Numere Naturale</a:t>
            </a:r>
            <a:endParaRPr lang="en-US" sz="3300" b="1" dirty="0"/>
          </a:p>
        </p:txBody>
      </p:sp>
      <p:sp>
        <p:nvSpPr>
          <p:cNvPr id="5" name="Shape 1"/>
          <p:cNvSpPr/>
          <p:nvPr/>
        </p:nvSpPr>
        <p:spPr>
          <a:xfrm>
            <a:off x="6273046" y="1786295"/>
            <a:ext cx="22860" cy="5975390"/>
          </a:xfrm>
          <a:prstGeom prst="roundRect">
            <a:avLst>
              <a:gd name="adj" fmla="val 111616"/>
            </a:avLst>
          </a:prstGeom>
          <a:solidFill>
            <a:srgbClr val="D9D4C9"/>
          </a:solidFill>
          <a:ln/>
        </p:spPr>
      </p:sp>
      <p:sp>
        <p:nvSpPr>
          <p:cNvPr id="6" name="Shape 2"/>
          <p:cNvSpPr/>
          <p:nvPr/>
        </p:nvSpPr>
        <p:spPr>
          <a:xfrm>
            <a:off x="6441519" y="1966198"/>
            <a:ext cx="510302" cy="22860"/>
          </a:xfrm>
          <a:prstGeom prst="roundRect">
            <a:avLst>
              <a:gd name="adj" fmla="val 111616"/>
            </a:avLst>
          </a:prstGeom>
          <a:solidFill>
            <a:srgbClr val="D9D4C9"/>
          </a:solidFill>
          <a:ln/>
        </p:spPr>
      </p:sp>
      <p:sp>
        <p:nvSpPr>
          <p:cNvPr id="7" name="Shape 3"/>
          <p:cNvSpPr/>
          <p:nvPr/>
        </p:nvSpPr>
        <p:spPr>
          <a:xfrm>
            <a:off x="6081712" y="1786295"/>
            <a:ext cx="382667" cy="382667"/>
          </a:xfrm>
          <a:prstGeom prst="roundRect">
            <a:avLst>
              <a:gd name="adj" fmla="val 6668"/>
            </a:avLst>
          </a:prstGeom>
          <a:solidFill>
            <a:srgbClr val="F3EEE3"/>
          </a:solidFill>
          <a:ln/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5470" y="1818203"/>
            <a:ext cx="255151" cy="318849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7123509" y="1844754"/>
            <a:ext cx="4934307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F44444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Declararea variabilelor n și suma în funcția main</a:t>
            </a:r>
            <a:endParaRPr lang="en-US" sz="1650" b="1" dirty="0"/>
          </a:p>
        </p:txBody>
      </p:sp>
      <p:sp>
        <p:nvSpPr>
          <p:cNvPr id="10" name="Text 5"/>
          <p:cNvSpPr/>
          <p:nvPr/>
        </p:nvSpPr>
        <p:spPr>
          <a:xfrm>
            <a:off x="7123509" y="2212538"/>
            <a:ext cx="6911578" cy="2721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00" b="1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{</a:t>
            </a:r>
            <a:endParaRPr lang="en-US" sz="1600" dirty="0"/>
          </a:p>
        </p:txBody>
      </p:sp>
      <p:sp>
        <p:nvSpPr>
          <p:cNvPr id="11" name="Text 6"/>
          <p:cNvSpPr/>
          <p:nvPr/>
        </p:nvSpPr>
        <p:spPr>
          <a:xfrm>
            <a:off x="7123509" y="2586752"/>
            <a:ext cx="6911578" cy="2721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b="1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int</a:t>
            </a:r>
            <a:r>
              <a:rPr lang="en-US" sz="1600" b="1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 n, suma</a:t>
            </a:r>
            <a:r>
              <a:rPr lang="en-US" sz="1300" b="1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;</a:t>
            </a:r>
            <a:endParaRPr lang="en-US" sz="1300" dirty="0"/>
          </a:p>
        </p:txBody>
      </p:sp>
      <p:sp>
        <p:nvSpPr>
          <p:cNvPr id="12" name="Shape 7"/>
          <p:cNvSpPr/>
          <p:nvPr/>
        </p:nvSpPr>
        <p:spPr>
          <a:xfrm>
            <a:off x="6441519" y="3378994"/>
            <a:ext cx="510302" cy="22860"/>
          </a:xfrm>
          <a:prstGeom prst="roundRect">
            <a:avLst>
              <a:gd name="adj" fmla="val 111616"/>
            </a:avLst>
          </a:prstGeom>
          <a:solidFill>
            <a:srgbClr val="D9D4C9"/>
          </a:solidFill>
          <a:ln/>
        </p:spPr>
      </p:sp>
      <p:sp>
        <p:nvSpPr>
          <p:cNvPr id="13" name="Shape 8"/>
          <p:cNvSpPr/>
          <p:nvPr/>
        </p:nvSpPr>
        <p:spPr>
          <a:xfrm>
            <a:off x="6081712" y="3199090"/>
            <a:ext cx="382667" cy="382667"/>
          </a:xfrm>
          <a:prstGeom prst="roundRect">
            <a:avLst>
              <a:gd name="adj" fmla="val 6668"/>
            </a:avLst>
          </a:prstGeom>
          <a:solidFill>
            <a:srgbClr val="F3EEE3"/>
          </a:solidFill>
          <a:ln/>
        </p:spPr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5470" y="3230999"/>
            <a:ext cx="255151" cy="318849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7123509" y="3257550"/>
            <a:ext cx="2126218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F44444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Citire date</a:t>
            </a:r>
            <a:endParaRPr lang="en-US" sz="1650" b="1" dirty="0"/>
          </a:p>
        </p:txBody>
      </p:sp>
      <p:sp>
        <p:nvSpPr>
          <p:cNvPr id="16" name="Text 10"/>
          <p:cNvSpPr/>
          <p:nvPr/>
        </p:nvSpPr>
        <p:spPr>
          <a:xfrm>
            <a:off x="7123509" y="3625334"/>
            <a:ext cx="6911578" cy="2721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00" b="1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cout &lt;&lt; "Introduceți un număr natural n: ";</a:t>
            </a:r>
            <a:endParaRPr lang="en-US" sz="1600" dirty="0"/>
          </a:p>
        </p:txBody>
      </p:sp>
      <p:sp>
        <p:nvSpPr>
          <p:cNvPr id="17" name="Text 11"/>
          <p:cNvSpPr/>
          <p:nvPr/>
        </p:nvSpPr>
        <p:spPr>
          <a:xfrm>
            <a:off x="7123509" y="3999548"/>
            <a:ext cx="6911578" cy="2721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00" b="1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cin &gt;&gt; n</a:t>
            </a:r>
            <a:r>
              <a:rPr lang="en-US" sz="1300" b="1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;</a:t>
            </a:r>
            <a:endParaRPr lang="en-US" sz="1300" dirty="0"/>
          </a:p>
        </p:txBody>
      </p:sp>
      <p:sp>
        <p:nvSpPr>
          <p:cNvPr id="18" name="Shape 12"/>
          <p:cNvSpPr/>
          <p:nvPr/>
        </p:nvSpPr>
        <p:spPr>
          <a:xfrm>
            <a:off x="6441519" y="4791789"/>
            <a:ext cx="510302" cy="22860"/>
          </a:xfrm>
          <a:prstGeom prst="roundRect">
            <a:avLst>
              <a:gd name="adj" fmla="val 111616"/>
            </a:avLst>
          </a:prstGeom>
          <a:solidFill>
            <a:srgbClr val="D9D4C9"/>
          </a:solidFill>
          <a:ln/>
        </p:spPr>
      </p:sp>
      <p:sp>
        <p:nvSpPr>
          <p:cNvPr id="19" name="Shape 13"/>
          <p:cNvSpPr/>
          <p:nvPr/>
        </p:nvSpPr>
        <p:spPr>
          <a:xfrm>
            <a:off x="6081712" y="4611886"/>
            <a:ext cx="382667" cy="382667"/>
          </a:xfrm>
          <a:prstGeom prst="roundRect">
            <a:avLst>
              <a:gd name="adj" fmla="val 6668"/>
            </a:avLst>
          </a:prstGeom>
          <a:solidFill>
            <a:srgbClr val="F3EEE3"/>
          </a:solidFill>
          <a:ln/>
        </p:spPr>
      </p:sp>
      <p:pic>
        <p:nvPicPr>
          <p:cNvPr id="20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5470" y="4643795"/>
            <a:ext cx="255151" cy="318849"/>
          </a:xfrm>
          <a:prstGeom prst="rect">
            <a:avLst/>
          </a:prstGeom>
        </p:spPr>
      </p:pic>
      <p:sp>
        <p:nvSpPr>
          <p:cNvPr id="21" name="Text 14"/>
          <p:cNvSpPr/>
          <p:nvPr/>
        </p:nvSpPr>
        <p:spPr>
          <a:xfrm>
            <a:off x="7123509" y="4670346"/>
            <a:ext cx="2126218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F44444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Calcul sumă</a:t>
            </a:r>
            <a:endParaRPr lang="en-US" sz="1650" b="1" dirty="0"/>
          </a:p>
        </p:txBody>
      </p:sp>
      <p:sp>
        <p:nvSpPr>
          <p:cNvPr id="22" name="Text 15"/>
          <p:cNvSpPr/>
          <p:nvPr/>
        </p:nvSpPr>
        <p:spPr>
          <a:xfrm>
            <a:off x="7123509" y="5038130"/>
            <a:ext cx="6911578" cy="2721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suma=n*(n+1)/2;</a:t>
            </a:r>
            <a:endParaRPr lang="en-US" sz="1600" dirty="0"/>
          </a:p>
        </p:txBody>
      </p:sp>
      <p:sp>
        <p:nvSpPr>
          <p:cNvPr id="23" name="Shape 16"/>
          <p:cNvSpPr/>
          <p:nvPr/>
        </p:nvSpPr>
        <p:spPr>
          <a:xfrm>
            <a:off x="6441519" y="5830372"/>
            <a:ext cx="510302" cy="22860"/>
          </a:xfrm>
          <a:prstGeom prst="roundRect">
            <a:avLst>
              <a:gd name="adj" fmla="val 111616"/>
            </a:avLst>
          </a:prstGeom>
          <a:solidFill>
            <a:srgbClr val="D9D4C9"/>
          </a:solidFill>
          <a:ln/>
        </p:spPr>
      </p:sp>
      <p:sp>
        <p:nvSpPr>
          <p:cNvPr id="24" name="Shape 17"/>
          <p:cNvSpPr/>
          <p:nvPr/>
        </p:nvSpPr>
        <p:spPr>
          <a:xfrm>
            <a:off x="6081712" y="5650468"/>
            <a:ext cx="382667" cy="382667"/>
          </a:xfrm>
          <a:prstGeom prst="roundRect">
            <a:avLst>
              <a:gd name="adj" fmla="val 6668"/>
            </a:avLst>
          </a:prstGeom>
          <a:solidFill>
            <a:srgbClr val="F3EEE3"/>
          </a:solidFill>
          <a:ln/>
        </p:spPr>
      </p:sp>
      <p:pic>
        <p:nvPicPr>
          <p:cNvPr id="25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45470" y="5682377"/>
            <a:ext cx="255151" cy="318849"/>
          </a:xfrm>
          <a:prstGeom prst="rect">
            <a:avLst/>
          </a:prstGeom>
        </p:spPr>
      </p:pic>
      <p:sp>
        <p:nvSpPr>
          <p:cNvPr id="26" name="Text 18"/>
          <p:cNvSpPr/>
          <p:nvPr/>
        </p:nvSpPr>
        <p:spPr>
          <a:xfrm>
            <a:off x="7123509" y="5708928"/>
            <a:ext cx="2126218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dirty="0">
                <a:solidFill>
                  <a:srgbClr val="F44444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Afișare rezultat</a:t>
            </a:r>
            <a:endParaRPr lang="en-US" sz="1650" b="1" dirty="0"/>
          </a:p>
        </p:txBody>
      </p:sp>
      <p:sp>
        <p:nvSpPr>
          <p:cNvPr id="27" name="Text 19"/>
          <p:cNvSpPr/>
          <p:nvPr/>
        </p:nvSpPr>
        <p:spPr>
          <a:xfrm>
            <a:off x="7123509" y="6076712"/>
            <a:ext cx="6911578" cy="2721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00" b="1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cout &lt;&lt; "Suma numerelor de la 1 la " &lt;&lt; n &lt;&lt; " este: " &lt;&lt; suma;</a:t>
            </a:r>
            <a:endParaRPr lang="en-US" sz="1600" dirty="0"/>
          </a:p>
        </p:txBody>
      </p:sp>
      <p:sp>
        <p:nvSpPr>
          <p:cNvPr id="28" name="Shape 20"/>
          <p:cNvSpPr/>
          <p:nvPr/>
        </p:nvSpPr>
        <p:spPr>
          <a:xfrm>
            <a:off x="6441519" y="6868954"/>
            <a:ext cx="510302" cy="22860"/>
          </a:xfrm>
          <a:prstGeom prst="roundRect">
            <a:avLst>
              <a:gd name="adj" fmla="val 111616"/>
            </a:avLst>
          </a:prstGeom>
          <a:solidFill>
            <a:srgbClr val="D9D4C9"/>
          </a:solidFill>
          <a:ln/>
        </p:spPr>
      </p:sp>
      <p:sp>
        <p:nvSpPr>
          <p:cNvPr id="29" name="Shape 21"/>
          <p:cNvSpPr/>
          <p:nvPr/>
        </p:nvSpPr>
        <p:spPr>
          <a:xfrm>
            <a:off x="6081712" y="6689050"/>
            <a:ext cx="382667" cy="382667"/>
          </a:xfrm>
          <a:prstGeom prst="roundRect">
            <a:avLst>
              <a:gd name="adj" fmla="val 6668"/>
            </a:avLst>
          </a:prstGeom>
          <a:solidFill>
            <a:srgbClr val="F3EEE3"/>
          </a:solidFill>
          <a:ln/>
        </p:spPr>
      </p:sp>
      <p:sp>
        <p:nvSpPr>
          <p:cNvPr id="30" name="Text 22"/>
          <p:cNvSpPr/>
          <p:nvPr/>
        </p:nvSpPr>
        <p:spPr>
          <a:xfrm>
            <a:off x="6145470" y="6720959"/>
            <a:ext cx="255151" cy="3188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000"/>
              </a:lnSpc>
              <a:buNone/>
            </a:pPr>
            <a:r>
              <a:rPr lang="en-US" sz="2000" dirty="0">
                <a:solidFill>
                  <a:srgbClr val="2B415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5</a:t>
            </a:r>
            <a:endParaRPr lang="en-US" sz="2000" dirty="0"/>
          </a:p>
        </p:txBody>
      </p:sp>
      <p:sp>
        <p:nvSpPr>
          <p:cNvPr id="31" name="Text 23"/>
          <p:cNvSpPr/>
          <p:nvPr/>
        </p:nvSpPr>
        <p:spPr>
          <a:xfrm>
            <a:off x="7123509" y="6747510"/>
            <a:ext cx="2126218" cy="2657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00" b="1" dirty="0">
                <a:solidFill>
                  <a:srgbClr val="F44444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Terminare program</a:t>
            </a:r>
            <a:endParaRPr lang="en-US" sz="1600" b="1" dirty="0"/>
          </a:p>
        </p:txBody>
      </p:sp>
      <p:sp>
        <p:nvSpPr>
          <p:cNvPr id="32" name="Text 24"/>
          <p:cNvSpPr/>
          <p:nvPr/>
        </p:nvSpPr>
        <p:spPr>
          <a:xfrm>
            <a:off x="7123509" y="7115294"/>
            <a:ext cx="6911578" cy="2721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00" b="1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return 0</a:t>
            </a:r>
            <a:r>
              <a:rPr lang="en-US" sz="1300" b="1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;</a:t>
            </a:r>
            <a:endParaRPr lang="en-US" sz="1300" dirty="0"/>
          </a:p>
        </p:txBody>
      </p:sp>
      <p:sp>
        <p:nvSpPr>
          <p:cNvPr id="33" name="Text 25"/>
          <p:cNvSpPr/>
          <p:nvPr/>
        </p:nvSpPr>
        <p:spPr>
          <a:xfrm>
            <a:off x="7123509" y="7489507"/>
            <a:ext cx="6911578" cy="2721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00" b="1" dirty="0">
                <a:solidFill>
                  <a:srgbClr val="2B4150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}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94B0C91-E3F2-9016-98FB-D19581AF8E1F}"/>
              </a:ext>
            </a:extLst>
          </p:cNvPr>
          <p:cNvSpPr txBox="1"/>
          <p:nvPr/>
        </p:nvSpPr>
        <p:spPr>
          <a:xfrm>
            <a:off x="529771" y="2683639"/>
            <a:ext cx="135708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5400" dirty="0">
                <a:latin typeface="Arial" panose="020B0604020202020204" pitchFamily="34" charset="0"/>
                <a:cs typeface="Arial" panose="020B0604020202020204" pitchFamily="34" charset="0"/>
              </a:rPr>
              <a:t>Evaluare:</a:t>
            </a:r>
          </a:p>
          <a:p>
            <a:r>
              <a:rPr lang="ro-RO" sz="3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https://quizizz.com/join/game/U2FsdGVkX1%252BI99dBnXmjDocioNoWTGSqG8Va7Y8b%252FUjEihDusZynh0eRpumeBffrpH5zE5dthX81HSCKTfgEPw%253D%253D</a:t>
            </a:r>
            <a:endParaRPr lang="ro-RO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76CBE0-70D0-5BA0-77C9-261C3B8F3469}"/>
              </a:ext>
            </a:extLst>
          </p:cNvPr>
          <p:cNvSpPr txBox="1"/>
          <p:nvPr/>
        </p:nvSpPr>
        <p:spPr>
          <a:xfrm>
            <a:off x="2220687" y="7276043"/>
            <a:ext cx="109873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0" dirty="0">
                <a:solidFill>
                  <a:srgbClr val="4D4D5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https://gamma.app/docs/Structura-Programelor-C-vetq9shb48fctd4</a:t>
            </a:r>
            <a:endParaRPr lang="ro-RO" sz="2000" b="1" i="0" dirty="0">
              <a:solidFill>
                <a:srgbClr val="4D4D5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8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392</Words>
  <Application>Microsoft Office PowerPoint</Application>
  <PresentationFormat>Custom</PresentationFormat>
  <Paragraphs>75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MuseoModerno Medium</vt:lpstr>
      <vt:lpstr>Source Sans Pro Bold</vt:lpstr>
      <vt:lpstr>Source Sans Pro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Narcisa Dasu</cp:lastModifiedBy>
  <cp:revision>7</cp:revision>
  <dcterms:created xsi:type="dcterms:W3CDTF">2025-05-06T22:43:03Z</dcterms:created>
  <dcterms:modified xsi:type="dcterms:W3CDTF">2026-03-22T21:45:11Z</dcterms:modified>
</cp:coreProperties>
</file>