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7"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8F155D-F5AF-4823-8281-7A8B624B894A}">
          <p14:sldIdLst>
            <p14:sldId id="256"/>
            <p14:sldId id="257"/>
            <p14:sldId id="258"/>
            <p14:sldId id="259"/>
            <p14:sldId id="260"/>
            <p14:sldId id="261"/>
            <p14:sldId id="262"/>
            <p14:sldId id="263"/>
            <p14:sldId id="264"/>
            <p14:sldId id="266"/>
            <p14:sldId id="265"/>
            <p14:sldId id="267"/>
            <p14:sldId id="268"/>
            <p14:sldId id="269"/>
            <p14:sldId id="270"/>
            <p14:sldId id="277"/>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131513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105357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2676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228010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2751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241474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211722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67871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198170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649C3-4044-4A4C-A6D7-6B538049F0E3}"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419189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9649C3-4044-4A4C-A6D7-6B538049F0E3}"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399074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9649C3-4044-4A4C-A6D7-6B538049F0E3}"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44719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9649C3-4044-4A4C-A6D7-6B538049F0E3}"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275798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649C3-4044-4A4C-A6D7-6B538049F0E3}"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240024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649C3-4044-4A4C-A6D7-6B538049F0E3}"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416587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649C3-4044-4A4C-A6D7-6B538049F0E3}"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E87C-87DF-4E27-A393-4BE32579382A}" type="slidenum">
              <a:rPr lang="en-US" smtClean="0"/>
              <a:t>‹#›</a:t>
            </a:fld>
            <a:endParaRPr lang="en-US"/>
          </a:p>
        </p:txBody>
      </p:sp>
    </p:spTree>
    <p:extLst>
      <p:ext uri="{BB962C8B-B14F-4D97-AF65-F5344CB8AC3E}">
        <p14:creationId xmlns:p14="http://schemas.microsoft.com/office/powerpoint/2010/main" val="390636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9649C3-4044-4A4C-A6D7-6B538049F0E3}" type="datetimeFigureOut">
              <a:rPr lang="en-US" smtClean="0"/>
              <a:t>3/19/2026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0DE87C-87DF-4E27-A393-4BE32579382A}" type="slidenum">
              <a:rPr lang="en-US" smtClean="0"/>
              <a:t>‹#›</a:t>
            </a:fld>
            <a:endParaRPr lang="en-US"/>
          </a:p>
        </p:txBody>
      </p:sp>
    </p:spTree>
    <p:extLst>
      <p:ext uri="{BB962C8B-B14F-4D97-AF65-F5344CB8AC3E}">
        <p14:creationId xmlns:p14="http://schemas.microsoft.com/office/powerpoint/2010/main" val="1869093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5905-14D9-DDF6-248E-9EA4F28F43FD}"/>
              </a:ext>
            </a:extLst>
          </p:cNvPr>
          <p:cNvSpPr>
            <a:spLocks noGrp="1"/>
          </p:cNvSpPr>
          <p:nvPr>
            <p:ph type="ctrTitle"/>
          </p:nvPr>
        </p:nvSpPr>
        <p:spPr>
          <a:xfrm>
            <a:off x="4836695" y="2404534"/>
            <a:ext cx="4800600" cy="1646302"/>
          </a:xfrm>
        </p:spPr>
        <p:txBody>
          <a:bodyPr/>
          <a:lstStyle/>
          <a:p>
            <a:r>
              <a:rPr lang="ro-RO" dirty="0"/>
              <a:t>TEXTUL EPISTOLAR</a:t>
            </a:r>
            <a:endParaRPr lang="en-US" dirty="0"/>
          </a:p>
        </p:txBody>
      </p:sp>
      <p:sp>
        <p:nvSpPr>
          <p:cNvPr id="3" name="Subtitle 2">
            <a:extLst>
              <a:ext uri="{FF2B5EF4-FFF2-40B4-BE49-F238E27FC236}">
                <a16:creationId xmlns:a16="http://schemas.microsoft.com/office/drawing/2014/main" id="{E0245978-086A-490A-3870-DBDA807DA598}"/>
              </a:ext>
            </a:extLst>
          </p:cNvPr>
          <p:cNvSpPr>
            <a:spLocks noGrp="1"/>
          </p:cNvSpPr>
          <p:nvPr>
            <p:ph type="subTitle" idx="1"/>
          </p:nvPr>
        </p:nvSpPr>
        <p:spPr>
          <a:xfrm>
            <a:off x="5642811" y="4050833"/>
            <a:ext cx="4547936" cy="1096899"/>
          </a:xfrm>
        </p:spPr>
        <p:txBody>
          <a:bodyPr>
            <a:normAutofit/>
          </a:bodyPr>
          <a:lstStyle/>
          <a:p>
            <a:r>
              <a:rPr lang="ro-RO" sz="2400" dirty="0"/>
              <a:t>Prof. Ciubotariu Ancuța Simona</a:t>
            </a:r>
            <a:endParaRPr lang="en-US" sz="2400" dirty="0"/>
          </a:p>
        </p:txBody>
      </p:sp>
      <p:pic>
        <p:nvPicPr>
          <p:cNvPr id="14338" name="Picture 2" descr="Fotografii de stoc cu Scrisori Vechi Scrise De Mână Imagini Și Accesorii  Antice De Scris - Descarcă imaginea acum">
            <a:extLst>
              <a:ext uri="{FF2B5EF4-FFF2-40B4-BE49-F238E27FC236}">
                <a16:creationId xmlns:a16="http://schemas.microsoft.com/office/drawing/2014/main" id="{504A382B-B601-BDD1-AAF1-519B5772D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338" y="745958"/>
            <a:ext cx="4547936" cy="546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9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F1D35-851A-9D02-7A74-CBA6BA96396E}"/>
              </a:ext>
            </a:extLst>
          </p:cNvPr>
          <p:cNvSpPr>
            <a:spLocks noGrp="1"/>
          </p:cNvSpPr>
          <p:nvPr>
            <p:ph idx="1"/>
          </p:nvPr>
        </p:nvSpPr>
        <p:spPr>
          <a:xfrm>
            <a:off x="838200" y="899886"/>
            <a:ext cx="5717345" cy="5277077"/>
          </a:xfrm>
        </p:spPr>
        <p:txBody>
          <a:bodyPr>
            <a:normAutofit/>
          </a:bodyPr>
          <a:lstStyle/>
          <a:p>
            <a:pPr algn="just"/>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SCRISOARE DE FELICITARE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text prin care se transmit felicitări, urări de bine, cu prilejul unei zile  onomastice, de naștere, a Crăciunului, a Anului Nou, a </a:t>
            </a:r>
            <a:r>
              <a:rPr lang="ro-RO" alt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Paştelui</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etc. De obicei, este scurtă.</a:t>
            </a:r>
          </a:p>
          <a:p>
            <a:pPr marL="0" indent="0" algn="just">
              <a:buNone/>
            </a:pPr>
            <a:endPar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lnSpc>
                <a:spcPct val="80000"/>
              </a:lnSpc>
            </a:pPr>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SCRISOARE DE INVITAȚIE -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transmite, într-un stil protocolar, o </a:t>
            </a:r>
            <a:r>
              <a:rPr lang="ro-RO" alt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invitaţie</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la un banchet, vernisaj, simpozion, la o aniversare, la o ocazie deosebită.</a:t>
            </a:r>
          </a:p>
          <a:p>
            <a:pPr algn="just">
              <a:lnSpc>
                <a:spcPct val="80000"/>
              </a:lnSpc>
            </a:pPr>
            <a:endPar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lnSpc>
                <a:spcPct val="80000"/>
              </a:lnSpc>
            </a:pPr>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SCRISOARE DE RUGĂMINTE -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transmite o rugăminte în legătură cu rezolvarea unei sarcini.</a:t>
            </a:r>
          </a:p>
          <a:p>
            <a:pPr algn="just">
              <a:lnSpc>
                <a:spcPct val="80000"/>
              </a:lnSpc>
              <a:buFontTx/>
              <a:buNone/>
            </a:pPr>
            <a:endPar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lnSpc>
                <a:spcPct val="80000"/>
              </a:lnSpc>
            </a:pPr>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SCRISOARE DE CONDOLEANȚE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cuprinde un mesaj scurt.</a:t>
            </a:r>
          </a:p>
          <a:p>
            <a:endParaRPr lang="en-US" dirty="0"/>
          </a:p>
        </p:txBody>
      </p:sp>
      <p:pic>
        <p:nvPicPr>
          <p:cNvPr id="15362" name="Picture 2" descr="Peste 1.000 fotografii de stoc, fotografii și imagini ...">
            <a:extLst>
              <a:ext uri="{FF2B5EF4-FFF2-40B4-BE49-F238E27FC236}">
                <a16:creationId xmlns:a16="http://schemas.microsoft.com/office/drawing/2014/main" id="{ACC720F0-EF50-64A4-EA60-D1850BD07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915" y="998807"/>
            <a:ext cx="2391507" cy="4572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7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9842A-8881-0B3C-68FB-3DFFD9C99B63}"/>
              </a:ext>
            </a:extLst>
          </p:cNvPr>
          <p:cNvSpPr>
            <a:spLocks noGrp="1"/>
          </p:cNvSpPr>
          <p:nvPr>
            <p:ph idx="1"/>
          </p:nvPr>
        </p:nvSpPr>
        <p:spPr>
          <a:xfrm>
            <a:off x="838200" y="856343"/>
            <a:ext cx="6350391" cy="5320620"/>
          </a:xfrm>
        </p:spPr>
        <p:txBody>
          <a:bodyPr>
            <a:normAutofit/>
          </a:bodyPr>
          <a:lstStyle/>
          <a:p>
            <a:pPr algn="just">
              <a:lnSpc>
                <a:spcPct val="80000"/>
              </a:lnSpc>
              <a:buFont typeface="Wingdings" panose="05000000000000000000" pitchFamily="2" charset="2"/>
              <a:buChar char="Ø"/>
            </a:pPr>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SCRISOARE OFICIALĂ –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acest tip de corespondență este destinat stabilirii, consolidării și schimbului de informații între instituții. Aceasta poate constitui probă în justiție sau o sursă documentară oficială pentru cunoașterea și evaluarea activității instituției căreia îi aparține. De aceea trebuie să fie scurtă, obiectivă, să conțină date exacte și să marcheze data de intrare a documentului căruia i se răspunde, precum și data de expediere a informației solicitate.</a:t>
            </a:r>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algn="just">
              <a:lnSpc>
                <a:spcPct val="80000"/>
              </a:lnSpc>
              <a:buFont typeface="Wingdings" panose="05000000000000000000" pitchFamily="2" charset="2"/>
              <a:buChar char="Ø"/>
            </a:pPr>
            <a:endPar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Ø"/>
            </a:pPr>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SCRISOARE DE RECOMANDARE -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conținutul acestei scrisori prezintă o persoană, îi relevă calitățile și disponibilitățile intelectuale, afective și practice. Scopul ei este acela de a convinge destinatarul de oportunitatea selectării persoanei recomandate pentru postul/ funcția vizată.</a:t>
            </a:r>
          </a:p>
          <a:p>
            <a:pPr algn="just">
              <a:lnSpc>
                <a:spcPct val="80000"/>
              </a:lnSpc>
              <a:buFont typeface="Wingdings" panose="05000000000000000000" pitchFamily="2" charset="2"/>
              <a:buChar char="Ø"/>
            </a:pPr>
            <a:endPar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Ø"/>
            </a:pPr>
            <a:r>
              <a:rPr lang="ro-RO" alt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SCRISOARE DE INTENȚIE -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în care un solicitant își exprimă dorința de a ocupa o anume funcție într-o instituție. Acesteia i se atașează, de obicei, CV-ul, recomandări, diplome de studiu. Ea este foarte scurtă.</a:t>
            </a:r>
          </a:p>
          <a:p>
            <a:endParaRPr lang="en-US" dirty="0"/>
          </a:p>
        </p:txBody>
      </p:sp>
      <p:sp>
        <p:nvSpPr>
          <p:cNvPr id="4" name="AutoShape 2" descr="Timbre Romania 1920 Scrisoare circulata Bucuresti-Viena francata Ferdinand  bust mare 2 LEI si bust mic 25 BANI. Valoarea bust mic prezinta EROARE  spectaculoasa (v. sageata poza) la 275.00 lei RON in Stamps Mall">
            <a:extLst>
              <a:ext uri="{FF2B5EF4-FFF2-40B4-BE49-F238E27FC236}">
                <a16:creationId xmlns:a16="http://schemas.microsoft.com/office/drawing/2014/main" id="{514DBA2A-0BFD-4C68-4F1A-E8B86C630F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Peste 20.100 fotografii de stoc, fotografii și imagini ...">
            <a:extLst>
              <a:ext uri="{FF2B5EF4-FFF2-40B4-BE49-F238E27FC236}">
                <a16:creationId xmlns:a16="http://schemas.microsoft.com/office/drawing/2014/main" id="{8131ABF7-300D-95AA-4A1A-BC2820705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418" y="856343"/>
            <a:ext cx="3094893" cy="490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4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BB3B-1219-AD08-7448-ABA13D7C26B5}"/>
              </a:ext>
            </a:extLst>
          </p:cNvPr>
          <p:cNvSpPr>
            <a:spLocks noGrp="1"/>
          </p:cNvSpPr>
          <p:nvPr>
            <p:ph type="title"/>
          </p:nvPr>
        </p:nvSpPr>
        <p:spPr/>
        <p:txBody>
          <a:bodyPr/>
          <a:lstStyle/>
          <a:p>
            <a:pPr algn="ctr"/>
            <a:r>
              <a:rPr lang="ro-RO" b="1" dirty="0">
                <a:latin typeface="Times New Roman" panose="02020603050405020304" pitchFamily="18" charset="0"/>
                <a:cs typeface="Times New Roman" panose="02020603050405020304" pitchFamily="18" charset="0"/>
              </a:rPr>
              <a:t>TRĂSĂTURILE STILULUI EPISOLAR</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4C57092-7E72-C0D0-6EA4-5CAE000D3B8B}"/>
              </a:ext>
            </a:extLst>
          </p:cNvPr>
          <p:cNvSpPr>
            <a:spLocks noGrp="1"/>
          </p:cNvSpPr>
          <p:nvPr>
            <p:ph idx="1"/>
          </p:nvPr>
        </p:nvSpPr>
        <p:spPr>
          <a:xfrm>
            <a:off x="838199" y="1825625"/>
            <a:ext cx="5431971" cy="4351338"/>
          </a:xfrm>
        </p:spPr>
        <p:txBody>
          <a:bodyPr>
            <a:normAutofit/>
          </a:bodyPr>
          <a:lstStyle/>
          <a:p>
            <a:pPr marL="514350" indent="-514350" algn="just">
              <a:buAutoNum type="arabicPeriod"/>
            </a:pPr>
            <a:r>
              <a:rPr lang="en-US" sz="3500" b="1" dirty="0" err="1">
                <a:latin typeface="Times New Roman" panose="02020603050405020304" pitchFamily="18" charset="0"/>
                <a:cs typeface="Times New Roman" panose="02020603050405020304" pitchFamily="18" charset="0"/>
              </a:rPr>
              <a:t>Subiectivitatea</a:t>
            </a:r>
            <a:r>
              <a:rPr lang="ro-RO" b="1" dirty="0">
                <a:latin typeface="Times New Roman" panose="02020603050405020304" pitchFamily="18" charset="0"/>
                <a:cs typeface="Times New Roman" panose="02020603050405020304" pitchFamily="18" charset="0"/>
              </a:rPr>
              <a:t> </a:t>
            </a:r>
          </a:p>
          <a:p>
            <a:pPr marL="0" indent="0" algn="just">
              <a:buNone/>
            </a:pPr>
            <a:r>
              <a:rPr lang="en-US" dirty="0" err="1">
                <a:latin typeface="Times New Roman" panose="02020603050405020304" pitchFamily="18" charset="0"/>
                <a:cs typeface="Times New Roman" panose="02020603050405020304" pitchFamily="18" charset="0"/>
              </a:rPr>
              <a:t>Scrisorile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adesea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scrise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perspectiva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persoane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le </a:t>
            </a:r>
            <a:r>
              <a:rPr lang="en-US" dirty="0" err="1">
                <a:latin typeface="Times New Roman" panose="02020603050405020304" pitchFamily="18" charset="0"/>
                <a:cs typeface="Times New Roman" panose="02020603050405020304" pitchFamily="18" charset="0"/>
              </a:rPr>
              <a:t>conferă</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caracter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personal. </a:t>
            </a:r>
            <a:r>
              <a:rPr lang="en-US" dirty="0" err="1">
                <a:latin typeface="Times New Roman" panose="02020603050405020304" pitchFamily="18" charset="0"/>
                <a:cs typeface="Times New Roman" panose="02020603050405020304" pitchFamily="18" charset="0"/>
              </a:rPr>
              <a:t>Autorul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exprimă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gândurile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sentimentele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emoțiile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legătură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destinatarul</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exemplu</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scrisoare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prieten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conține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detalii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viața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cotidiană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scriitorului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reflecții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asupra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relațiilor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dorința</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împărtăși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experiențe</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7" name="Picture 6">
            <a:extLst>
              <a:ext uri="{FF2B5EF4-FFF2-40B4-BE49-F238E27FC236}">
                <a16:creationId xmlns:a16="http://schemas.microsoft.com/office/drawing/2014/main" id="{32F51A27-66FC-554C-777D-82B27E4E9CAB}"/>
              </a:ext>
            </a:extLst>
          </p:cNvPr>
          <p:cNvPicPr>
            <a:picLocks noChangeAspect="1"/>
          </p:cNvPicPr>
          <p:nvPr/>
        </p:nvPicPr>
        <p:blipFill>
          <a:blip r:embed="rId2"/>
          <a:stretch>
            <a:fillRect/>
          </a:stretch>
        </p:blipFill>
        <p:spPr>
          <a:xfrm>
            <a:off x="7024914" y="1524000"/>
            <a:ext cx="4328886" cy="4351338"/>
          </a:xfrm>
          <a:prstGeom prst="rect">
            <a:avLst/>
          </a:prstGeom>
        </p:spPr>
      </p:pic>
    </p:spTree>
    <p:extLst>
      <p:ext uri="{BB962C8B-B14F-4D97-AF65-F5344CB8AC3E}">
        <p14:creationId xmlns:p14="http://schemas.microsoft.com/office/powerpoint/2010/main" val="209232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5B076-2131-5106-B600-AFD244DDB9BE}"/>
              </a:ext>
            </a:extLst>
          </p:cNvPr>
          <p:cNvSpPr>
            <a:spLocks noGrp="1"/>
          </p:cNvSpPr>
          <p:nvPr>
            <p:ph idx="1"/>
          </p:nvPr>
        </p:nvSpPr>
        <p:spPr>
          <a:xfrm>
            <a:off x="838200" y="716333"/>
            <a:ext cx="8136988" cy="5067528"/>
          </a:xfrm>
        </p:spPr>
        <p:txBody>
          <a:bodyPr>
            <a:normAutofit/>
          </a:bodyPr>
          <a:lstStyle/>
          <a:p>
            <a:pPr marL="0" indent="0" algn="ctr">
              <a:buNone/>
            </a:pPr>
            <a:r>
              <a:rPr lang="ro-RO" sz="3600" b="1" dirty="0">
                <a:latin typeface="Times New Roman" panose="02020603050405020304" pitchFamily="18" charset="0"/>
                <a:cs typeface="Times New Roman" panose="02020603050405020304" pitchFamily="18" charset="0"/>
              </a:rPr>
              <a:t>2. STRUCTURA</a:t>
            </a:r>
          </a:p>
          <a:p>
            <a:pPr marL="0" indent="0" algn="just">
              <a:buNone/>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obicei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scrisoare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începe</a:t>
            </a:r>
            <a:r>
              <a:rPr lang="en-US" dirty="0">
                <a:latin typeface="Times New Roman" panose="02020603050405020304" pitchFamily="18" charset="0"/>
                <a:cs typeface="Times New Roman" panose="02020603050405020304" pitchFamily="18" charset="0"/>
              </a:rPr>
              <a:t> cu o </a:t>
            </a:r>
            <a:r>
              <a:rPr lang="en-US" b="1" dirty="0" err="1">
                <a:latin typeface="Times New Roman" panose="02020603050405020304" pitchFamily="18" charset="0"/>
                <a:cs typeface="Times New Roman" panose="02020603050405020304" pitchFamily="18" charset="0"/>
              </a:rPr>
              <a:t>formulă</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salut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urmată</a:t>
            </a:r>
            <a:r>
              <a:rPr lang="en-US" dirty="0">
                <a:latin typeface="Times New Roman" panose="02020603050405020304" pitchFamily="18" charset="0"/>
                <a:cs typeface="Times New Roman" panose="02020603050405020304" pitchFamily="18" charset="0"/>
              </a:rPr>
              <a:t> de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corpul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textului</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care </a:t>
            </a:r>
            <a:r>
              <a:rPr lang="en-US" dirty="0" err="1">
                <a:latin typeface="Times New Roman" panose="02020603050405020304" pitchFamily="18" charset="0"/>
                <a:cs typeface="Times New Roman" panose="02020603050405020304" pitchFamily="18" charset="0"/>
              </a:rPr>
              <a:t>conține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mesajul</a:t>
            </a:r>
            <a:r>
              <a:rPr lang="en-US" dirty="0">
                <a:latin typeface="Times New Roman" panose="02020603050405020304" pitchFamily="18" charset="0"/>
                <a:cs typeface="Times New Roman" panose="02020603050405020304" pitchFamily="18" charset="0"/>
              </a:rPr>
              <a:t> principal,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încheie</a:t>
            </a:r>
            <a:r>
              <a:rPr lang="en-US" dirty="0">
                <a:latin typeface="Times New Roman" panose="02020603050405020304" pitchFamily="18" charset="0"/>
                <a:cs typeface="Times New Roman" panose="02020603050405020304" pitchFamily="18" charset="0"/>
              </a:rPr>
              <a:t> cu o </a:t>
            </a:r>
            <a:r>
              <a:rPr lang="en-US" b="1" dirty="0" err="1">
                <a:latin typeface="Times New Roman" panose="02020603050405020304" pitchFamily="18" charset="0"/>
                <a:cs typeface="Times New Roman" panose="02020603050405020304" pitchFamily="18" charset="0"/>
              </a:rPr>
              <a:t>formulă</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încheiere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structură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facilitează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comunicarea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cititorului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înțeleagă</a:t>
            </a:r>
            <a:r>
              <a:rPr lang="en-US" dirty="0">
                <a:latin typeface="Times New Roman" panose="02020603050405020304" pitchFamily="18" charset="0"/>
                <a:cs typeface="Times New Roman" panose="02020603050405020304" pitchFamily="18" charset="0"/>
              </a:rPr>
              <a:t> rapid </a:t>
            </a:r>
            <a:r>
              <a:rPr lang="en-US" dirty="0" err="1">
                <a:latin typeface="Times New Roman" panose="02020603050405020304" pitchFamily="18" charset="0"/>
                <a:cs typeface="Times New Roman" panose="02020603050405020304" pitchFamily="18" charset="0"/>
              </a:rPr>
              <a:t>intențiile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autorului</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lgn="just">
              <a:buNone/>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exemplu</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scrisoare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adresată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avea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structură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rigidă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scrisoare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prieten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liberă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informală</a:t>
            </a:r>
            <a:r>
              <a:rPr lang="en-US" dirty="0"/>
              <a:t>.</a:t>
            </a:r>
            <a:endParaRPr lang="ro-RO" dirty="0"/>
          </a:p>
          <a:p>
            <a:pPr marL="0" indent="0" algn="just">
              <a:buNone/>
            </a:pPr>
            <a:endParaRPr lang="ro-RO" dirty="0"/>
          </a:p>
          <a:p>
            <a:pPr marL="0" indent="0" algn="just">
              <a:buNone/>
            </a:pPr>
            <a:endParaRPr lang="ro-RO" dirty="0"/>
          </a:p>
          <a:p>
            <a:pPr marL="0" indent="0" algn="just">
              <a:buNone/>
            </a:pPr>
            <a:endParaRPr lang="ro-RO" dirty="0"/>
          </a:p>
          <a:p>
            <a:pPr marL="0" indent="0" algn="ctr">
              <a:buNone/>
            </a:pPr>
            <a:endParaRPr lang="en-US" sz="3600" b="1"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7A6BAF9F-D426-7D11-BF8B-3D421C6F247B}"/>
              </a:ext>
            </a:extLst>
          </p:cNvPr>
          <p:cNvSpPr>
            <a:spLocks noChangeArrowheads="1"/>
          </p:cNvSpPr>
          <p:nvPr/>
        </p:nvSpPr>
        <p:spPr bwMode="auto">
          <a:xfrm>
            <a:off x="0" y="0"/>
            <a:ext cx="4052888" cy="0"/>
          </a:xfrm>
          <a:prstGeom prst="rect">
            <a:avLst/>
          </a:prstGeom>
          <a:solidFill>
            <a:srgbClr val="AED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40058"/>
                </a:solidFill>
                <a:effectLst/>
                <a:latin typeface="inherit"/>
              </a:rPr>
              <a:t>Stilul textului epistolar variază în funcție de contextul în care este scris. Scrisorile pot fi formale sau informale, iar alegerea tonului depinde de relația dintre autor și destinatar. În scrisorile formale, se utilizează un limbaj mai elevat și o gramatică corectă, în timp ce scrisorile informale permit o exprimare mai liberă, cu un vocabular mai familiar. De exemplu, o scrisoare de intenție pentru un loc de muncă va necesita un ton profesional, în timp ce o scrisoare de mulțumire adresată unui prieten poate fi plină de umor și căldură.</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47" name="Picture 3" descr="Peste 1.000 fotografii de stoc, fotografii și imagini ...">
            <a:extLst>
              <a:ext uri="{FF2B5EF4-FFF2-40B4-BE49-F238E27FC236}">
                <a16:creationId xmlns:a16="http://schemas.microsoft.com/office/drawing/2014/main" id="{1A94E939-10BB-5DF7-6701-5FFF3067B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145" y="3428998"/>
            <a:ext cx="7652823" cy="2859259"/>
          </a:xfrm>
          <a:prstGeom prst="rect">
            <a:avLst/>
          </a:prstGeom>
          <a:noFill/>
          <a:scene3d>
            <a:camera prst="orthographicFront"/>
            <a:lightRig rig="threePt" dir="t"/>
          </a:scene3d>
          <a:sp3d>
            <a:bevelB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56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9DA2-745E-436D-AB0E-354A25F3401B}"/>
              </a:ext>
            </a:extLst>
          </p:cNvPr>
          <p:cNvSpPr>
            <a:spLocks noGrp="1"/>
          </p:cNvSpPr>
          <p:nvPr>
            <p:ph type="title"/>
          </p:nvPr>
        </p:nvSpPr>
        <p:spPr>
          <a:xfrm>
            <a:off x="159658" y="365124"/>
            <a:ext cx="9237560" cy="6224361"/>
          </a:xfrm>
        </p:spPr>
        <p:txBody>
          <a:bodyPr>
            <a:normAutofit fontScale="90000"/>
          </a:bodyPr>
          <a:lstStyle/>
          <a:p>
            <a:pPr algn="just"/>
            <a:r>
              <a:rPr lang="ro-RO" b="1" dirty="0"/>
              <a:t>3.CONTEXTUL</a:t>
            </a:r>
            <a:br>
              <a:rPr lang="ro-RO" b="1" dirty="0"/>
            </a:br>
            <a:r>
              <a:rPr lang="ro-RO" b="1" dirty="0"/>
              <a:t>	</a:t>
            </a:r>
            <a:r>
              <a:rPr lang="en-US" sz="2400" dirty="0" err="1">
                <a:solidFill>
                  <a:schemeClr val="tx1"/>
                </a:solidFill>
                <a:latin typeface="Times New Roman" panose="02020603050405020304" pitchFamily="18" charset="0"/>
                <a:cs typeface="Times New Roman" panose="02020603050405020304" pitchFamily="18" charset="0"/>
              </a:rPr>
              <a:t>Stilul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textului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epistolar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variază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funcție</a:t>
            </a:r>
            <a:r>
              <a:rPr lang="en-US" sz="2400" dirty="0">
                <a:solidFill>
                  <a:schemeClr val="tx1"/>
                </a:solidFill>
                <a:latin typeface="Times New Roman" panose="02020603050405020304" pitchFamily="18" charset="0"/>
                <a:cs typeface="Times New Roman" panose="02020603050405020304" pitchFamily="18" charset="0"/>
              </a:rPr>
              <a:t> de </a:t>
            </a:r>
            <a:r>
              <a:rPr lang="en-US" sz="2400" dirty="0" err="1">
                <a:solidFill>
                  <a:schemeClr val="tx1"/>
                </a:solidFill>
                <a:latin typeface="Times New Roman" panose="02020603050405020304" pitchFamily="18" charset="0"/>
                <a:cs typeface="Times New Roman" panose="02020603050405020304" pitchFamily="18" charset="0"/>
              </a:rPr>
              <a:t>contextul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care </a:t>
            </a:r>
            <a:r>
              <a:rPr lang="en-US" sz="2400" dirty="0" err="1">
                <a:solidFill>
                  <a:schemeClr val="tx1"/>
                </a:solidFill>
                <a:latin typeface="Times New Roman" panose="02020603050405020304" pitchFamily="18" charset="0"/>
                <a:cs typeface="Times New Roman" panose="02020603050405020304" pitchFamily="18" charset="0"/>
              </a:rPr>
              <a:t>este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scris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Scrisorile</a:t>
            </a:r>
            <a:r>
              <a:rPr lang="en-US" sz="2400" dirty="0">
                <a:solidFill>
                  <a:schemeClr val="tx1"/>
                </a:solidFill>
                <a:latin typeface="Times New Roman" panose="02020603050405020304" pitchFamily="18" charset="0"/>
                <a:cs typeface="Times New Roman" panose="02020603050405020304" pitchFamily="18" charset="0"/>
              </a:rPr>
              <a:t> pot fi </a:t>
            </a:r>
            <a:r>
              <a:rPr lang="en-US" sz="2400" dirty="0" err="1">
                <a:solidFill>
                  <a:schemeClr val="tx1"/>
                </a:solidFill>
                <a:latin typeface="Times New Roman" panose="02020603050405020304" pitchFamily="18" charset="0"/>
                <a:cs typeface="Times New Roman" panose="02020603050405020304" pitchFamily="18" charset="0"/>
              </a:rPr>
              <a:t>formale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informale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alegerea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tonului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depinde</a:t>
            </a:r>
            <a:r>
              <a:rPr lang="en-US" sz="2400" dirty="0">
                <a:solidFill>
                  <a:schemeClr val="tx1"/>
                </a:solidFill>
                <a:latin typeface="Times New Roman" panose="02020603050405020304" pitchFamily="18" charset="0"/>
                <a:cs typeface="Times New Roman" panose="02020603050405020304" pitchFamily="18" charset="0"/>
              </a:rPr>
              <a:t> de </a:t>
            </a:r>
            <a:r>
              <a:rPr lang="en-US" sz="2400" dirty="0" err="1">
                <a:solidFill>
                  <a:schemeClr val="tx1"/>
                </a:solidFill>
                <a:latin typeface="Times New Roman" panose="02020603050405020304" pitchFamily="18" charset="0"/>
                <a:cs typeface="Times New Roman" panose="02020603050405020304" pitchFamily="18" charset="0"/>
              </a:rPr>
              <a:t>relația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dintre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autor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destinatar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scrisorile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formale</a:t>
            </a:r>
            <a:r>
              <a:rPr lang="en-US" sz="2400" dirty="0">
                <a:solidFill>
                  <a:schemeClr val="tx1"/>
                </a:solidFill>
                <a:latin typeface="Times New Roman" panose="02020603050405020304" pitchFamily="18" charset="0"/>
                <a:cs typeface="Times New Roman" panose="02020603050405020304" pitchFamily="18" charset="0"/>
              </a:rPr>
              <a:t>, se </a:t>
            </a:r>
            <a:r>
              <a:rPr lang="en-US" sz="2400" dirty="0" err="1">
                <a:solidFill>
                  <a:schemeClr val="tx1"/>
                </a:solidFill>
                <a:latin typeface="Times New Roman" panose="02020603050405020304" pitchFamily="18" charset="0"/>
                <a:cs typeface="Times New Roman" panose="02020603050405020304" pitchFamily="18" charset="0"/>
              </a:rPr>
              <a:t>utilizează</a:t>
            </a:r>
            <a:r>
              <a:rPr lang="en-US" sz="2400" dirty="0">
                <a:solidFill>
                  <a:schemeClr val="tx1"/>
                </a:solidFill>
                <a:latin typeface="Times New Roman" panose="02020603050405020304" pitchFamily="18" charset="0"/>
                <a:cs typeface="Times New Roman" panose="02020603050405020304" pitchFamily="18" charset="0"/>
              </a:rPr>
              <a:t> un </a:t>
            </a:r>
            <a:r>
              <a:rPr lang="en-US" sz="2400" dirty="0" err="1">
                <a:solidFill>
                  <a:schemeClr val="tx1"/>
                </a:solidFill>
                <a:latin typeface="Times New Roman" panose="02020603050405020304" pitchFamily="18" charset="0"/>
                <a:cs typeface="Times New Roman" panose="02020603050405020304" pitchFamily="18" charset="0"/>
              </a:rPr>
              <a:t>limbaj</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elevat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și</a:t>
            </a:r>
            <a:r>
              <a:rPr lang="en-US" sz="2400" dirty="0">
                <a:solidFill>
                  <a:schemeClr val="tx1"/>
                </a:solidFill>
                <a:latin typeface="Times New Roman" panose="02020603050405020304" pitchFamily="18" charset="0"/>
                <a:cs typeface="Times New Roman" panose="02020603050405020304" pitchFamily="18" charset="0"/>
              </a:rPr>
              <a:t> o </a:t>
            </a:r>
            <a:r>
              <a:rPr lang="en-US" sz="2400" dirty="0" err="1">
                <a:solidFill>
                  <a:schemeClr val="tx1"/>
                </a:solidFill>
                <a:latin typeface="Times New Roman" panose="02020603050405020304" pitchFamily="18" charset="0"/>
                <a:cs typeface="Times New Roman" panose="02020603050405020304" pitchFamily="18" charset="0"/>
              </a:rPr>
              <a:t>gramatică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corectă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timp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scrisorile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informale</a:t>
            </a:r>
            <a:r>
              <a:rPr lang="en-US" sz="2400" dirty="0">
                <a:solidFill>
                  <a:schemeClr val="tx1"/>
                </a:solidFill>
                <a:latin typeface="Times New Roman" panose="02020603050405020304" pitchFamily="18" charset="0"/>
                <a:cs typeface="Times New Roman" panose="02020603050405020304" pitchFamily="18" charset="0"/>
              </a:rPr>
              <a:t> permit o </a:t>
            </a:r>
            <a:r>
              <a:rPr lang="en-US" sz="2400" dirty="0" err="1">
                <a:solidFill>
                  <a:schemeClr val="tx1"/>
                </a:solidFill>
                <a:latin typeface="Times New Roman" panose="02020603050405020304" pitchFamily="18" charset="0"/>
                <a:cs typeface="Times New Roman" panose="02020603050405020304" pitchFamily="18" charset="0"/>
              </a:rPr>
              <a:t>exprimare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liberă</a:t>
            </a:r>
            <a:r>
              <a:rPr lang="en-US" sz="2400" dirty="0">
                <a:solidFill>
                  <a:schemeClr val="tx1"/>
                </a:solidFill>
                <a:latin typeface="Times New Roman" panose="02020603050405020304" pitchFamily="18" charset="0"/>
                <a:cs typeface="Times New Roman" panose="02020603050405020304" pitchFamily="18" charset="0"/>
              </a:rPr>
              <a:t>, cu un vocabular </a:t>
            </a:r>
            <a:r>
              <a:rPr lang="en-US" sz="2400" dirty="0" err="1">
                <a:solidFill>
                  <a:schemeClr val="tx1"/>
                </a:solidFill>
                <a:latin typeface="Times New Roman" panose="02020603050405020304" pitchFamily="18" charset="0"/>
                <a:cs typeface="Times New Roman" panose="02020603050405020304" pitchFamily="18" charset="0"/>
              </a:rPr>
              <a:t>mai</a:t>
            </a:r>
            <a:r>
              <a:rPr lang="en-US" sz="2400" dirty="0">
                <a:solidFill>
                  <a:schemeClr val="tx1"/>
                </a:solidFill>
                <a:latin typeface="Times New Roman" panose="02020603050405020304" pitchFamily="18" charset="0"/>
                <a:cs typeface="Times New Roman" panose="02020603050405020304" pitchFamily="18" charset="0"/>
              </a:rPr>
              <a:t> familiar. De </a:t>
            </a:r>
            <a:r>
              <a:rPr lang="en-US" sz="2400" dirty="0" err="1">
                <a:solidFill>
                  <a:schemeClr val="tx1"/>
                </a:solidFill>
                <a:latin typeface="Times New Roman" panose="02020603050405020304" pitchFamily="18" charset="0"/>
                <a:cs typeface="Times New Roman" panose="02020603050405020304" pitchFamily="18" charset="0"/>
              </a:rPr>
              <a:t>exemplu</a:t>
            </a:r>
            <a:r>
              <a:rPr lang="en-US" sz="2400" dirty="0">
                <a:solidFill>
                  <a:schemeClr val="tx1"/>
                </a:solidFill>
                <a:latin typeface="Times New Roman" panose="02020603050405020304" pitchFamily="18" charset="0"/>
                <a:cs typeface="Times New Roman" panose="02020603050405020304" pitchFamily="18" charset="0"/>
              </a:rPr>
              <a:t>, o </a:t>
            </a:r>
            <a:r>
              <a:rPr lang="en-US" sz="2400" dirty="0" err="1">
                <a:solidFill>
                  <a:schemeClr val="tx1"/>
                </a:solidFill>
                <a:latin typeface="Times New Roman" panose="02020603050405020304" pitchFamily="18" charset="0"/>
                <a:cs typeface="Times New Roman" panose="02020603050405020304" pitchFamily="18" charset="0"/>
              </a:rPr>
              <a:t>scrisoare</a:t>
            </a:r>
            <a:r>
              <a:rPr lang="en-US" sz="2400" dirty="0">
                <a:solidFill>
                  <a:schemeClr val="tx1"/>
                </a:solidFill>
                <a:latin typeface="Times New Roman" panose="02020603050405020304" pitchFamily="18" charset="0"/>
                <a:cs typeface="Times New Roman" panose="02020603050405020304" pitchFamily="18" charset="0"/>
              </a:rPr>
              <a:t> de </a:t>
            </a:r>
            <a:r>
              <a:rPr lang="en-US" sz="2400" dirty="0" err="1">
                <a:solidFill>
                  <a:schemeClr val="tx1"/>
                </a:solidFill>
                <a:latin typeface="Times New Roman" panose="02020603050405020304" pitchFamily="18" charset="0"/>
                <a:cs typeface="Times New Roman" panose="02020603050405020304" pitchFamily="18" charset="0"/>
              </a:rPr>
              <a:t>intenție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pentru</a:t>
            </a:r>
            <a:r>
              <a:rPr lang="en-US" sz="2400" dirty="0">
                <a:solidFill>
                  <a:schemeClr val="tx1"/>
                </a:solidFill>
                <a:latin typeface="Times New Roman" panose="02020603050405020304" pitchFamily="18" charset="0"/>
                <a:cs typeface="Times New Roman" panose="02020603050405020304" pitchFamily="18" charset="0"/>
              </a:rPr>
              <a:t> un loc de </a:t>
            </a:r>
            <a:r>
              <a:rPr lang="en-US" sz="2400" dirty="0" err="1">
                <a:solidFill>
                  <a:schemeClr val="tx1"/>
                </a:solidFill>
                <a:latin typeface="Times New Roman" panose="02020603050405020304" pitchFamily="18" charset="0"/>
                <a:cs typeface="Times New Roman" panose="02020603050405020304" pitchFamily="18" charset="0"/>
              </a:rPr>
              <a:t>muncă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necesita</a:t>
            </a:r>
            <a:r>
              <a:rPr lang="en-US" sz="2400" dirty="0">
                <a:solidFill>
                  <a:schemeClr val="tx1"/>
                </a:solidFill>
                <a:latin typeface="Times New Roman" panose="02020603050405020304" pitchFamily="18" charset="0"/>
                <a:cs typeface="Times New Roman" panose="02020603050405020304" pitchFamily="18" charset="0"/>
              </a:rPr>
              <a:t> un ton </a:t>
            </a:r>
            <a:r>
              <a:rPr lang="en-US" sz="2400" dirty="0" err="1">
                <a:solidFill>
                  <a:schemeClr val="tx1"/>
                </a:solidFill>
                <a:latin typeface="Times New Roman" panose="02020603050405020304" pitchFamily="18" charset="0"/>
                <a:cs typeface="Times New Roman" panose="02020603050405020304" pitchFamily="18" charset="0"/>
              </a:rPr>
              <a:t>profesional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timp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ce</a:t>
            </a:r>
            <a:r>
              <a:rPr lang="en-US" sz="2400" dirty="0">
                <a:solidFill>
                  <a:schemeClr val="tx1"/>
                </a:solidFill>
                <a:latin typeface="Times New Roman" panose="02020603050405020304" pitchFamily="18" charset="0"/>
                <a:cs typeface="Times New Roman" panose="02020603050405020304" pitchFamily="18" charset="0"/>
              </a:rPr>
              <a:t> o </a:t>
            </a:r>
            <a:r>
              <a:rPr lang="en-US" sz="2400" dirty="0" err="1">
                <a:solidFill>
                  <a:schemeClr val="tx1"/>
                </a:solidFill>
                <a:latin typeface="Times New Roman" panose="02020603050405020304" pitchFamily="18" charset="0"/>
                <a:cs typeface="Times New Roman" panose="02020603050405020304" pitchFamily="18" charset="0"/>
              </a:rPr>
              <a:t>scrisoare</a:t>
            </a:r>
            <a:r>
              <a:rPr lang="en-US" sz="2400" dirty="0">
                <a:solidFill>
                  <a:schemeClr val="tx1"/>
                </a:solidFill>
                <a:latin typeface="Times New Roman" panose="02020603050405020304" pitchFamily="18" charset="0"/>
                <a:cs typeface="Times New Roman" panose="02020603050405020304" pitchFamily="18" charset="0"/>
              </a:rPr>
              <a:t> de </a:t>
            </a:r>
            <a:r>
              <a:rPr lang="en-US" sz="2400" dirty="0" err="1">
                <a:solidFill>
                  <a:schemeClr val="tx1"/>
                </a:solidFill>
                <a:latin typeface="Times New Roman" panose="02020603050405020304" pitchFamily="18" charset="0"/>
                <a:cs typeface="Times New Roman" panose="02020603050405020304" pitchFamily="18" charset="0"/>
              </a:rPr>
              <a:t>mulțumire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adresată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unui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prieten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poate</a:t>
            </a:r>
            <a:r>
              <a:rPr lang="en-US" sz="2400" dirty="0">
                <a:solidFill>
                  <a:schemeClr val="tx1"/>
                </a:solidFill>
                <a:latin typeface="Times New Roman" panose="02020603050405020304" pitchFamily="18" charset="0"/>
                <a:cs typeface="Times New Roman" panose="02020603050405020304" pitchFamily="18" charset="0"/>
              </a:rPr>
              <a:t> fi </a:t>
            </a:r>
            <a:r>
              <a:rPr lang="en-US" sz="2400" dirty="0" err="1">
                <a:solidFill>
                  <a:schemeClr val="tx1"/>
                </a:solidFill>
                <a:latin typeface="Times New Roman" panose="02020603050405020304" pitchFamily="18" charset="0"/>
                <a:cs typeface="Times New Roman" panose="02020603050405020304" pitchFamily="18" charset="0"/>
              </a:rPr>
              <a:t>plină</a:t>
            </a:r>
            <a:r>
              <a:rPr lang="en-US" sz="2400" dirty="0">
                <a:solidFill>
                  <a:schemeClr val="tx1"/>
                </a:solidFill>
                <a:latin typeface="Times New Roman" panose="02020603050405020304" pitchFamily="18" charset="0"/>
                <a:cs typeface="Times New Roman" panose="02020603050405020304" pitchFamily="18" charset="0"/>
              </a:rPr>
              <a:t> de </a:t>
            </a:r>
            <a:r>
              <a:rPr lang="en-US" sz="2400" dirty="0" err="1">
                <a:solidFill>
                  <a:schemeClr val="tx1"/>
                </a:solidFill>
                <a:latin typeface="Times New Roman" panose="02020603050405020304" pitchFamily="18" charset="0"/>
                <a:cs typeface="Times New Roman" panose="02020603050405020304" pitchFamily="18" charset="0"/>
              </a:rPr>
              <a:t>umor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căldură</a:t>
            </a:r>
            <a:r>
              <a:rPr lang="en-US" sz="2400" dirty="0">
                <a:solidFill>
                  <a:schemeClr val="tx1"/>
                </a:solidFill>
                <a:latin typeface="Times New Roman" panose="02020603050405020304" pitchFamily="18" charset="0"/>
                <a:cs typeface="Times New Roman" panose="02020603050405020304" pitchFamily="18" charset="0"/>
              </a:rPr>
              <a:t>.</a:t>
            </a:r>
            <a:br>
              <a:rPr lang="ro-RO" sz="2400" dirty="0">
                <a:solidFill>
                  <a:schemeClr val="tx1"/>
                </a:solidFill>
                <a:latin typeface="Times New Roman" panose="02020603050405020304" pitchFamily="18" charset="0"/>
                <a:cs typeface="Times New Roman" panose="02020603050405020304" pitchFamily="18" charset="0"/>
              </a:rPr>
            </a:br>
            <a:br>
              <a:rPr lang="ro-RO" sz="2400" dirty="0">
                <a:solidFill>
                  <a:schemeClr val="tx1"/>
                </a:solidFill>
                <a:latin typeface="Times New Roman" panose="02020603050405020304" pitchFamily="18" charset="0"/>
                <a:cs typeface="Times New Roman" panose="02020603050405020304" pitchFamily="18" charset="0"/>
              </a:rPr>
            </a:br>
            <a:r>
              <a:rPr lang="ro-RO"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Un alt aspect important al </a:t>
            </a:r>
            <a:r>
              <a:rPr lang="en-US" sz="2400" dirty="0" err="1">
                <a:solidFill>
                  <a:schemeClr val="tx1"/>
                </a:solidFill>
                <a:latin typeface="Times New Roman" panose="02020603050405020304" pitchFamily="18" charset="0"/>
                <a:cs typeface="Times New Roman" panose="02020603050405020304" pitchFamily="18" charset="0"/>
              </a:rPr>
              <a:t>textului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epistolar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este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contextul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istoric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și</a:t>
            </a:r>
            <a:r>
              <a:rPr lang="en-US" sz="2400" dirty="0">
                <a:solidFill>
                  <a:schemeClr val="tx1"/>
                </a:solidFill>
                <a:latin typeface="Times New Roman" panose="02020603050405020304" pitchFamily="18" charset="0"/>
                <a:cs typeface="Times New Roman" panose="02020603050405020304" pitchFamily="18" charset="0"/>
              </a:rPr>
              <a:t> cultural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care a </a:t>
            </a:r>
            <a:r>
              <a:rPr lang="en-US" sz="2400" dirty="0" err="1">
                <a:solidFill>
                  <a:schemeClr val="tx1"/>
                </a:solidFill>
                <a:latin typeface="Times New Roman" panose="02020603050405020304" pitchFamily="18" charset="0"/>
                <a:cs typeface="Times New Roman" panose="02020603050405020304" pitchFamily="18" charset="0"/>
              </a:rPr>
              <a:t>fost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scris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Scrisorile</a:t>
            </a:r>
            <a:r>
              <a:rPr lang="en-US" sz="2400" dirty="0">
                <a:solidFill>
                  <a:schemeClr val="tx1"/>
                </a:solidFill>
                <a:latin typeface="Times New Roman" panose="02020603050405020304" pitchFamily="18" charset="0"/>
                <a:cs typeface="Times New Roman" panose="02020603050405020304" pitchFamily="18" charset="0"/>
              </a:rPr>
              <a:t> pot </a:t>
            </a:r>
            <a:r>
              <a:rPr lang="en-US" sz="2400" dirty="0" err="1">
                <a:solidFill>
                  <a:schemeClr val="tx1"/>
                </a:solidFill>
                <a:latin typeface="Times New Roman" panose="02020603050405020304" pitchFamily="18" charset="0"/>
                <a:cs typeface="Times New Roman" panose="02020603050405020304" pitchFamily="18" charset="0"/>
              </a:rPr>
              <a:t>oferi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informații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valoroase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despre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epoca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care au </a:t>
            </a:r>
            <a:r>
              <a:rPr lang="en-US" sz="2400" dirty="0" err="1">
                <a:solidFill>
                  <a:schemeClr val="tx1"/>
                </a:solidFill>
                <a:latin typeface="Times New Roman" panose="02020603050405020304" pitchFamily="18" charset="0"/>
                <a:cs typeface="Times New Roman" panose="02020603050405020304" pitchFamily="18" charset="0"/>
              </a:rPr>
              <a:t>fost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redactate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reflectând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normele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sociale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valorile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și</a:t>
            </a:r>
            <a:r>
              <a:rPr lang="ro-RO"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preocupările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oamenilor</a:t>
            </a:r>
            <a:r>
              <a:rPr lang="ro-RO" sz="2400" dirty="0">
                <a:solidFill>
                  <a:schemeClr val="tx1"/>
                </a:solidFill>
                <a:latin typeface="Times New Roman" panose="02020603050405020304" pitchFamily="18" charset="0"/>
                <a:cs typeface="Times New Roman" panose="02020603050405020304" pitchFamily="18" charset="0"/>
              </a:rPr>
              <a:t>.</a:t>
            </a:r>
            <a:br>
              <a:rPr lang="ro-RO" sz="2400" dirty="0">
                <a:solidFill>
                  <a:schemeClr val="tx1"/>
                </a:solidFill>
                <a:latin typeface="Times New Roman" panose="02020603050405020304" pitchFamily="18" charset="0"/>
                <a:cs typeface="Times New Roman" panose="02020603050405020304" pitchFamily="18" charset="0"/>
              </a:rPr>
            </a:br>
            <a:r>
              <a:rPr lang="ro-RO"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De </a:t>
            </a:r>
            <a:r>
              <a:rPr lang="en-US" sz="2400" dirty="0" err="1">
                <a:solidFill>
                  <a:schemeClr val="tx1"/>
                </a:solidFill>
                <a:latin typeface="Times New Roman" panose="02020603050405020304" pitchFamily="18" charset="0"/>
                <a:cs typeface="Times New Roman" panose="02020603050405020304" pitchFamily="18" charset="0"/>
              </a:rPr>
              <a:t>exemplu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scrisorile</a:t>
            </a:r>
            <a:r>
              <a:rPr lang="en-US" sz="2400" dirty="0">
                <a:solidFill>
                  <a:schemeClr val="tx1"/>
                </a:solidFill>
                <a:latin typeface="Times New Roman" panose="02020603050405020304" pitchFamily="18" charset="0"/>
                <a:cs typeface="Times New Roman" panose="02020603050405020304" pitchFamily="18" charset="0"/>
              </a:rPr>
              <a:t> din </a:t>
            </a:r>
            <a:r>
              <a:rPr lang="en-US" sz="2400" dirty="0" err="1">
                <a:solidFill>
                  <a:schemeClr val="tx1"/>
                </a:solidFill>
                <a:latin typeface="Times New Roman" panose="02020603050405020304" pitchFamily="18" charset="0"/>
                <a:cs typeface="Times New Roman" panose="02020603050405020304" pitchFamily="18" charset="0"/>
              </a:rPr>
              <a:t>perioada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interbelică</a:t>
            </a:r>
            <a:r>
              <a:rPr lang="en-US" sz="2400" dirty="0">
                <a:solidFill>
                  <a:schemeClr val="tx1"/>
                </a:solidFill>
                <a:latin typeface="Times New Roman" panose="02020603050405020304" pitchFamily="18" charset="0"/>
                <a:cs typeface="Times New Roman" panose="02020603050405020304" pitchFamily="18" charset="0"/>
              </a:rPr>
              <a:t> pot </a:t>
            </a:r>
            <a:r>
              <a:rPr lang="en-US" sz="2400" dirty="0" err="1">
                <a:solidFill>
                  <a:schemeClr val="tx1"/>
                </a:solidFill>
                <a:latin typeface="Times New Roman" panose="02020603050405020304" pitchFamily="18" charset="0"/>
                <a:cs typeface="Times New Roman" panose="02020603050405020304" pitchFamily="18" charset="0"/>
              </a:rPr>
              <a:t>evidenția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schimbările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politice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sociale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prin</a:t>
            </a:r>
            <a:r>
              <a:rPr lang="en-US" sz="2400" dirty="0">
                <a:solidFill>
                  <a:schemeClr val="tx1"/>
                </a:solidFill>
                <a:latin typeface="Times New Roman" panose="02020603050405020304" pitchFamily="18" charset="0"/>
                <a:cs typeface="Times New Roman" panose="02020603050405020304" pitchFamily="18" charset="0"/>
              </a:rPr>
              <a:t> care a </a:t>
            </a:r>
            <a:r>
              <a:rPr lang="en-US" sz="2400" dirty="0" err="1">
                <a:solidFill>
                  <a:schemeClr val="tx1"/>
                </a:solidFill>
                <a:latin typeface="Times New Roman" panose="02020603050405020304" pitchFamily="18" charset="0"/>
                <a:cs typeface="Times New Roman" panose="02020603050405020304" pitchFamily="18" charset="0"/>
              </a:rPr>
              <a:t>trecut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România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în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timp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corespondența</a:t>
            </a:r>
            <a:r>
              <a:rPr lang="en-US" sz="2400" dirty="0">
                <a:solidFill>
                  <a:schemeClr val="tx1"/>
                </a:solidFill>
                <a:latin typeface="Times New Roman" panose="02020603050405020304" pitchFamily="18" charset="0"/>
                <a:cs typeface="Times New Roman" panose="02020603050405020304" pitchFamily="18" charset="0"/>
              </a:rPr>
              <a:t> din </a:t>
            </a:r>
            <a:r>
              <a:rPr lang="en-US" sz="2400" dirty="0" err="1">
                <a:solidFill>
                  <a:schemeClr val="tx1"/>
                </a:solidFill>
                <a:latin typeface="Times New Roman" panose="02020603050405020304" pitchFamily="18" charset="0"/>
                <a:cs typeface="Times New Roman" panose="02020603050405020304" pitchFamily="18" charset="0"/>
              </a:rPr>
              <a:t>timpul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războiului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poate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dezvălui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suferințele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speranțele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oamenilor</a:t>
            </a:r>
            <a:r>
              <a:rPr lang="en-US"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1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1071-A1A2-1E1D-D318-E79FF0FC2347}"/>
              </a:ext>
            </a:extLst>
          </p:cNvPr>
          <p:cNvSpPr>
            <a:spLocks noGrp="1"/>
          </p:cNvSpPr>
          <p:nvPr>
            <p:ph type="title"/>
          </p:nvPr>
        </p:nvSpPr>
        <p:spPr>
          <a:xfrm>
            <a:off x="838200" y="365126"/>
            <a:ext cx="10515600" cy="708932"/>
          </a:xfrm>
        </p:spPr>
        <p:txBody>
          <a:bodyPr>
            <a:normAutofit/>
          </a:bodyPr>
          <a:lstStyle/>
          <a:p>
            <a:pPr algn="ctr"/>
            <a:r>
              <a:rPr lang="ro-RO" sz="3600" b="1" dirty="0">
                <a:latin typeface="Times New Roman" panose="02020603050405020304" pitchFamily="18" charset="0"/>
                <a:cs typeface="Times New Roman" panose="02020603050405020304" pitchFamily="18" charset="0"/>
              </a:rPr>
              <a:t>CONVENȚII</a:t>
            </a: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2D329F-4F12-503E-01F2-FA21AB1A72E9}"/>
              </a:ext>
            </a:extLst>
          </p:cNvPr>
          <p:cNvSpPr>
            <a:spLocks noGrp="1"/>
          </p:cNvSpPr>
          <p:nvPr>
            <p:ph idx="1"/>
          </p:nvPr>
        </p:nvSpPr>
        <p:spPr>
          <a:xfrm>
            <a:off x="838200" y="1074058"/>
            <a:ext cx="8882576" cy="5102906"/>
          </a:xfrm>
        </p:spPr>
        <p:txBody>
          <a:bodyPr>
            <a:normAutofit lnSpcReduction="10000"/>
          </a:bodyPr>
          <a:lstStyle/>
          <a:p>
            <a:pPr lvl="1">
              <a:lnSpc>
                <a:spcPct val="80000"/>
              </a:lnSpc>
              <a:buFont typeface="Wingdings" panose="05000000000000000000" pitchFamily="2" charset="2"/>
              <a:buChar char="Ø"/>
            </a:pP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În partea de sus </a:t>
            </a: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în dreapta </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se scriu: - </a:t>
            </a: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localitatea de unde se expediază scrisoarea </a:t>
            </a:r>
            <a:r>
              <a:rPr lang="ro-RO" altLang="en-US" sz="2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şi</a:t>
            </a: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data (ziua, luna, anul).</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lvl="1">
              <a:lnSpc>
                <a:spcPct val="80000"/>
              </a:lnSpc>
              <a:buFont typeface="Wingdings" panose="05000000000000000000" pitchFamily="2" charset="2"/>
              <a:buChar char="Ø"/>
            </a:pPr>
            <a:endPar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La mijlocul rândului următor se scrie </a:t>
            </a: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formula de adresare</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care diferă în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funcţie</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 tipul scrisorii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şi</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 natura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relaţiilor</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existente între expeditor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şi</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destinatar: </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Draga mea, Stimate </a:t>
            </a:r>
            <a:r>
              <a:rPr lang="ro-RO" alt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Domnule</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o-RO" alt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Iubiţii</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mei </a:t>
            </a:r>
            <a:r>
              <a:rPr lang="ro-RO" alt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părinţi</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etc. </a:t>
            </a:r>
          </a:p>
          <a:p>
            <a:pPr>
              <a:lnSpc>
                <a:spcPct val="80000"/>
              </a:lnSpc>
              <a:buFont typeface="Wingdings" panose="05000000000000000000" pitchFamily="2" charset="2"/>
              <a:buChar char="Ø"/>
            </a:pPr>
            <a:endPar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Formula de introducere</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variabilă în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funcţie</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 criteriile de mai sus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şi</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circumstanţa</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care duce la redactarea scrisorii: </a:t>
            </a:r>
            <a:r>
              <a:rPr lang="ro-RO" alt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Îţi</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răspund la precedenta scrisoare..., Întâmplarea care mă determină să-</a:t>
            </a:r>
            <a:r>
              <a:rPr lang="ro-RO" alt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ţi</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scriu..., etc.</a:t>
            </a:r>
            <a:endPar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Formula de încheiere</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pe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acelaşi</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ton cu formula de adresare, raportată la natura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relaţiilor</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dintre expeditor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şi</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destinatar: </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Cu drag, Cu toată dragostea, Cu sentimente alese, Cu toată </a:t>
            </a:r>
            <a:r>
              <a:rPr lang="ro-RO" alt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consideraţia</a:t>
            </a: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etc.</a:t>
            </a:r>
          </a:p>
          <a:p>
            <a:pPr>
              <a:lnSpc>
                <a:spcPct val="80000"/>
              </a:lnSpc>
              <a:buFont typeface="Wingdings" panose="05000000000000000000" pitchFamily="2" charset="2"/>
              <a:buChar char="Ø"/>
            </a:pPr>
            <a:r>
              <a:rPr lang="ro-RO" alt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Semnătura</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la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sfârşitul</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textului, spre dreapta.</a:t>
            </a:r>
          </a:p>
          <a:p>
            <a:pPr>
              <a:lnSpc>
                <a:spcPct val="80000"/>
              </a:lnSpc>
              <a:buFont typeface="Wingdings" panose="05000000000000000000" pitchFamily="2" charset="2"/>
              <a:buChar char="Ø"/>
            </a:pPr>
            <a:endPar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Ø"/>
            </a:pPr>
            <a:r>
              <a:rPr lang="ro-RO" altLang="en-US"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Post –scriptum</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(prescurtat P. S. – din latină ,,după ceea ce a fost scris”, când </a:t>
            </a:r>
            <a:r>
              <a:rPr lang="ro-RO" altLang="en-US" sz="20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situaţia</a:t>
            </a:r>
            <a:r>
              <a:rPr lang="ro-RO" altLang="en-US"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o impune.</a:t>
            </a:r>
          </a:p>
          <a:p>
            <a:endParaRPr lang="en-US" dirty="0"/>
          </a:p>
        </p:txBody>
      </p:sp>
    </p:spTree>
    <p:extLst>
      <p:ext uri="{BB962C8B-B14F-4D97-AF65-F5344CB8AC3E}">
        <p14:creationId xmlns:p14="http://schemas.microsoft.com/office/powerpoint/2010/main" val="68199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67DB-76B5-9D65-7698-CA7D21E589B7}"/>
              </a:ext>
            </a:extLst>
          </p:cNvPr>
          <p:cNvSpPr>
            <a:spLocks noGrp="1"/>
          </p:cNvSpPr>
          <p:nvPr>
            <p:ph type="title"/>
          </p:nvPr>
        </p:nvSpPr>
        <p:spPr/>
        <p:txBody>
          <a:bodyPr>
            <a:normAutofit fontScale="90000"/>
          </a:bodyPr>
          <a:lstStyle/>
          <a:p>
            <a:r>
              <a:rPr lang="ro-RO" sz="6000" dirty="0">
                <a:solidFill>
                  <a:schemeClr val="tx1"/>
                </a:solidFill>
                <a:latin typeface="Times New Roman" panose="02020603050405020304" pitchFamily="18" charset="0"/>
                <a:cs typeface="Times New Roman" panose="02020603050405020304" pitchFamily="18" charset="0"/>
              </a:rPr>
              <a:t>SCRISORI CELEBRE</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63394DB-4BA8-D2B8-2933-4677FC63DE37}"/>
              </a:ext>
            </a:extLst>
          </p:cNvPr>
          <p:cNvSpPr>
            <a:spLocks noGrp="1"/>
          </p:cNvSpPr>
          <p:nvPr>
            <p:ph idx="1"/>
          </p:nvPr>
        </p:nvSpPr>
        <p:spPr>
          <a:xfrm>
            <a:off x="677333" y="2160589"/>
            <a:ext cx="10140721" cy="3880773"/>
          </a:xfrm>
        </p:spPr>
        <p:txBody>
          <a:bodyPr>
            <a:normAutofit/>
          </a:bodyPr>
          <a:lstStyle/>
          <a:p>
            <a:pPr marL="0" indent="0">
              <a:buNone/>
            </a:pPr>
            <a:endParaRPr lang="en-US" sz="5400" dirty="0">
              <a:latin typeface="Times New Roman" panose="02020603050405020304" pitchFamily="18" charset="0"/>
              <a:cs typeface="Times New Roman" panose="02020603050405020304" pitchFamily="18" charset="0"/>
            </a:endParaRPr>
          </a:p>
        </p:txBody>
      </p:sp>
      <p:sp>
        <p:nvSpPr>
          <p:cNvPr id="4" name="AutoShape 2" descr="Scrisori vechi și plic ca fundal — Fotografie © de stoc Preto_perola  #6844029">
            <a:extLst>
              <a:ext uri="{FF2B5EF4-FFF2-40B4-BE49-F238E27FC236}">
                <a16:creationId xmlns:a16="http://schemas.microsoft.com/office/drawing/2014/main" id="{5763574C-AE89-CCDA-3653-2701FD1A00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8" name="Picture 4" descr="Scrisori vechi și plic ca fundal — Fotografie © de stoc Preto_perola  #6844029">
            <a:extLst>
              <a:ext uri="{FF2B5EF4-FFF2-40B4-BE49-F238E27FC236}">
                <a16:creationId xmlns:a16="http://schemas.microsoft.com/office/drawing/2014/main" id="{B5F9B82D-B9FD-ABD5-AB98-2CB36005C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3" y="2160589"/>
            <a:ext cx="9355014" cy="451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8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504A-84A3-4066-4882-59A0A8FF4D3F}"/>
              </a:ext>
            </a:extLst>
          </p:cNvPr>
          <p:cNvSpPr>
            <a:spLocks noGrp="1"/>
          </p:cNvSpPr>
          <p:nvPr>
            <p:ph type="title"/>
          </p:nvPr>
        </p:nvSpPr>
        <p:spPr>
          <a:xfrm>
            <a:off x="677333" y="609600"/>
            <a:ext cx="9448799" cy="1320800"/>
          </a:xfrm>
        </p:spPr>
        <p:txBody>
          <a:bodyPr>
            <a:normAutofit/>
          </a:bodyPr>
          <a:lstStyle/>
          <a:p>
            <a:r>
              <a:rPr lang="it-IT" altLang="en-US" sz="3600" b="1" dirty="0">
                <a:solidFill>
                  <a:srgbClr val="FF0000"/>
                </a:solidFill>
                <a:latin typeface="Times New Roman" panose="02020603050405020304" pitchFamily="18" charset="0"/>
                <a:cs typeface="Times New Roman" panose="02020603050405020304" pitchFamily="18" charset="0"/>
              </a:rPr>
              <a:t>Scrisoarea unei supravieţuitoare de pe Titanic</a:t>
            </a:r>
            <a:r>
              <a:rPr lang="ro-RO" altLang="en-US" sz="36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pic>
        <p:nvPicPr>
          <p:cNvPr id="4" name="Picture 4" descr="Scrisoarea unei supravieţuitoare de pe Titanic, scoasă la licitaţie. Documentul de două pagini aparţine unei aristocrate engleze">
            <a:extLst>
              <a:ext uri="{FF2B5EF4-FFF2-40B4-BE49-F238E27FC236}">
                <a16:creationId xmlns:a16="http://schemas.microsoft.com/office/drawing/2014/main" id="{57DA0C6A-957C-7A0A-336B-421134BFA5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75657" y="1825625"/>
            <a:ext cx="9448800" cy="45026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756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E4E0-4A48-A09C-B1FE-B065BFA91C34}"/>
              </a:ext>
            </a:extLst>
          </p:cNvPr>
          <p:cNvSpPr>
            <a:spLocks noGrp="1"/>
          </p:cNvSpPr>
          <p:nvPr>
            <p:ph type="title"/>
          </p:nvPr>
        </p:nvSpPr>
        <p:spPr/>
        <p:txBody>
          <a:bodyPr>
            <a:normAutofit/>
          </a:bodyPr>
          <a:lstStyle/>
          <a:p>
            <a:r>
              <a:rPr lang="en-US" altLang="en-US" sz="3200" b="1" dirty="0">
                <a:solidFill>
                  <a:srgbClr val="FF0000"/>
                </a:solidFill>
              </a:rPr>
              <a:t>Albert Einstein </a:t>
            </a:r>
            <a:r>
              <a:rPr lang="ro-RO" altLang="en-US" sz="3200" b="1" dirty="0">
                <a:solidFill>
                  <a:srgbClr val="FF0000"/>
                </a:solidFill>
              </a:rPr>
              <a:t>– scrisoare despre DUMNEZEU</a:t>
            </a:r>
            <a:endParaRPr lang="en-US" sz="3200" b="1" dirty="0"/>
          </a:p>
        </p:txBody>
      </p:sp>
      <p:pic>
        <p:nvPicPr>
          <p:cNvPr id="4" name="Picture 4" descr="scrisoarea-catre-dumnezeu">
            <a:extLst>
              <a:ext uri="{FF2B5EF4-FFF2-40B4-BE49-F238E27FC236}">
                <a16:creationId xmlns:a16="http://schemas.microsoft.com/office/drawing/2014/main" id="{DC446982-CD9D-F9D1-C910-73A2865BE9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38201" y="1553030"/>
            <a:ext cx="8094784" cy="4557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269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9B03-1ECB-DFD2-2955-7891123FC94B}"/>
              </a:ext>
            </a:extLst>
          </p:cNvPr>
          <p:cNvSpPr>
            <a:spLocks noGrp="1"/>
          </p:cNvSpPr>
          <p:nvPr>
            <p:ph type="title"/>
          </p:nvPr>
        </p:nvSpPr>
        <p:spPr/>
        <p:txBody>
          <a:bodyPr/>
          <a:lstStyle/>
          <a:p>
            <a:r>
              <a:rPr lang="ro-RO" altLang="en-US" dirty="0">
                <a:solidFill>
                  <a:srgbClr val="FF0000"/>
                </a:solidFill>
              </a:rPr>
              <a:t>Scrisoare către Nicolae Iorga</a:t>
            </a:r>
            <a:endParaRPr lang="en-US" dirty="0"/>
          </a:p>
        </p:txBody>
      </p:sp>
      <p:pic>
        <p:nvPicPr>
          <p:cNvPr id="4" name="Picture 7" descr="Scrisoare catre Nicolae Iorga">
            <a:extLst>
              <a:ext uri="{FF2B5EF4-FFF2-40B4-BE49-F238E27FC236}">
                <a16:creationId xmlns:a16="http://schemas.microsoft.com/office/drawing/2014/main" id="{3246AC13-DCD8-CC1E-3AC6-3B6B56C9E2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41145" y="1335314"/>
            <a:ext cx="4712677" cy="48477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AA694BED-B12B-DDC7-B94B-B322F4B3477D}"/>
              </a:ext>
            </a:extLst>
          </p:cNvPr>
          <p:cNvSpPr txBox="1"/>
          <p:nvPr/>
        </p:nvSpPr>
        <p:spPr>
          <a:xfrm>
            <a:off x="725714" y="2306166"/>
            <a:ext cx="5021943" cy="2751522"/>
          </a:xfrm>
          <a:prstGeom prst="rect">
            <a:avLst/>
          </a:prstGeom>
          <a:noFill/>
        </p:spPr>
        <p:txBody>
          <a:bodyPr wrap="square">
            <a:spAutoFit/>
          </a:bodyPr>
          <a:lstStyle/>
          <a:p>
            <a:pPr>
              <a:lnSpc>
                <a:spcPct val="90000"/>
              </a:lnSpc>
              <a:buFontTx/>
              <a:buNone/>
            </a:pPr>
            <a:r>
              <a:rPr lang="ro-RO" altLang="en-US" sz="2200" i="1" dirty="0">
                <a:solidFill>
                  <a:srgbClr val="FF0000"/>
                </a:solidFill>
              </a:rPr>
              <a:t>Mult stimate D-le Iorga, </a:t>
            </a:r>
          </a:p>
          <a:p>
            <a:pPr>
              <a:lnSpc>
                <a:spcPct val="90000"/>
              </a:lnSpc>
              <a:buFontTx/>
              <a:buNone/>
            </a:pPr>
            <a:endParaRPr lang="ro-RO" altLang="en-US" sz="2200" i="1" dirty="0">
              <a:solidFill>
                <a:srgbClr val="FF0000"/>
              </a:solidFill>
            </a:endParaRPr>
          </a:p>
          <a:p>
            <a:pPr>
              <a:lnSpc>
                <a:spcPct val="90000"/>
              </a:lnSpc>
              <a:buFontTx/>
              <a:buNone/>
            </a:pPr>
            <a:r>
              <a:rPr lang="ro-RO" altLang="en-US" sz="2200" i="1" dirty="0">
                <a:solidFill>
                  <a:srgbClr val="FF0000"/>
                </a:solidFill>
              </a:rPr>
              <a:t>            </a:t>
            </a:r>
            <a:r>
              <a:rPr lang="ro-RO" altLang="en-US" sz="1800" i="1" dirty="0">
                <a:solidFill>
                  <a:srgbClr val="FF0000"/>
                </a:solidFill>
              </a:rPr>
              <a:t>În urma unei scrisori ce am avut cinstea a Vă trimite acum două luni, am căpătat promisiunea Domniei Voastre, de a obține 2 burse pentru fiicele mele Maria și Elisabeta Năsturaș, studente anul III Facultatea de Litere și Filozofie, specialitatea Geografie, cari au fost și plătite până la I </a:t>
            </a:r>
            <a:r>
              <a:rPr lang="ro-RO" altLang="en-US" sz="1800" i="1" dirty="0" err="1">
                <a:solidFill>
                  <a:srgbClr val="FF0000"/>
                </a:solidFill>
              </a:rPr>
              <a:t>Maiu</a:t>
            </a:r>
            <a:r>
              <a:rPr lang="ro-RO" altLang="en-US" sz="1800" i="1" dirty="0">
                <a:solidFill>
                  <a:srgbClr val="FF0000"/>
                </a:solidFill>
              </a:rPr>
              <a:t> și acuma, din ce împrejurări nu știu, li </a:t>
            </a:r>
            <a:r>
              <a:rPr lang="ro-RO" altLang="en-US" sz="1800" i="1" dirty="0" err="1">
                <a:solidFill>
                  <a:srgbClr val="FF0000"/>
                </a:solidFill>
              </a:rPr>
              <a:t>s’au</a:t>
            </a:r>
            <a:r>
              <a:rPr lang="ro-RO" altLang="en-US" sz="1800" i="1" dirty="0">
                <a:solidFill>
                  <a:srgbClr val="FF0000"/>
                </a:solidFill>
              </a:rPr>
              <a:t> spus că nu li se mai plătește…”</a:t>
            </a:r>
            <a:r>
              <a:rPr lang="ro-RO" altLang="en-US" sz="1800" dirty="0">
                <a:solidFill>
                  <a:srgbClr val="FF0000"/>
                </a:solidFill>
              </a:rPr>
              <a:t> </a:t>
            </a:r>
          </a:p>
        </p:txBody>
      </p:sp>
    </p:spTree>
    <p:extLst>
      <p:ext uri="{BB962C8B-B14F-4D97-AF65-F5344CB8AC3E}">
        <p14:creationId xmlns:p14="http://schemas.microsoft.com/office/powerpoint/2010/main" val="338972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E195-691D-3D22-4E08-90B1D6D4C8F9}"/>
              </a:ext>
            </a:extLst>
          </p:cNvPr>
          <p:cNvSpPr>
            <a:spLocks noGrp="1"/>
          </p:cNvSpPr>
          <p:nvPr>
            <p:ph type="title"/>
          </p:nvPr>
        </p:nvSpPr>
        <p:spPr/>
        <p:txBody>
          <a:bodyPr/>
          <a:lstStyle/>
          <a:p>
            <a:r>
              <a:rPr lang="ro-RO" dirty="0"/>
              <a:t>             CE ESTE TEXTUL EPISTOLAR?</a:t>
            </a:r>
            <a:endParaRPr lang="en-US" dirty="0"/>
          </a:p>
        </p:txBody>
      </p:sp>
      <p:sp>
        <p:nvSpPr>
          <p:cNvPr id="3" name="Content Placeholder 2">
            <a:extLst>
              <a:ext uri="{FF2B5EF4-FFF2-40B4-BE49-F238E27FC236}">
                <a16:creationId xmlns:a16="http://schemas.microsoft.com/office/drawing/2014/main" id="{8D651FB4-FC81-01B0-5E83-A3A39B4673D8}"/>
              </a:ext>
            </a:extLst>
          </p:cNvPr>
          <p:cNvSpPr>
            <a:spLocks noGrp="1"/>
          </p:cNvSpPr>
          <p:nvPr>
            <p:ph idx="1"/>
          </p:nvPr>
        </p:nvSpPr>
        <p:spPr>
          <a:xfrm>
            <a:off x="421105" y="1503947"/>
            <a:ext cx="10816390" cy="1924979"/>
          </a:xfrm>
        </p:spPr>
        <p:txBody>
          <a:bodyPr>
            <a:normAutofit/>
          </a:bodyPr>
          <a:lstStyle/>
          <a:p>
            <a:pPr marL="914400" lvl="2" indent="0" algn="just">
              <a:buNone/>
            </a:pP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Textul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epistolar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reprezintă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formă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comunicare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scrisă</a:t>
            </a:r>
            <a:r>
              <a:rPr lang="en-US" dirty="0">
                <a:latin typeface="Times New Roman" panose="02020603050405020304" pitchFamily="18" charset="0"/>
                <a:cs typeface="Times New Roman" panose="02020603050405020304" pitchFamily="18" charset="0"/>
              </a:rPr>
              <a:t> care se </a:t>
            </a:r>
            <a:r>
              <a:rPr lang="en-US" dirty="0" err="1">
                <a:latin typeface="Times New Roman" panose="02020603050405020304" pitchFamily="18" charset="0"/>
                <a:cs typeface="Times New Roman" panose="02020603050405020304" pitchFamily="18" charset="0"/>
              </a:rPr>
              <a:t>manifestă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intermediul</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ahoma" panose="020B0604030504040204" pitchFamily="34" charset="0"/>
                <a:cs typeface="Times New Roman" panose="02020603050405020304" pitchFamily="18" charset="0"/>
              </a:rPr>
              <a:t>scrisorilor</a:t>
            </a:r>
            <a:r>
              <a:rPr lang="en-US" b="1"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considerat</a:t>
            </a:r>
            <a:r>
              <a:rPr lang="en-US" dirty="0">
                <a:latin typeface="Times New Roman" panose="02020603050405020304" pitchFamily="18" charset="0"/>
                <a:cs typeface="Times New Roman" panose="02020603050405020304" pitchFamily="18" charset="0"/>
              </a:rPr>
              <a:t> un gen </a:t>
            </a:r>
            <a:r>
              <a:rPr lang="en-US" dirty="0" err="1">
                <a:latin typeface="Times New Roman" panose="02020603050405020304" pitchFamily="18" charset="0"/>
                <a:cs typeface="Times New Roman" panose="02020603050405020304" pitchFamily="18" charset="0"/>
              </a:rPr>
              <a:t>literar</a:t>
            </a:r>
            <a:r>
              <a:rPr lang="en-US" dirty="0">
                <a:latin typeface="Times New Roman" panose="02020603050405020304" pitchFamily="18" charset="0"/>
                <a:cs typeface="Times New Roman" panose="02020603050405020304" pitchFamily="18" charset="0"/>
              </a:rPr>
              <a:t> distinct, </a:t>
            </a:r>
            <a:r>
              <a:rPr lang="en-US" dirty="0" err="1">
                <a:latin typeface="Times New Roman" panose="02020603050405020304" pitchFamily="18" charset="0"/>
                <a:cs typeface="Times New Roman" panose="02020603050405020304" pitchFamily="18" charset="0"/>
              </a:rPr>
              <a:t>având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caracteristici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specifice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îl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diferențiază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tipuri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texte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general, </a:t>
            </a:r>
            <a:r>
              <a:rPr lang="en-US" dirty="0" err="1">
                <a:latin typeface="Times New Roman" panose="02020603050405020304" pitchFamily="18" charset="0"/>
                <a:cs typeface="Times New Roman" panose="02020603050405020304" pitchFamily="18" charset="0"/>
              </a:rPr>
              <a:t>textul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epistolar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transmite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mesaje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sentimente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indivizi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având</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relație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comunicare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expeditor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destinatar</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ro-RO" dirty="0"/>
          </a:p>
          <a:p>
            <a:pPr marL="914400" lvl="2" indent="0">
              <a:buNone/>
            </a:pPr>
            <a:endParaRPr lang="en-US" dirty="0"/>
          </a:p>
        </p:txBody>
      </p:sp>
      <p:pic>
        <p:nvPicPr>
          <p:cNvPr id="1030" name="Picture 6">
            <a:extLst>
              <a:ext uri="{FF2B5EF4-FFF2-40B4-BE49-F238E27FC236}">
                <a16:creationId xmlns:a16="http://schemas.microsoft.com/office/drawing/2014/main" id="{DB324EBF-4801-B57F-E87B-40BFA6E4D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188369"/>
            <a:ext cx="5448300" cy="268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8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2B16-CAAC-450F-3EEE-1E0759741FC6}"/>
              </a:ext>
            </a:extLst>
          </p:cNvPr>
          <p:cNvSpPr>
            <a:spLocks noGrp="1"/>
          </p:cNvSpPr>
          <p:nvPr>
            <p:ph type="title"/>
          </p:nvPr>
        </p:nvSpPr>
        <p:spPr>
          <a:xfrm>
            <a:off x="838200" y="365126"/>
            <a:ext cx="7028543" cy="679904"/>
          </a:xfrm>
        </p:spPr>
        <p:txBody>
          <a:bodyPr>
            <a:normAutofit fontScale="90000"/>
          </a:bodyPr>
          <a:lstStyle/>
          <a:p>
            <a:r>
              <a:rPr lang="ro-RO" sz="3600" dirty="0">
                <a:latin typeface="Times New Roman" panose="02020603050405020304" pitchFamily="18" charset="0"/>
                <a:cs typeface="Times New Roman" panose="02020603050405020304" pitchFamily="18" charset="0"/>
              </a:rPr>
              <a:t>Scrisoarea lui Napoleon Bonaparte către soția sa</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2F633F6-EFE2-AE01-930B-6986BA03EC98}"/>
              </a:ext>
            </a:extLst>
          </p:cNvPr>
          <p:cNvSpPr>
            <a:spLocks noGrp="1"/>
          </p:cNvSpPr>
          <p:nvPr>
            <p:ph idx="1"/>
          </p:nvPr>
        </p:nvSpPr>
        <p:spPr>
          <a:xfrm>
            <a:off x="838200" y="1436914"/>
            <a:ext cx="6143171" cy="4740049"/>
          </a:xfrm>
        </p:spPr>
        <p:txBody>
          <a:bodyPr>
            <a:normAutofit/>
          </a:bodyPr>
          <a:lstStyle/>
          <a:p>
            <a:pPr algn="ctr">
              <a:lnSpc>
                <a:spcPct val="80000"/>
              </a:lnSpc>
              <a:buFont typeface="Wingdings" panose="05000000000000000000" pitchFamily="2" charset="2"/>
              <a:buNone/>
            </a:pPr>
            <a:r>
              <a:rPr lang="it-IT" altLang="en-US" i="1" dirty="0"/>
              <a:t>Draga mea Joshephine,</a:t>
            </a:r>
          </a:p>
          <a:p>
            <a:pPr>
              <a:lnSpc>
                <a:spcPct val="80000"/>
              </a:lnSpc>
              <a:buFont typeface="Wingdings" panose="05000000000000000000" pitchFamily="2" charset="2"/>
              <a:buNone/>
            </a:pPr>
            <a:r>
              <a:rPr lang="ro-RO" altLang="en-US" i="1" dirty="0"/>
              <a:t>		</a:t>
            </a:r>
            <a:r>
              <a:rPr lang="it-IT" altLang="en-US" i="1" dirty="0"/>
              <a:t>M</a:t>
            </a:r>
            <a:r>
              <a:rPr lang="en-US" altLang="en-US" i="1" dirty="0">
                <a:cs typeface="Tahoma" panose="020B0604030504040204" pitchFamily="34" charset="0"/>
              </a:rPr>
              <a:t>ă</a:t>
            </a:r>
            <a:r>
              <a:rPr lang="it-IT" altLang="en-US" i="1" dirty="0"/>
              <a:t> simt umplut de g</a:t>
            </a:r>
            <a:r>
              <a:rPr lang="en-US" altLang="en-US" i="1" dirty="0">
                <a:cs typeface="Tahoma" panose="020B0604030504040204" pitchFamily="34" charset="0"/>
              </a:rPr>
              <a:t>â</a:t>
            </a:r>
            <a:r>
              <a:rPr lang="it-IT" altLang="en-US" i="1" dirty="0"/>
              <a:t>ndurile despre tine. Portretul t</a:t>
            </a:r>
            <a:r>
              <a:rPr lang="en-US" altLang="en-US" i="1" dirty="0">
                <a:cs typeface="Tahoma" panose="020B0604030504040204" pitchFamily="34" charset="0"/>
              </a:rPr>
              <a:t>ă</a:t>
            </a:r>
            <a:r>
              <a:rPr lang="it-IT" altLang="en-US" i="1" dirty="0"/>
              <a:t>u mi-a intoxicat mintea </a:t>
            </a:r>
            <a:r>
              <a:rPr lang="en-US" altLang="en-US" i="1" dirty="0">
                <a:cs typeface="Tahoma" panose="020B0604030504040204" pitchFamily="34" charset="0"/>
              </a:rPr>
              <a:t>ȋ</a:t>
            </a:r>
            <a:r>
              <a:rPr lang="it-IT" altLang="en-US" i="1" dirty="0"/>
              <a:t>ntreaga sear</a:t>
            </a:r>
            <a:r>
              <a:rPr lang="en-US" altLang="en-US" i="1" dirty="0">
                <a:cs typeface="Tahoma" panose="020B0604030504040204" pitchFamily="34" charset="0"/>
              </a:rPr>
              <a:t>ă</a:t>
            </a:r>
            <a:r>
              <a:rPr lang="it-IT" altLang="en-US" i="1" dirty="0"/>
              <a:t> </a:t>
            </a:r>
            <a:r>
              <a:rPr lang="en-US" altLang="en-US" i="1" dirty="0">
                <a:cs typeface="Tahoma" panose="020B0604030504040204" pitchFamily="34" charset="0"/>
              </a:rPr>
              <a:t>ş</a:t>
            </a:r>
            <a:r>
              <a:rPr lang="it-IT" altLang="en-US" i="1" dirty="0"/>
              <a:t>i m-am sim</a:t>
            </a:r>
            <a:r>
              <a:rPr lang="en-US" altLang="en-US" i="1" dirty="0">
                <a:cs typeface="Tahoma" panose="020B0604030504040204" pitchFamily="34" charset="0"/>
              </a:rPr>
              <a:t>ţ</a:t>
            </a:r>
            <a:r>
              <a:rPr lang="it-IT" altLang="en-US" i="1" dirty="0"/>
              <a:t>it pedepsit departe de tine. Dulcea </a:t>
            </a:r>
            <a:r>
              <a:rPr lang="en-US" altLang="en-US" i="1" dirty="0">
                <a:cs typeface="Tahoma" panose="020B0604030504040204" pitchFamily="34" charset="0"/>
              </a:rPr>
              <a:t>ş</a:t>
            </a:r>
            <a:r>
              <a:rPr lang="it-IT" altLang="en-US" i="1" dirty="0"/>
              <a:t>i incomparabila mea Joshepine, ce efect ciudat ai asupra inimii mele! E</a:t>
            </a:r>
            <a:r>
              <a:rPr lang="en-US" altLang="en-US" i="1" dirty="0">
                <a:cs typeface="Tahoma" panose="020B0604030504040204" pitchFamily="34" charset="0"/>
              </a:rPr>
              <a:t>ş</a:t>
            </a:r>
            <a:r>
              <a:rPr lang="it-IT" altLang="en-US" i="1" dirty="0"/>
              <a:t>ti furioas</a:t>
            </a:r>
            <a:r>
              <a:rPr lang="en-US" altLang="en-US" i="1" dirty="0">
                <a:cs typeface="Tahoma" panose="020B0604030504040204" pitchFamily="34" charset="0"/>
              </a:rPr>
              <a:t>ă</a:t>
            </a:r>
            <a:r>
              <a:rPr lang="it-IT" altLang="en-US" i="1" dirty="0"/>
              <a:t>? </a:t>
            </a:r>
            <a:r>
              <a:rPr lang="en-US" altLang="en-US" i="1" dirty="0" err="1">
                <a:cs typeface="Tahoma" panose="020B0604030504040204" pitchFamily="34" charset="0"/>
              </a:rPr>
              <a:t>Îţ</a:t>
            </a:r>
            <a:r>
              <a:rPr lang="it-IT" altLang="en-US" i="1" dirty="0"/>
              <a:t>i par trist? E</a:t>
            </a:r>
            <a:r>
              <a:rPr lang="en-US" altLang="en-US" i="1" dirty="0">
                <a:cs typeface="Tahoma" panose="020B0604030504040204" pitchFamily="34" charset="0"/>
              </a:rPr>
              <a:t>ş</a:t>
            </a:r>
            <a:r>
              <a:rPr lang="it-IT" altLang="en-US" i="1" dirty="0"/>
              <a:t>ti </a:t>
            </a:r>
            <a:r>
              <a:rPr lang="en-US" altLang="en-US" i="1" dirty="0">
                <a:cs typeface="Tahoma" panose="020B0604030504040204" pitchFamily="34" charset="0"/>
              </a:rPr>
              <a:t>ȋ</a:t>
            </a:r>
            <a:r>
              <a:rPr lang="it-IT" altLang="en-US" i="1" dirty="0"/>
              <a:t>ngrijorat</a:t>
            </a:r>
            <a:r>
              <a:rPr lang="en-US" altLang="en-US" i="1" dirty="0">
                <a:cs typeface="Tahoma" panose="020B0604030504040204" pitchFamily="34" charset="0"/>
              </a:rPr>
              <a:t>ă</a:t>
            </a:r>
            <a:r>
              <a:rPr lang="it-IT" altLang="en-US" i="1" dirty="0"/>
              <a:t>? </a:t>
            </a:r>
          </a:p>
          <a:p>
            <a:pPr>
              <a:lnSpc>
                <a:spcPct val="80000"/>
              </a:lnSpc>
              <a:buFont typeface="Wingdings" panose="05000000000000000000" pitchFamily="2" charset="2"/>
              <a:buNone/>
            </a:pPr>
            <a:r>
              <a:rPr lang="ro-RO" altLang="en-US" i="1" dirty="0"/>
              <a:t>		</a:t>
            </a:r>
            <a:r>
              <a:rPr lang="it-IT" altLang="en-US" i="1" dirty="0"/>
              <a:t>Sufletul meu este plin de suferin</a:t>
            </a:r>
            <a:r>
              <a:rPr lang="en-US" altLang="en-US" i="1" dirty="0" err="1">
                <a:cs typeface="Tahoma" panose="020B0604030504040204" pitchFamily="34" charset="0"/>
              </a:rPr>
              <a:t>ţă</a:t>
            </a:r>
            <a:r>
              <a:rPr lang="it-IT" altLang="en-US" i="1" dirty="0"/>
              <a:t> </a:t>
            </a:r>
            <a:r>
              <a:rPr lang="en-US" altLang="en-US" i="1" dirty="0">
                <a:cs typeface="Tahoma" panose="020B0604030504040204" pitchFamily="34" charset="0"/>
              </a:rPr>
              <a:t>ş</a:t>
            </a:r>
            <a:r>
              <a:rPr lang="it-IT" altLang="en-US" i="1" dirty="0"/>
              <a:t>i m</a:t>
            </a:r>
            <a:r>
              <a:rPr lang="en-US" altLang="en-US" i="1" dirty="0">
                <a:cs typeface="Tahoma" panose="020B0604030504040204" pitchFamily="34" charset="0"/>
              </a:rPr>
              <a:t>â</a:t>
            </a:r>
            <a:r>
              <a:rPr lang="it-IT" altLang="en-US" i="1" dirty="0"/>
              <a:t>hnire, </a:t>
            </a:r>
            <a:r>
              <a:rPr lang="en-US" altLang="en-US" i="1" dirty="0">
                <a:cs typeface="Tahoma" panose="020B0604030504040204" pitchFamily="34" charset="0"/>
              </a:rPr>
              <a:t>ş</a:t>
            </a:r>
            <a:r>
              <a:rPr lang="it-IT" altLang="en-US" i="1" dirty="0"/>
              <a:t>i acolo nu poate s</a:t>
            </a:r>
            <a:r>
              <a:rPr lang="en-US" altLang="en-US" i="1" dirty="0">
                <a:cs typeface="Tahoma" panose="020B0604030504040204" pitchFamily="34" charset="0"/>
              </a:rPr>
              <a:t>ă</a:t>
            </a:r>
            <a:r>
              <a:rPr lang="it-IT" altLang="en-US" i="1" dirty="0"/>
              <a:t> se odihneasc</a:t>
            </a:r>
            <a:r>
              <a:rPr lang="en-US" altLang="en-US" i="1" dirty="0">
                <a:cs typeface="Tahoma" panose="020B0604030504040204" pitchFamily="34" charset="0"/>
              </a:rPr>
              <a:t>ă</a:t>
            </a:r>
            <a:r>
              <a:rPr lang="it-IT" altLang="en-US" i="1" dirty="0"/>
              <a:t> dragostea ta; dar </a:t>
            </a:r>
            <a:r>
              <a:rPr lang="en-US" altLang="en-US" i="1" dirty="0">
                <a:cs typeface="Tahoma" panose="020B0604030504040204" pitchFamily="34" charset="0"/>
              </a:rPr>
              <a:t>ȋ</a:t>
            </a:r>
            <a:r>
              <a:rPr lang="it-IT" altLang="en-US" i="1" dirty="0"/>
              <a:t>mi dau seama c</a:t>
            </a:r>
            <a:r>
              <a:rPr lang="en-US" altLang="en-US" i="1" dirty="0">
                <a:cs typeface="Tahoma" panose="020B0604030504040204" pitchFamily="34" charset="0"/>
              </a:rPr>
              <a:t>ă</a:t>
            </a:r>
            <a:r>
              <a:rPr lang="it-IT" altLang="en-US" i="1" dirty="0"/>
              <a:t> acest lucru se </a:t>
            </a:r>
            <a:r>
              <a:rPr lang="en-US" altLang="en-US" i="1" dirty="0">
                <a:cs typeface="Tahoma" panose="020B0604030504040204" pitchFamily="34" charset="0"/>
              </a:rPr>
              <a:t>ş</a:t>
            </a:r>
            <a:r>
              <a:rPr lang="it-IT" altLang="en-US" i="1" dirty="0"/>
              <a:t>terge c</a:t>
            </a:r>
            <a:r>
              <a:rPr lang="en-US" altLang="en-US" i="1" dirty="0">
                <a:cs typeface="Tahoma" panose="020B0604030504040204" pitchFamily="34" charset="0"/>
              </a:rPr>
              <a:t>â</a:t>
            </a:r>
            <a:r>
              <a:rPr lang="it-IT" altLang="en-US" i="1" dirty="0"/>
              <a:t>nd m</a:t>
            </a:r>
            <a:r>
              <a:rPr lang="en-US" altLang="en-US" i="1" dirty="0">
                <a:cs typeface="Tahoma" panose="020B0604030504040204" pitchFamily="34" charset="0"/>
              </a:rPr>
              <a:t>ă</a:t>
            </a:r>
            <a:r>
              <a:rPr lang="it-IT" altLang="en-US" i="1" dirty="0"/>
              <a:t> cuprind sentimentele pe care le am pentru tine. Intreaga zi buzele tale </a:t>
            </a:r>
            <a:r>
              <a:rPr lang="en-US" altLang="en-US" i="1" dirty="0">
                <a:cs typeface="Tahoma" panose="020B0604030504040204" pitchFamily="34" charset="0"/>
              </a:rPr>
              <a:t>ȋ</a:t>
            </a:r>
            <a:r>
              <a:rPr lang="it-IT" altLang="en-US" i="1" dirty="0"/>
              <a:t>mi aprind focul dragostei din inima mea. Ah! Azi noapte am realizat ce imagine fals</a:t>
            </a:r>
            <a:r>
              <a:rPr lang="en-US" altLang="en-US" i="1" dirty="0">
                <a:cs typeface="Tahoma" panose="020B0604030504040204" pitchFamily="34" charset="0"/>
              </a:rPr>
              <a:t>ă</a:t>
            </a:r>
            <a:r>
              <a:rPr lang="it-IT" altLang="en-US" i="1" dirty="0"/>
              <a:t> a fiin</a:t>
            </a:r>
            <a:r>
              <a:rPr lang="en-US" altLang="en-US" i="1" dirty="0">
                <a:cs typeface="Tahoma" panose="020B0604030504040204" pitchFamily="34" charset="0"/>
              </a:rPr>
              <a:t>ţ</a:t>
            </a:r>
            <a:r>
              <a:rPr lang="it-IT" altLang="en-US" i="1" dirty="0"/>
              <a:t>ei tale </a:t>
            </a:r>
            <a:r>
              <a:rPr lang="en-US" altLang="en-US" i="1" dirty="0">
                <a:cs typeface="Tahoma" panose="020B0604030504040204" pitchFamily="34" charset="0"/>
              </a:rPr>
              <a:t>ȋ</a:t>
            </a:r>
            <a:r>
              <a:rPr lang="it-IT" altLang="en-US" i="1" dirty="0"/>
              <a:t>l red</a:t>
            </a:r>
            <a:r>
              <a:rPr lang="en-US" altLang="en-US" i="1" dirty="0">
                <a:cs typeface="Tahoma" panose="020B0604030504040204" pitchFamily="34" charset="0"/>
              </a:rPr>
              <a:t>ă</a:t>
            </a:r>
            <a:r>
              <a:rPr lang="it-IT" altLang="en-US" i="1" dirty="0"/>
              <a:t> portretul t</a:t>
            </a:r>
            <a:r>
              <a:rPr lang="en-US" altLang="en-US" i="1" dirty="0">
                <a:cs typeface="Tahoma" panose="020B0604030504040204" pitchFamily="34" charset="0"/>
              </a:rPr>
              <a:t>ă</a:t>
            </a:r>
            <a:r>
              <a:rPr lang="it-IT" altLang="en-US" i="1" dirty="0"/>
              <a:t>u. Mai sunt trei ore p</a:t>
            </a:r>
            <a:r>
              <a:rPr lang="en-US" altLang="en-US" i="1" dirty="0">
                <a:cs typeface="Tahoma" panose="020B0604030504040204" pitchFamily="34" charset="0"/>
              </a:rPr>
              <a:t>â</a:t>
            </a:r>
            <a:r>
              <a:rPr lang="it-IT" altLang="en-US" i="1" dirty="0"/>
              <a:t>n</a:t>
            </a:r>
            <a:r>
              <a:rPr lang="en-US" altLang="en-US" i="1" dirty="0">
                <a:cs typeface="Tahoma" panose="020B0604030504040204" pitchFamily="34" charset="0"/>
              </a:rPr>
              <a:t>ă</a:t>
            </a:r>
            <a:r>
              <a:rPr lang="it-IT" altLang="en-US" i="1" dirty="0"/>
              <a:t> c</a:t>
            </a:r>
            <a:r>
              <a:rPr lang="en-US" altLang="en-US" i="1" dirty="0">
                <a:cs typeface="Tahoma" panose="020B0604030504040204" pitchFamily="34" charset="0"/>
              </a:rPr>
              <a:t>â</a:t>
            </a:r>
            <a:r>
              <a:rPr lang="it-IT" altLang="en-US" i="1" dirty="0"/>
              <a:t>nd te voi revedea. P</a:t>
            </a:r>
            <a:r>
              <a:rPr lang="en-US" altLang="en-US" i="1" dirty="0">
                <a:cs typeface="Tahoma" panose="020B0604030504040204" pitchFamily="34" charset="0"/>
              </a:rPr>
              <a:t>â</a:t>
            </a:r>
            <a:r>
              <a:rPr lang="it-IT" altLang="en-US" i="1" dirty="0"/>
              <a:t>n</a:t>
            </a:r>
            <a:r>
              <a:rPr lang="en-US" altLang="en-US" i="1" dirty="0">
                <a:cs typeface="Tahoma" panose="020B0604030504040204" pitchFamily="34" charset="0"/>
              </a:rPr>
              <a:t>ă</a:t>
            </a:r>
            <a:r>
              <a:rPr lang="it-IT" altLang="en-US" i="1" dirty="0"/>
              <a:t> atunci, dulcea mea dragoste, mii de s</a:t>
            </a:r>
            <a:r>
              <a:rPr lang="en-US" altLang="en-US" i="1" dirty="0">
                <a:cs typeface="Tahoma" panose="020B0604030504040204" pitchFamily="34" charset="0"/>
              </a:rPr>
              <a:t>ă</a:t>
            </a:r>
            <a:r>
              <a:rPr lang="it-IT" altLang="en-US" i="1" dirty="0"/>
              <a:t>ruturi, dar s</a:t>
            </a:r>
            <a:r>
              <a:rPr lang="en-US" altLang="en-US" i="1" dirty="0">
                <a:cs typeface="Tahoma" panose="020B0604030504040204" pitchFamily="34" charset="0"/>
              </a:rPr>
              <a:t>ă</a:t>
            </a:r>
            <a:r>
              <a:rPr lang="it-IT" altLang="en-US" i="1" dirty="0"/>
              <a:t> mi le returnezi ca s</a:t>
            </a:r>
            <a:r>
              <a:rPr lang="en-US" altLang="en-US" i="1" dirty="0">
                <a:cs typeface="Tahoma" panose="020B0604030504040204" pitchFamily="34" charset="0"/>
              </a:rPr>
              <a:t>ă</a:t>
            </a:r>
            <a:r>
              <a:rPr lang="it-IT" altLang="en-US" i="1" dirty="0"/>
              <a:t> </a:t>
            </a:r>
            <a:r>
              <a:rPr lang="en-US" altLang="en-US" i="1" dirty="0">
                <a:cs typeface="Tahoma" panose="020B0604030504040204" pitchFamily="34" charset="0"/>
              </a:rPr>
              <a:t>ȋ</a:t>
            </a:r>
            <a:r>
              <a:rPr lang="it-IT" altLang="en-US" i="1" dirty="0"/>
              <a:t>mi men</a:t>
            </a:r>
            <a:r>
              <a:rPr lang="en-US" altLang="en-US" i="1" dirty="0">
                <a:cs typeface="Tahoma" panose="020B0604030504040204" pitchFamily="34" charset="0"/>
              </a:rPr>
              <a:t>ţ</a:t>
            </a:r>
            <a:r>
              <a:rPr lang="it-IT" altLang="en-US" i="1" dirty="0"/>
              <a:t>in</a:t>
            </a:r>
            <a:r>
              <a:rPr lang="en-US" altLang="en-US" i="1" dirty="0">
                <a:cs typeface="Tahoma" panose="020B0604030504040204" pitchFamily="34" charset="0"/>
              </a:rPr>
              <a:t>ă</a:t>
            </a:r>
            <a:r>
              <a:rPr lang="it-IT" altLang="en-US" i="1" dirty="0"/>
              <a:t> focul </a:t>
            </a:r>
            <a:r>
              <a:rPr lang="en-US" altLang="en-US" i="1" dirty="0">
                <a:cs typeface="Tahoma" panose="020B0604030504040204" pitchFamily="34" charset="0"/>
              </a:rPr>
              <a:t>ȋ</a:t>
            </a:r>
            <a:r>
              <a:rPr lang="it-IT" altLang="en-US" i="1" dirty="0"/>
              <a:t>n s</a:t>
            </a:r>
            <a:r>
              <a:rPr lang="en-US" altLang="en-US" i="1" dirty="0">
                <a:cs typeface="Tahoma" panose="020B0604030504040204" pitchFamily="34" charset="0"/>
              </a:rPr>
              <a:t>â</a:t>
            </a:r>
            <a:r>
              <a:rPr lang="it-IT" altLang="en-US" i="1" dirty="0"/>
              <a:t>nge.</a:t>
            </a:r>
          </a:p>
          <a:p>
            <a:pPr algn="r">
              <a:lnSpc>
                <a:spcPct val="80000"/>
              </a:lnSpc>
            </a:pPr>
            <a:r>
              <a:rPr lang="it-IT" altLang="en-US" i="1" dirty="0"/>
              <a:t>Cu nesf</a:t>
            </a:r>
            <a:r>
              <a:rPr lang="en-US" altLang="en-US" i="1" dirty="0">
                <a:cs typeface="Tahoma" panose="020B0604030504040204" pitchFamily="34" charset="0"/>
              </a:rPr>
              <a:t>â</a:t>
            </a:r>
            <a:r>
              <a:rPr lang="it-IT" altLang="en-US" i="1" dirty="0"/>
              <a:t>r</a:t>
            </a:r>
            <a:r>
              <a:rPr lang="en-US" altLang="en-US" i="1" dirty="0">
                <a:cs typeface="Tahoma" panose="020B0604030504040204" pitchFamily="34" charset="0"/>
              </a:rPr>
              <a:t>ş</a:t>
            </a:r>
            <a:r>
              <a:rPr lang="it-IT" altLang="en-US" i="1" dirty="0"/>
              <a:t>it</a:t>
            </a:r>
            <a:r>
              <a:rPr lang="en-US" altLang="en-US" i="1" dirty="0">
                <a:cs typeface="Tahoma" panose="020B0604030504040204" pitchFamily="34" charset="0"/>
              </a:rPr>
              <a:t>ă</a:t>
            </a:r>
            <a:r>
              <a:rPr lang="it-IT" altLang="en-US" i="1" dirty="0"/>
              <a:t> dragoste, Napoleon</a:t>
            </a:r>
            <a:r>
              <a:rPr lang="it-IT" altLang="en-US" dirty="0"/>
              <a:t> </a:t>
            </a:r>
            <a:endParaRPr lang="en-US" altLang="en-US" dirty="0"/>
          </a:p>
          <a:p>
            <a:pPr marL="0" indent="0">
              <a:buNone/>
            </a:pPr>
            <a:endParaRPr lang="en-US" dirty="0"/>
          </a:p>
        </p:txBody>
      </p:sp>
      <p:pic>
        <p:nvPicPr>
          <p:cNvPr id="4" name="Picture 32">
            <a:extLst>
              <a:ext uri="{FF2B5EF4-FFF2-40B4-BE49-F238E27FC236}">
                <a16:creationId xmlns:a16="http://schemas.microsoft.com/office/drawing/2014/main" id="{2368636A-B312-E475-DFF1-16D6AE473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4" y="455612"/>
            <a:ext cx="3526972" cy="384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4">
            <a:extLst>
              <a:ext uri="{FF2B5EF4-FFF2-40B4-BE49-F238E27FC236}">
                <a16:creationId xmlns:a16="http://schemas.microsoft.com/office/drawing/2014/main" id="{99DC8A5B-8ACF-97E4-DE01-C55CF7B63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228" y="3017383"/>
            <a:ext cx="3120572" cy="384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1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50B4-7CBA-B40E-1D20-81D7BC3A3B6D}"/>
              </a:ext>
            </a:extLst>
          </p:cNvPr>
          <p:cNvSpPr>
            <a:spLocks noGrp="1"/>
          </p:cNvSpPr>
          <p:nvPr>
            <p:ph type="title"/>
          </p:nvPr>
        </p:nvSpPr>
        <p:spPr>
          <a:xfrm>
            <a:off x="838200" y="365126"/>
            <a:ext cx="9844314" cy="520246"/>
          </a:xfrm>
        </p:spPr>
        <p:txBody>
          <a:bodyPr>
            <a:normAutofit fontScale="90000"/>
          </a:bodyPr>
          <a:lstStyle/>
          <a:p>
            <a:r>
              <a:rPr lang="ro-RO" dirty="0"/>
              <a:t>Scrisoarea lui </a:t>
            </a:r>
            <a:r>
              <a:rPr lang="it-IT" altLang="en-US" i="1" dirty="0"/>
              <a:t>Wolfgang Amadeus Mozart</a:t>
            </a:r>
            <a:r>
              <a:rPr lang="ro-RO" altLang="en-US" i="1" dirty="0"/>
              <a:t> către iubita sa</a:t>
            </a:r>
            <a:r>
              <a:rPr lang="it-IT" altLang="en-US" i="1" dirty="0"/>
              <a:t> </a:t>
            </a:r>
            <a:endParaRPr lang="en-US" dirty="0"/>
          </a:p>
        </p:txBody>
      </p:sp>
      <p:sp>
        <p:nvSpPr>
          <p:cNvPr id="3" name="Content Placeholder 2">
            <a:extLst>
              <a:ext uri="{FF2B5EF4-FFF2-40B4-BE49-F238E27FC236}">
                <a16:creationId xmlns:a16="http://schemas.microsoft.com/office/drawing/2014/main" id="{FD3562CD-2736-B15B-FD73-5924E8D0E67D}"/>
              </a:ext>
            </a:extLst>
          </p:cNvPr>
          <p:cNvSpPr>
            <a:spLocks noGrp="1"/>
          </p:cNvSpPr>
          <p:nvPr>
            <p:ph idx="1"/>
          </p:nvPr>
        </p:nvSpPr>
        <p:spPr>
          <a:xfrm>
            <a:off x="377372" y="1930399"/>
            <a:ext cx="6531428" cy="4246563"/>
          </a:xfrm>
        </p:spPr>
        <p:txBody>
          <a:bodyPr>
            <a:normAutofit fontScale="92500" lnSpcReduction="10000"/>
          </a:bodyPr>
          <a:lstStyle/>
          <a:p>
            <a:pPr algn="r">
              <a:lnSpc>
                <a:spcPct val="80000"/>
              </a:lnSpc>
              <a:buFont typeface="Wingdings" panose="05000000000000000000" pitchFamily="2" charset="2"/>
              <a:buNone/>
            </a:pPr>
            <a:r>
              <a:rPr lang="it-IT" altLang="en-US" i="1" dirty="0"/>
              <a:t>Main, 17 octombrie 1790</a:t>
            </a:r>
            <a:endParaRPr lang="ro-RO" altLang="en-US" i="1" dirty="0"/>
          </a:p>
          <a:p>
            <a:pPr algn="just">
              <a:lnSpc>
                <a:spcPct val="80000"/>
              </a:lnSpc>
              <a:buFont typeface="Wingdings" panose="05000000000000000000" pitchFamily="2" charset="2"/>
              <a:buNone/>
            </a:pPr>
            <a:r>
              <a:rPr lang="it-IT" altLang="en-US" i="1" dirty="0"/>
              <a:t> </a:t>
            </a:r>
            <a:br>
              <a:rPr lang="it-IT" altLang="en-US" i="1" dirty="0"/>
            </a:br>
            <a:r>
              <a:rPr lang="ro-RO" altLang="en-US" i="1" dirty="0"/>
              <a:t>	</a:t>
            </a:r>
            <a:r>
              <a:rPr lang="it-IT" altLang="en-US" i="1" dirty="0"/>
              <a:t>P.S. In timp ce-</a:t>
            </a:r>
            <a:r>
              <a:rPr lang="en-US" altLang="en-US" i="1" dirty="0">
                <a:cs typeface="Tahoma" panose="020B0604030504040204" pitchFamily="34" charset="0"/>
              </a:rPr>
              <a:t>ţ</a:t>
            </a:r>
            <a:r>
              <a:rPr lang="it-IT" altLang="en-US" i="1" dirty="0"/>
              <a:t>i scriam ultima pagin</a:t>
            </a:r>
            <a:r>
              <a:rPr lang="en-US" altLang="en-US" i="1" dirty="0">
                <a:cs typeface="Tahoma" panose="020B0604030504040204" pitchFamily="34" charset="0"/>
              </a:rPr>
              <a:t>ă</a:t>
            </a:r>
            <a:r>
              <a:rPr lang="it-IT" altLang="en-US" i="1" dirty="0"/>
              <a:t> a acestei scrisori de dragoste, lacrim</a:t>
            </a:r>
            <a:r>
              <a:rPr lang="en-US" altLang="en-US" i="1" dirty="0">
                <a:cs typeface="Tahoma" panose="020B0604030504040204" pitchFamily="34" charset="0"/>
              </a:rPr>
              <a:t>ă</a:t>
            </a:r>
            <a:r>
              <a:rPr lang="it-IT" altLang="en-US" i="1" dirty="0"/>
              <a:t> dup</a:t>
            </a:r>
            <a:r>
              <a:rPr lang="en-US" altLang="en-US" i="1" dirty="0">
                <a:cs typeface="Tahoma" panose="020B0604030504040204" pitchFamily="34" charset="0"/>
              </a:rPr>
              <a:t>ă</a:t>
            </a:r>
            <a:r>
              <a:rPr lang="it-IT" altLang="en-US" i="1" dirty="0"/>
              <a:t> lacrim</a:t>
            </a:r>
            <a:r>
              <a:rPr lang="en-US" altLang="en-US" i="1" dirty="0">
                <a:cs typeface="Tahoma" panose="020B0604030504040204" pitchFamily="34" charset="0"/>
              </a:rPr>
              <a:t>ă</a:t>
            </a:r>
            <a:r>
              <a:rPr lang="it-IT" altLang="en-US" i="1" dirty="0"/>
              <a:t> c</a:t>
            </a:r>
            <a:r>
              <a:rPr lang="en-US" altLang="en-US" i="1" dirty="0">
                <a:cs typeface="Tahoma" panose="020B0604030504040204" pitchFamily="34" charset="0"/>
              </a:rPr>
              <a:t>ă</a:t>
            </a:r>
            <a:r>
              <a:rPr lang="it-IT" altLang="en-US" i="1" dirty="0"/>
              <a:t>deau pe h</a:t>
            </a:r>
            <a:r>
              <a:rPr lang="en-US" altLang="en-US" i="1" dirty="0">
                <a:cs typeface="Tahoma" panose="020B0604030504040204" pitchFamily="34" charset="0"/>
              </a:rPr>
              <a:t>â</a:t>
            </a:r>
            <a:r>
              <a:rPr lang="it-IT" altLang="en-US" i="1" dirty="0"/>
              <a:t>rtie. Dar trebuie s</a:t>
            </a:r>
            <a:r>
              <a:rPr lang="en-US" altLang="en-US" i="1" dirty="0">
                <a:cs typeface="Tahoma" panose="020B0604030504040204" pitchFamily="34" charset="0"/>
              </a:rPr>
              <a:t>ă</a:t>
            </a:r>
            <a:r>
              <a:rPr lang="it-IT" altLang="en-US" i="1" dirty="0"/>
              <a:t> m</a:t>
            </a:r>
            <a:r>
              <a:rPr lang="en-US" altLang="en-US" i="1" dirty="0">
                <a:cs typeface="Tahoma" panose="020B0604030504040204" pitchFamily="34" charset="0"/>
              </a:rPr>
              <a:t>ă</a:t>
            </a:r>
            <a:r>
              <a:rPr lang="it-IT" altLang="en-US" i="1" dirty="0"/>
              <a:t> -nveselesc – prinde! – un stol de s</a:t>
            </a:r>
            <a:r>
              <a:rPr lang="en-US" altLang="en-US" i="1" dirty="0">
                <a:cs typeface="Tahoma" panose="020B0604030504040204" pitchFamily="34" charset="0"/>
              </a:rPr>
              <a:t>ă</a:t>
            </a:r>
            <a:r>
              <a:rPr lang="it-IT" altLang="en-US" i="1" dirty="0"/>
              <a:t>ruturi zboar</a:t>
            </a:r>
            <a:r>
              <a:rPr lang="en-US" altLang="en-US" i="1" dirty="0">
                <a:cs typeface="Tahoma" panose="020B0604030504040204" pitchFamily="34" charset="0"/>
              </a:rPr>
              <a:t>ă</a:t>
            </a:r>
            <a:r>
              <a:rPr lang="it-IT" altLang="en-US" i="1" dirty="0"/>
              <a:t> </a:t>
            </a:r>
            <a:r>
              <a:rPr lang="en-US" altLang="en-US" i="1" dirty="0">
                <a:cs typeface="Tahoma" panose="020B0604030504040204" pitchFamily="34" charset="0"/>
              </a:rPr>
              <a:t>ȋ</a:t>
            </a:r>
            <a:r>
              <a:rPr lang="it-IT" altLang="en-US" i="1" dirty="0"/>
              <a:t>n juru-mi, minunat, v</a:t>
            </a:r>
            <a:r>
              <a:rPr lang="en-US" altLang="en-US" i="1" dirty="0">
                <a:cs typeface="Tahoma" panose="020B0604030504040204" pitchFamily="34" charset="0"/>
              </a:rPr>
              <a:t>ă</a:t>
            </a:r>
            <a:r>
              <a:rPr lang="it-IT" altLang="en-US" i="1" dirty="0"/>
              <a:t>d o mul</a:t>
            </a:r>
            <a:r>
              <a:rPr lang="en-US" altLang="en-US" i="1" dirty="0">
                <a:cs typeface="Tahoma" panose="020B0604030504040204" pitchFamily="34" charset="0"/>
              </a:rPr>
              <a:t>ţ</a:t>
            </a:r>
            <a:r>
              <a:rPr lang="it-IT" altLang="en-US" i="1" dirty="0"/>
              <a:t>ime imens</a:t>
            </a:r>
            <a:r>
              <a:rPr lang="en-US" altLang="en-US" i="1" dirty="0">
                <a:cs typeface="Tahoma" panose="020B0604030504040204" pitchFamily="34" charset="0"/>
              </a:rPr>
              <a:t>ă</a:t>
            </a:r>
            <a:r>
              <a:rPr lang="it-IT" altLang="en-US" i="1" dirty="0"/>
              <a:t>! Ha! Ha!... tocmai am prins trei – sunt delicioase! Inc</a:t>
            </a:r>
            <a:r>
              <a:rPr lang="en-US" altLang="en-US" i="1" dirty="0">
                <a:cs typeface="Tahoma" panose="020B0604030504040204" pitchFamily="34" charset="0"/>
              </a:rPr>
              <a:t>ă</a:t>
            </a:r>
            <a:r>
              <a:rPr lang="it-IT" altLang="en-US" i="1" dirty="0"/>
              <a:t> </a:t>
            </a:r>
            <a:r>
              <a:rPr lang="en-US" altLang="en-US" i="1" dirty="0">
                <a:cs typeface="Tahoma" panose="020B0604030504040204" pitchFamily="34" charset="0"/>
              </a:rPr>
              <a:t>ȋ</a:t>
            </a:r>
            <a:r>
              <a:rPr lang="it-IT" altLang="en-US" i="1" dirty="0"/>
              <a:t>mi po</a:t>
            </a:r>
            <a:r>
              <a:rPr lang="en-US" altLang="en-US" i="1" dirty="0" err="1">
                <a:cs typeface="Tahoma" panose="020B0604030504040204" pitchFamily="34" charset="0"/>
              </a:rPr>
              <a:t>ţi</a:t>
            </a:r>
            <a:r>
              <a:rPr lang="en-US" altLang="en-US" i="1" dirty="0">
                <a:cs typeface="Tahoma" panose="020B0604030504040204" pitchFamily="34" charset="0"/>
              </a:rPr>
              <a:t> </a:t>
            </a:r>
            <a:r>
              <a:rPr lang="it-IT" altLang="en-US" i="1" dirty="0"/>
              <a:t>trimite r</a:t>
            </a:r>
            <a:r>
              <a:rPr lang="en-US" altLang="en-US" i="1" dirty="0">
                <a:cs typeface="Tahoma" panose="020B0604030504040204" pitchFamily="34" charset="0"/>
              </a:rPr>
              <a:t>ă</a:t>
            </a:r>
            <a:r>
              <a:rPr lang="it-IT" altLang="en-US" i="1" dirty="0"/>
              <a:t>spuns la aceast</a:t>
            </a:r>
            <a:r>
              <a:rPr lang="en-US" altLang="en-US" i="1" dirty="0">
                <a:cs typeface="Tahoma" panose="020B0604030504040204" pitchFamily="34" charset="0"/>
              </a:rPr>
              <a:t>ă</a:t>
            </a:r>
            <a:r>
              <a:rPr lang="it-IT" altLang="en-US" i="1" dirty="0"/>
              <a:t> scrisoare dar trebuie s</a:t>
            </a:r>
            <a:r>
              <a:rPr lang="en-US" altLang="en-US" i="1" dirty="0">
                <a:cs typeface="Tahoma" panose="020B0604030504040204" pitchFamily="34" charset="0"/>
              </a:rPr>
              <a:t>ă</a:t>
            </a:r>
            <a:r>
              <a:rPr lang="it-IT" altLang="en-US" i="1" dirty="0"/>
              <a:t> o expediezi spre Linz post restant, aceasta este cea mai sigur</a:t>
            </a:r>
            <a:r>
              <a:rPr lang="en-US" altLang="en-US" i="1" dirty="0">
                <a:cs typeface="Tahoma" panose="020B0604030504040204" pitchFamily="34" charset="0"/>
              </a:rPr>
              <a:t>ă</a:t>
            </a:r>
            <a:r>
              <a:rPr lang="it-IT" altLang="en-US" i="1" dirty="0"/>
              <a:t> cale. Cum nu </a:t>
            </a:r>
            <a:r>
              <a:rPr lang="en-US" altLang="en-US" i="1" dirty="0">
                <a:cs typeface="Tahoma" panose="020B0604030504040204" pitchFamily="34" charset="0"/>
              </a:rPr>
              <a:t>ş</a:t>
            </a:r>
            <a:r>
              <a:rPr lang="it-IT" altLang="en-US" i="1" dirty="0"/>
              <a:t>tiu </a:t>
            </a:r>
            <a:r>
              <a:rPr lang="en-US" altLang="en-US" i="1" dirty="0">
                <a:cs typeface="Tahoma" panose="020B0604030504040204" pitchFamily="34" charset="0"/>
              </a:rPr>
              <a:t>ȋ</a:t>
            </a:r>
            <a:r>
              <a:rPr lang="it-IT" altLang="en-US" i="1" dirty="0"/>
              <a:t>nc</a:t>
            </a:r>
            <a:r>
              <a:rPr lang="en-US" altLang="en-US" i="1" dirty="0">
                <a:cs typeface="Tahoma" panose="020B0604030504040204" pitchFamily="34" charset="0"/>
              </a:rPr>
              <a:t>ă</a:t>
            </a:r>
            <a:r>
              <a:rPr lang="it-IT" altLang="en-US" i="1" dirty="0"/>
              <a:t> dac</a:t>
            </a:r>
            <a:r>
              <a:rPr lang="en-US" altLang="en-US" i="1" dirty="0">
                <a:cs typeface="Tahoma" panose="020B0604030504040204" pitchFamily="34" charset="0"/>
              </a:rPr>
              <a:t>ă</a:t>
            </a:r>
            <a:r>
              <a:rPr lang="it-IT" altLang="en-US" i="1" dirty="0"/>
              <a:t> voi merge la Regensburg nu-</a:t>
            </a:r>
            <a:r>
              <a:rPr lang="en-US" altLang="en-US" i="1" dirty="0">
                <a:cs typeface="Tahoma" panose="020B0604030504040204" pitchFamily="34" charset="0"/>
              </a:rPr>
              <a:t>ţ</a:t>
            </a:r>
            <a:r>
              <a:rPr lang="it-IT" altLang="en-US" i="1" dirty="0"/>
              <a:t>i pot transmite </a:t>
            </a:r>
            <a:r>
              <a:rPr lang="en-US" altLang="en-US" i="1" dirty="0">
                <a:cs typeface="Tahoma" panose="020B0604030504040204" pitchFamily="34" charset="0"/>
              </a:rPr>
              <a:t>ȋ</a:t>
            </a:r>
            <a:r>
              <a:rPr lang="it-IT" altLang="en-US" i="1" dirty="0"/>
              <a:t>nc</a:t>
            </a:r>
            <a:r>
              <a:rPr lang="en-US" altLang="en-US" i="1" dirty="0">
                <a:cs typeface="Tahoma" panose="020B0604030504040204" pitchFamily="34" charset="0"/>
              </a:rPr>
              <a:t>ă</a:t>
            </a:r>
            <a:r>
              <a:rPr lang="it-IT" altLang="en-US" i="1" dirty="0"/>
              <a:t> nimic definitiv, doar scrie pe plic ca scrisoarea s</a:t>
            </a:r>
            <a:r>
              <a:rPr lang="en-US" altLang="en-US" i="1" dirty="0">
                <a:cs typeface="Tahoma" panose="020B0604030504040204" pitchFamily="34" charset="0"/>
              </a:rPr>
              <a:t>ă</a:t>
            </a:r>
            <a:r>
              <a:rPr lang="it-IT" altLang="en-US" i="1" dirty="0"/>
              <a:t> fie re</a:t>
            </a:r>
            <a:r>
              <a:rPr lang="en-US" altLang="en-US" i="1" dirty="0">
                <a:cs typeface="Tahoma" panose="020B0604030504040204" pitchFamily="34" charset="0"/>
              </a:rPr>
              <a:t>ţ</a:t>
            </a:r>
            <a:r>
              <a:rPr lang="it-IT" altLang="en-US" i="1" dirty="0"/>
              <a:t>inut</a:t>
            </a:r>
            <a:r>
              <a:rPr lang="en-US" altLang="en-US" i="1" dirty="0">
                <a:cs typeface="Tahoma" panose="020B0604030504040204" pitchFamily="34" charset="0"/>
              </a:rPr>
              <a:t>ă</a:t>
            </a:r>
            <a:r>
              <a:rPr lang="it-IT" altLang="en-US" i="1" dirty="0"/>
              <a:t> p</a:t>
            </a:r>
            <a:r>
              <a:rPr lang="en-US" altLang="en-US" i="1" dirty="0">
                <a:cs typeface="Tahoma" panose="020B0604030504040204" pitchFamily="34" charset="0"/>
              </a:rPr>
              <a:t>â</a:t>
            </a:r>
            <a:r>
              <a:rPr lang="it-IT" altLang="en-US" i="1" dirty="0"/>
              <a:t>n</a:t>
            </a:r>
            <a:r>
              <a:rPr lang="en-US" altLang="en-US" i="1" dirty="0">
                <a:cs typeface="Tahoma" panose="020B0604030504040204" pitchFamily="34" charset="0"/>
              </a:rPr>
              <a:t>ă</a:t>
            </a:r>
            <a:r>
              <a:rPr lang="it-IT" altLang="en-US" i="1" dirty="0"/>
              <a:t> va fi ridicat</a:t>
            </a:r>
            <a:r>
              <a:rPr lang="en-US" altLang="en-US" i="1" dirty="0">
                <a:cs typeface="Tahoma" panose="020B0604030504040204" pitchFamily="34" charset="0"/>
              </a:rPr>
              <a:t>ă</a:t>
            </a:r>
            <a:r>
              <a:rPr lang="it-IT" altLang="en-US" i="1" dirty="0"/>
              <a:t>. </a:t>
            </a:r>
            <a:br>
              <a:rPr lang="it-IT" altLang="en-US" i="1" dirty="0"/>
            </a:br>
            <a:r>
              <a:rPr lang="it-IT" altLang="en-US" i="1" dirty="0"/>
              <a:t>Adio, draga </a:t>
            </a:r>
            <a:r>
              <a:rPr lang="en-US" altLang="en-US" i="1" dirty="0">
                <a:cs typeface="Tahoma" panose="020B0604030504040204" pitchFamily="34" charset="0"/>
              </a:rPr>
              <a:t>ş</a:t>
            </a:r>
            <a:r>
              <a:rPr lang="it-IT" altLang="en-US" i="1" dirty="0"/>
              <a:t>i mult iubita mea so</a:t>
            </a:r>
            <a:r>
              <a:rPr lang="en-US" altLang="en-US" i="1" dirty="0">
                <a:cs typeface="Tahoma" panose="020B0604030504040204" pitchFamily="34" charset="0"/>
              </a:rPr>
              <a:t>ţ</a:t>
            </a:r>
            <a:r>
              <a:rPr lang="it-IT" altLang="en-US" i="1" dirty="0"/>
              <a:t>ie adorabil</a:t>
            </a:r>
            <a:r>
              <a:rPr lang="en-US" altLang="en-US" i="1" dirty="0">
                <a:cs typeface="Tahoma" panose="020B0604030504040204" pitchFamily="34" charset="0"/>
              </a:rPr>
              <a:t>ă</a:t>
            </a:r>
            <a:r>
              <a:rPr lang="it-IT" altLang="en-US" i="1" dirty="0"/>
              <a:t>; ai grij</a:t>
            </a:r>
            <a:r>
              <a:rPr lang="en-US" altLang="en-US" i="1" dirty="0">
                <a:cs typeface="Tahoma" panose="020B0604030504040204" pitchFamily="34" charset="0"/>
              </a:rPr>
              <a:t>ă</a:t>
            </a:r>
            <a:r>
              <a:rPr lang="it-IT" altLang="en-US" i="1" dirty="0"/>
              <a:t> de s</a:t>
            </a:r>
            <a:r>
              <a:rPr lang="en-US" altLang="en-US" i="1" dirty="0">
                <a:cs typeface="Tahoma" panose="020B0604030504040204" pitchFamily="34" charset="0"/>
              </a:rPr>
              <a:t>ă</a:t>
            </a:r>
            <a:r>
              <a:rPr lang="it-IT" altLang="en-US" i="1" dirty="0"/>
              <a:t>n</a:t>
            </a:r>
            <a:r>
              <a:rPr lang="en-US" altLang="en-US" i="1" dirty="0">
                <a:cs typeface="Tahoma" panose="020B0604030504040204" pitchFamily="34" charset="0"/>
              </a:rPr>
              <a:t>ă</a:t>
            </a:r>
            <a:r>
              <a:rPr lang="it-IT" altLang="en-US" i="1" dirty="0"/>
              <a:t>tatea ta, </a:t>
            </a:r>
            <a:r>
              <a:rPr lang="en-US" altLang="en-US" i="1" dirty="0">
                <a:cs typeface="Tahoma" panose="020B0604030504040204" pitchFamily="34" charset="0"/>
              </a:rPr>
              <a:t>ş</a:t>
            </a:r>
            <a:r>
              <a:rPr lang="it-IT" altLang="en-US" i="1" dirty="0"/>
              <a:t>i nici nu te g</a:t>
            </a:r>
            <a:r>
              <a:rPr lang="en-US" altLang="en-US" i="1" dirty="0">
                <a:cs typeface="Tahoma" panose="020B0604030504040204" pitchFamily="34" charset="0"/>
              </a:rPr>
              <a:t>â</a:t>
            </a:r>
            <a:r>
              <a:rPr lang="it-IT" altLang="en-US" i="1" dirty="0"/>
              <a:t>ndi s</a:t>
            </a:r>
            <a:r>
              <a:rPr lang="en-US" altLang="en-US" i="1" dirty="0">
                <a:cs typeface="Tahoma" panose="020B0604030504040204" pitchFamily="34" charset="0"/>
              </a:rPr>
              <a:t>ă</a:t>
            </a:r>
            <a:r>
              <a:rPr lang="it-IT" altLang="en-US" i="1" dirty="0"/>
              <a:t> pleci prin ora</a:t>
            </a:r>
            <a:r>
              <a:rPr lang="en-US" altLang="en-US" i="1" dirty="0">
                <a:cs typeface="Tahoma" panose="020B0604030504040204" pitchFamily="34" charset="0"/>
              </a:rPr>
              <a:t>ş</a:t>
            </a:r>
            <a:r>
              <a:rPr lang="it-IT" altLang="en-US" i="1" dirty="0"/>
              <a:t> .</a:t>
            </a:r>
            <a:endParaRPr lang="ro-RO" altLang="en-US" i="1" dirty="0"/>
          </a:p>
          <a:p>
            <a:pPr algn="just">
              <a:lnSpc>
                <a:spcPct val="80000"/>
              </a:lnSpc>
              <a:buFont typeface="Wingdings" panose="05000000000000000000" pitchFamily="2" charset="2"/>
              <a:buNone/>
            </a:pPr>
            <a:r>
              <a:rPr lang="it-IT" altLang="en-US" i="1" dirty="0"/>
              <a:t> S</a:t>
            </a:r>
            <a:r>
              <a:rPr lang="en-US" altLang="en-US" i="1" dirty="0">
                <a:cs typeface="Tahoma" panose="020B0604030504040204" pitchFamily="34" charset="0"/>
              </a:rPr>
              <a:t>ă</a:t>
            </a:r>
            <a:r>
              <a:rPr lang="it-IT" altLang="en-US" i="1" dirty="0"/>
              <a:t>-mi scrii </a:t>
            </a:r>
            <a:r>
              <a:rPr lang="en-US" altLang="en-US" i="1" dirty="0">
                <a:cs typeface="Tahoma" panose="020B0604030504040204" pitchFamily="34" charset="0"/>
              </a:rPr>
              <a:t>ş</a:t>
            </a:r>
            <a:r>
              <a:rPr lang="it-IT" altLang="en-US" i="1" dirty="0"/>
              <a:t>i s</a:t>
            </a:r>
            <a:r>
              <a:rPr lang="en-US" altLang="en-US" i="1" dirty="0">
                <a:cs typeface="Tahoma" panose="020B0604030504040204" pitchFamily="34" charset="0"/>
              </a:rPr>
              <a:t>ă</a:t>
            </a:r>
            <a:r>
              <a:rPr lang="it-IT" altLang="en-US" i="1" dirty="0"/>
              <a:t>-mi spui cum te sim</a:t>
            </a:r>
            <a:r>
              <a:rPr lang="en-US" altLang="en-US" i="1" dirty="0">
                <a:cs typeface="Tahoma" panose="020B0604030504040204" pitchFamily="34" charset="0"/>
              </a:rPr>
              <a:t>ţ</a:t>
            </a:r>
            <a:r>
              <a:rPr lang="it-IT" altLang="en-US" i="1" dirty="0"/>
              <a:t>i </a:t>
            </a:r>
            <a:r>
              <a:rPr lang="en-US" altLang="en-US" i="1" dirty="0">
                <a:cs typeface="Tahoma" panose="020B0604030504040204" pitchFamily="34" charset="0"/>
              </a:rPr>
              <a:t>ȋ</a:t>
            </a:r>
            <a:r>
              <a:rPr lang="it-IT" altLang="en-US" i="1" dirty="0"/>
              <a:t>n noua noastr</a:t>
            </a:r>
            <a:r>
              <a:rPr lang="en-US" altLang="en-US" i="1" dirty="0">
                <a:cs typeface="Tahoma" panose="020B0604030504040204" pitchFamily="34" charset="0"/>
              </a:rPr>
              <a:t>ă</a:t>
            </a:r>
            <a:r>
              <a:rPr lang="it-IT" altLang="en-US" i="1" dirty="0"/>
              <a:t> locuin</a:t>
            </a:r>
            <a:r>
              <a:rPr lang="en-US" altLang="en-US" i="1" dirty="0" err="1">
                <a:cs typeface="Tahoma" panose="020B0604030504040204" pitchFamily="34" charset="0"/>
              </a:rPr>
              <a:t>ţă</a:t>
            </a:r>
            <a:endParaRPr lang="ro-RO" altLang="en-US" i="1" dirty="0">
              <a:cs typeface="Tahoma" panose="020B0604030504040204" pitchFamily="34" charset="0"/>
            </a:endParaRPr>
          </a:p>
          <a:p>
            <a:pPr algn="r">
              <a:lnSpc>
                <a:spcPct val="80000"/>
              </a:lnSpc>
              <a:buFont typeface="Wingdings" panose="05000000000000000000" pitchFamily="2" charset="2"/>
              <a:buNone/>
            </a:pPr>
            <a:r>
              <a:rPr lang="it-IT" altLang="en-US" i="1" dirty="0"/>
              <a:t>Adio, </a:t>
            </a:r>
            <a:r>
              <a:rPr lang="en-US" altLang="en-US" i="1" dirty="0" err="1">
                <a:cs typeface="Tahoma" panose="020B0604030504040204" pitchFamily="34" charset="0"/>
              </a:rPr>
              <a:t>ȋţ</a:t>
            </a:r>
            <a:r>
              <a:rPr lang="it-IT" altLang="en-US" i="1" dirty="0"/>
              <a:t>i trimit un milion de </a:t>
            </a:r>
          </a:p>
          <a:p>
            <a:pPr algn="r">
              <a:lnSpc>
                <a:spcPct val="80000"/>
              </a:lnSpc>
              <a:buFont typeface="Wingdings" panose="05000000000000000000" pitchFamily="2" charset="2"/>
              <a:buNone/>
            </a:pPr>
            <a:r>
              <a:rPr lang="it-IT" altLang="en-US" i="1" dirty="0"/>
              <a:t>    s</a:t>
            </a:r>
            <a:r>
              <a:rPr lang="en-US" altLang="en-US" i="1" dirty="0">
                <a:cs typeface="Tahoma" panose="020B0604030504040204" pitchFamily="34" charset="0"/>
              </a:rPr>
              <a:t>ă</a:t>
            </a:r>
            <a:r>
              <a:rPr lang="it-IT" altLang="en-US" i="1" dirty="0"/>
              <a:t>ruturi... </a:t>
            </a:r>
          </a:p>
          <a:p>
            <a:pPr algn="r">
              <a:lnSpc>
                <a:spcPct val="80000"/>
              </a:lnSpc>
              <a:buFont typeface="Wingdings" panose="05000000000000000000" pitchFamily="2" charset="2"/>
              <a:buNone/>
            </a:pPr>
            <a:r>
              <a:rPr lang="it-IT" altLang="en-US" i="1" dirty="0"/>
              <a:t>. Wolfgang Amadeus Mozart (1756-1791)</a:t>
            </a:r>
            <a:endParaRPr lang="en-US" dirty="0"/>
          </a:p>
        </p:txBody>
      </p:sp>
      <p:pic>
        <p:nvPicPr>
          <p:cNvPr id="4" name="Picture 5">
            <a:extLst>
              <a:ext uri="{FF2B5EF4-FFF2-40B4-BE49-F238E27FC236}">
                <a16:creationId xmlns:a16="http://schemas.microsoft.com/office/drawing/2014/main" id="{67358EC8-355C-6371-AC27-390F76A92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742" y="783771"/>
            <a:ext cx="3995057" cy="3045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479E0EC7-7949-8A4E-B944-B347D51E3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430" y="2940275"/>
            <a:ext cx="3393846"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7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2678-2DE7-FD7E-8CA5-7ABF77DE3964}"/>
              </a:ext>
            </a:extLst>
          </p:cNvPr>
          <p:cNvSpPr>
            <a:spLocks noGrp="1"/>
          </p:cNvSpPr>
          <p:nvPr>
            <p:ph type="title"/>
          </p:nvPr>
        </p:nvSpPr>
        <p:spPr>
          <a:xfrm>
            <a:off x="838200" y="365126"/>
            <a:ext cx="10515600" cy="679904"/>
          </a:xfrm>
        </p:spPr>
        <p:txBody>
          <a:bodyPr>
            <a:normAutofit/>
          </a:bodyPr>
          <a:lstStyle/>
          <a:p>
            <a:r>
              <a:rPr lang="ro-RO" sz="2800" b="1" dirty="0"/>
              <a:t>Scrisoarea lui Eminescu către Veronica Micle</a:t>
            </a:r>
            <a:endParaRPr lang="en-US" sz="2800" b="1" dirty="0"/>
          </a:p>
        </p:txBody>
      </p:sp>
      <p:sp>
        <p:nvSpPr>
          <p:cNvPr id="5" name="Content Placeholder 4">
            <a:extLst>
              <a:ext uri="{FF2B5EF4-FFF2-40B4-BE49-F238E27FC236}">
                <a16:creationId xmlns:a16="http://schemas.microsoft.com/office/drawing/2014/main" id="{B46D10F6-66BC-7121-F4E9-E77EBEC2E49A}"/>
              </a:ext>
            </a:extLst>
          </p:cNvPr>
          <p:cNvSpPr>
            <a:spLocks noGrp="1"/>
          </p:cNvSpPr>
          <p:nvPr>
            <p:ph idx="1"/>
          </p:nvPr>
        </p:nvSpPr>
        <p:spPr>
          <a:xfrm>
            <a:off x="838200" y="1306286"/>
            <a:ext cx="7072086" cy="5186589"/>
          </a:xfrm>
        </p:spPr>
        <p:txBody>
          <a:bodyPr>
            <a:normAutofit fontScale="55000" lnSpcReduction="20000"/>
          </a:bodyPr>
          <a:lstStyle/>
          <a:p>
            <a:pPr marL="0" indent="0" algn="just">
              <a:buNone/>
            </a:pPr>
            <a:r>
              <a:rPr lang="ro-RO" dirty="0"/>
              <a:t>                              </a:t>
            </a:r>
            <a:r>
              <a:rPr lang="ro-RO" sz="3400" dirty="0"/>
              <a:t>                  </a:t>
            </a:r>
            <a:r>
              <a:rPr lang="en-US" sz="3400" dirty="0" err="1">
                <a:latin typeface="Times New Roman" panose="02020603050405020304" pitchFamily="18" charset="0"/>
                <a:cs typeface="Times New Roman" panose="02020603050405020304" pitchFamily="18" charset="0"/>
              </a:rPr>
              <a:t>Vinerea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Patemelor</a:t>
            </a:r>
            <a:r>
              <a:rPr lang="en-US" sz="3400" dirty="0">
                <a:latin typeface="Times New Roman" panose="02020603050405020304" pitchFamily="18" charset="0"/>
                <a:cs typeface="Times New Roman" panose="02020603050405020304" pitchFamily="18" charset="0"/>
              </a:rPr>
              <a:t> 26 </a:t>
            </a:r>
            <a:r>
              <a:rPr lang="en-US" sz="3400" dirty="0" err="1">
                <a:latin typeface="Times New Roman" panose="02020603050405020304" pitchFamily="18" charset="0"/>
                <a:cs typeface="Times New Roman" panose="02020603050405020304" pitchFamily="18" charset="0"/>
              </a:rPr>
              <a:t>martie</a:t>
            </a:r>
            <a:r>
              <a:rPr lang="en-US" sz="3400" dirty="0">
                <a:latin typeface="Times New Roman" panose="02020603050405020304" pitchFamily="18" charset="0"/>
                <a:cs typeface="Times New Roman" panose="02020603050405020304" pitchFamily="18" charset="0"/>
              </a:rPr>
              <a:t> 1882 </a:t>
            </a:r>
            <a:endParaRPr lang="ro-RO" sz="3400" dirty="0">
              <a:latin typeface="Times New Roman" panose="02020603050405020304" pitchFamily="18" charset="0"/>
              <a:cs typeface="Times New Roman" panose="02020603050405020304" pitchFamily="18" charset="0"/>
            </a:endParaRPr>
          </a:p>
          <a:p>
            <a:pPr marL="0" indent="0" algn="just">
              <a:buNone/>
            </a:pPr>
            <a:r>
              <a:rPr lang="en-US" sz="3400" dirty="0">
                <a:latin typeface="Times New Roman" panose="02020603050405020304" pitchFamily="18" charset="0"/>
                <a:cs typeface="Times New Roman" panose="02020603050405020304" pitchFamily="18" charset="0"/>
              </a:rPr>
              <a:t>   </a:t>
            </a:r>
          </a:p>
          <a:p>
            <a:pPr marL="0" indent="0" algn="just">
              <a:buNone/>
            </a:pPr>
            <a:r>
              <a:rPr lang="en-US" sz="3400" dirty="0">
                <a:latin typeface="Times New Roman" panose="02020603050405020304" pitchFamily="18" charset="0"/>
                <a:cs typeface="Times New Roman" panose="02020603050405020304" pitchFamily="18" charset="0"/>
              </a:rPr>
              <a:t>         </a:t>
            </a:r>
            <a:r>
              <a:rPr lang="ro-RO"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Fetițule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dragă</a:t>
            </a:r>
            <a:r>
              <a:rPr lang="en-US" sz="3400" dirty="0">
                <a:latin typeface="Times New Roman" panose="02020603050405020304" pitchFamily="18" charset="0"/>
                <a:cs typeface="Times New Roman" panose="02020603050405020304" pitchFamily="18" charset="0"/>
              </a:rPr>
              <a:t>,</a:t>
            </a:r>
          </a:p>
          <a:p>
            <a:pPr marL="0" indent="0" algn="just">
              <a:buNone/>
            </a:pPr>
            <a:r>
              <a:rPr lang="ro-RO" sz="3400"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Nu </a:t>
            </a:r>
            <a:r>
              <a:rPr lang="en-US" sz="3400" dirty="0" err="1">
                <a:latin typeface="Times New Roman" panose="02020603050405020304" pitchFamily="18" charset="0"/>
                <a:cs typeface="Times New Roman" panose="02020603050405020304" pitchFamily="18" charset="0"/>
              </a:rPr>
              <a:t>te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supăra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dacă</a:t>
            </a:r>
            <a:r>
              <a:rPr lang="en-US" sz="3400" dirty="0">
                <a:latin typeface="Times New Roman" panose="02020603050405020304" pitchFamily="18" charset="0"/>
                <a:cs typeface="Times New Roman" panose="02020603050405020304" pitchFamily="18" charset="0"/>
              </a:rPr>
              <a:t> nu-</a:t>
            </a:r>
            <a:r>
              <a:rPr lang="en-US" sz="3400" dirty="0" err="1">
                <a:latin typeface="Times New Roman" panose="02020603050405020304" pitchFamily="18" charset="0"/>
                <a:cs typeface="Times New Roman" panose="02020603050405020304" pitchFamily="18" charset="0"/>
              </a:rPr>
              <a:t>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scriu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numaidecât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după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ce-ți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primesc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scrisorile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dar</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adevăr</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înot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în</a:t>
            </a:r>
            <a:r>
              <a:rPr lang="en-US" sz="3400" dirty="0">
                <a:latin typeface="Times New Roman" panose="02020603050405020304" pitchFamily="18" charset="0"/>
                <a:cs typeface="Times New Roman" panose="02020603050405020304" pitchFamily="18" charset="0"/>
              </a:rPr>
              <a:t> stele. </a:t>
            </a:r>
            <a:r>
              <a:rPr lang="en-US" sz="3400" dirty="0" err="1">
                <a:latin typeface="Times New Roman" panose="02020603050405020304" pitchFamily="18" charset="0"/>
                <a:cs typeface="Times New Roman" panose="02020603050405020304" pitchFamily="18" charset="0"/>
              </a:rPr>
              <a:t>Acuma</a:t>
            </a:r>
            <a:r>
              <a:rPr lang="en-US" sz="3400" dirty="0">
                <a:latin typeface="Times New Roman" panose="02020603050405020304" pitchFamily="18" charset="0"/>
                <a:cs typeface="Times New Roman" panose="02020603050405020304" pitchFamily="18" charset="0"/>
              </a:rPr>
              <a:t> m-au </a:t>
            </a:r>
            <a:r>
              <a:rPr lang="en-US" sz="3400" dirty="0" err="1">
                <a:latin typeface="Times New Roman" panose="02020603050405020304" pitchFamily="18" charset="0"/>
                <a:cs typeface="Times New Roman" panose="02020603050405020304" pitchFamily="18" charset="0"/>
              </a:rPr>
              <a:t>apucat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frigurile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versului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vei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vedea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curând</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ceea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scriu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Îndată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voi</a:t>
            </a:r>
            <a:r>
              <a:rPr lang="en-US" sz="3400" dirty="0">
                <a:latin typeface="Times New Roman" panose="02020603050405020304" pitchFamily="18" charset="0"/>
                <a:cs typeface="Times New Roman" panose="02020603050405020304" pitchFamily="18" charset="0"/>
              </a:rPr>
              <a:t> muta de </a:t>
            </a:r>
            <a:r>
              <a:rPr lang="en-US" sz="3400" dirty="0" err="1">
                <a:latin typeface="Times New Roman" panose="02020603050405020304" pitchFamily="18" charset="0"/>
                <a:cs typeface="Times New Roman" panose="02020603050405020304" pitchFamily="18" charset="0"/>
              </a:rPr>
              <a:t>aici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trimit</a:t>
            </a:r>
            <a:r>
              <a:rPr lang="en-US" sz="3400" dirty="0">
                <a:latin typeface="Times New Roman" panose="02020603050405020304" pitchFamily="18" charset="0"/>
                <a:cs typeface="Times New Roman" panose="02020603050405020304" pitchFamily="18" charset="0"/>
              </a:rPr>
              <a:t> bani de drum; </a:t>
            </a:r>
            <a:r>
              <a:rPr lang="en-US" sz="3400" dirty="0" err="1">
                <a:latin typeface="Times New Roman" panose="02020603050405020304" pitchFamily="18" charset="0"/>
                <a:cs typeface="Times New Roman" panose="02020603050405020304" pitchFamily="18" charset="0"/>
              </a:rPr>
              <a:t>pân-atunci</a:t>
            </a:r>
            <a:r>
              <a:rPr lang="en-US" sz="3400" dirty="0">
                <a:latin typeface="Times New Roman" panose="02020603050405020304" pitchFamily="18" charset="0"/>
                <a:cs typeface="Times New Roman" panose="02020603050405020304" pitchFamily="18" charset="0"/>
              </a:rPr>
              <a:t> "Legenda" la care </a:t>
            </a:r>
            <a:r>
              <a:rPr lang="en-US" sz="3400" dirty="0" err="1">
                <a:latin typeface="Times New Roman" panose="02020603050405020304" pitchFamily="18" charset="0"/>
                <a:cs typeface="Times New Roman" panose="02020603050405020304" pitchFamily="18" charset="0"/>
              </a:rPr>
              <a:t>lucrez</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va</a:t>
            </a:r>
            <a:r>
              <a:rPr lang="en-US" sz="3400" dirty="0">
                <a:latin typeface="Times New Roman" panose="02020603050405020304" pitchFamily="18" charset="0"/>
                <a:cs typeface="Times New Roman" panose="02020603050405020304" pitchFamily="18" charset="0"/>
              </a:rPr>
              <a:t> fi gata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fiindcă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luceafărul</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răsare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această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legendă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tu</a:t>
            </a:r>
            <a:r>
              <a:rPr lang="en-US" sz="3400" dirty="0">
                <a:latin typeface="Times New Roman" panose="02020603050405020304" pitchFamily="18" charset="0"/>
                <a:cs typeface="Times New Roman" panose="02020603050405020304" pitchFamily="18" charset="0"/>
              </a:rPr>
              <a:t> nu </a:t>
            </a:r>
            <a:r>
              <a:rPr lang="en-US" sz="3400" dirty="0" err="1">
                <a:latin typeface="Times New Roman" panose="02020603050405020304" pitchFamily="18" charset="0"/>
                <a:cs typeface="Times New Roman" panose="02020603050405020304" pitchFamily="18" charset="0"/>
              </a:rPr>
              <a:t>vei</a:t>
            </a:r>
            <a:r>
              <a:rPr lang="en-US" sz="3400" dirty="0">
                <a:latin typeface="Times New Roman" panose="02020603050405020304" pitchFamily="18" charset="0"/>
                <a:cs typeface="Times New Roman" panose="02020603050405020304" pitchFamily="18" charset="0"/>
              </a:rPr>
              <a:t> fi </a:t>
            </a:r>
            <a:r>
              <a:rPr lang="en-US" sz="3400" dirty="0" err="1">
                <a:latin typeface="Times New Roman" panose="02020603050405020304" pitchFamily="18" charset="0"/>
                <a:cs typeface="Times New Roman" panose="02020603050405020304" pitchFamily="18" charset="0"/>
              </a:rPr>
              <a:t>geloasă</a:t>
            </a:r>
            <a:r>
              <a:rPr lang="en-US" sz="3400" dirty="0">
                <a:latin typeface="Times New Roman" panose="02020603050405020304" pitchFamily="18" charset="0"/>
                <a:cs typeface="Times New Roman" panose="02020603050405020304" pitchFamily="18" charset="0"/>
              </a:rPr>
              <a:t> de </a:t>
            </a:r>
            <a:r>
              <a:rPr lang="en-US" sz="3400" dirty="0" err="1">
                <a:latin typeface="Times New Roman" panose="02020603050405020304" pitchFamily="18" charset="0"/>
                <a:cs typeface="Times New Roman" panose="02020603050405020304" pitchFamily="18" charset="0"/>
              </a:rPr>
              <a:t>el</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fetițul</a:t>
            </a:r>
            <a:r>
              <a:rPr lang="en-US" sz="3400" dirty="0">
                <a:latin typeface="Times New Roman" panose="02020603050405020304" pitchFamily="18" charset="0"/>
                <a:cs typeface="Times New Roman" panose="02020603050405020304" pitchFamily="18" charset="0"/>
              </a:rPr>
              <a:t> meu cel </a:t>
            </a:r>
            <a:r>
              <a:rPr lang="en-US" sz="3400" dirty="0" err="1">
                <a:latin typeface="Times New Roman" panose="02020603050405020304" pitchFamily="18" charset="0"/>
                <a:cs typeface="Times New Roman" panose="02020603050405020304" pitchFamily="18" charset="0"/>
              </a:rPr>
              <a:t>gingaș</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mititel</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nu </a:t>
            </a:r>
            <a:r>
              <a:rPr lang="en-US" sz="3400" dirty="0" err="1">
                <a:latin typeface="Times New Roman" panose="02020603050405020304" pitchFamily="18" charset="0"/>
                <a:cs typeface="Times New Roman" panose="02020603050405020304" pitchFamily="18" charset="0"/>
              </a:rPr>
              <a:t>te-i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supăra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că</a:t>
            </a:r>
            <a:r>
              <a:rPr lang="en-US" sz="3400" dirty="0">
                <a:latin typeface="Times New Roman" panose="02020603050405020304" pitchFamily="18" charset="0"/>
                <a:cs typeface="Times New Roman" panose="02020603050405020304" pitchFamily="18" charset="0"/>
              </a:rPr>
              <a:t> nu-</a:t>
            </a:r>
            <a:r>
              <a:rPr lang="en-US" sz="3400" dirty="0" err="1">
                <a:latin typeface="Times New Roman" panose="02020603050405020304" pitchFamily="18" charset="0"/>
                <a:cs typeface="Times New Roman" panose="02020603050405020304" pitchFamily="18" charset="0"/>
              </a:rPr>
              <a:t>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scriu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imediat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nici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că</a:t>
            </a:r>
            <a:r>
              <a:rPr lang="en-US" sz="3400" dirty="0">
                <a:latin typeface="Times New Roman" panose="02020603050405020304" pitchFamily="18" charset="0"/>
                <a:cs typeface="Times New Roman" panose="02020603050405020304" pitchFamily="18" charset="0"/>
              </a:rPr>
              <a:t> nu-</a:t>
            </a:r>
            <a:r>
              <a:rPr lang="en-US" sz="3400" dirty="0" err="1">
                <a:latin typeface="Times New Roman" panose="02020603050405020304" pitchFamily="18" charset="0"/>
                <a:cs typeface="Times New Roman" panose="02020603050405020304" pitchFamily="18" charset="0"/>
              </a:rPr>
              <a:t>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scriu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mult</a:t>
            </a:r>
            <a:r>
              <a:rPr lang="en-US" sz="3400" dirty="0">
                <a:latin typeface="Times New Roman" panose="02020603050405020304" pitchFamily="18" charset="0"/>
                <a:cs typeface="Times New Roman" panose="02020603050405020304" pitchFamily="18" charset="0"/>
              </a:rPr>
              <a:t>. Cred </a:t>
            </a:r>
            <a:r>
              <a:rPr lang="en-US" sz="3400" dirty="0" err="1">
                <a:latin typeface="Times New Roman" panose="02020603050405020304" pitchFamily="18" charset="0"/>
                <a:cs typeface="Times New Roman" panose="02020603050405020304" pitchFamily="18" charset="0"/>
              </a:rPr>
              <a:t>că</a:t>
            </a:r>
            <a:r>
              <a:rPr lang="en-US" sz="3400" dirty="0">
                <a:latin typeface="Times New Roman" panose="02020603050405020304" pitchFamily="18" charset="0"/>
                <a:cs typeface="Times New Roman" panose="02020603050405020304" pitchFamily="18" charset="0"/>
              </a:rPr>
              <a:t> e un gen cu </a:t>
            </a:r>
            <a:r>
              <a:rPr lang="en-US" sz="3400" dirty="0" err="1">
                <a:latin typeface="Times New Roman" panose="02020603050405020304" pitchFamily="18" charset="0"/>
                <a:cs typeface="Times New Roman" panose="02020603050405020304" pitchFamily="18" charset="0"/>
              </a:rPr>
              <a:t>totul</a:t>
            </a:r>
            <a:r>
              <a:rPr lang="en-US" sz="3400" dirty="0">
                <a:latin typeface="Times New Roman" panose="02020603050405020304" pitchFamily="18" charset="0"/>
                <a:cs typeface="Times New Roman" panose="02020603050405020304" pitchFamily="18" charset="0"/>
              </a:rPr>
              <a:t> nou </a:t>
            </a:r>
            <a:r>
              <a:rPr lang="en-US" sz="3400" dirty="0" err="1">
                <a:latin typeface="Times New Roman" panose="02020603050405020304" pitchFamily="18" charset="0"/>
                <a:cs typeface="Times New Roman" panose="02020603050405020304" pitchFamily="18" charset="0"/>
              </a:rPr>
              <a:t>acela</a:t>
            </a:r>
            <a:r>
              <a:rPr lang="en-US" sz="3400" dirty="0">
                <a:latin typeface="Times New Roman" panose="02020603050405020304" pitchFamily="18" charset="0"/>
                <a:cs typeface="Times New Roman" panose="02020603050405020304" pitchFamily="18" charset="0"/>
              </a:rPr>
              <a:t> pe care-l </a:t>
            </a:r>
            <a:r>
              <a:rPr lang="en-US" sz="3400" dirty="0" err="1">
                <a:latin typeface="Times New Roman" panose="02020603050405020304" pitchFamily="18" charset="0"/>
                <a:cs typeface="Times New Roman" panose="02020603050405020304" pitchFamily="18" charset="0"/>
              </a:rPr>
              <a:t>cultiv</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acum</a:t>
            </a:r>
            <a:r>
              <a:rPr lang="en-US" sz="3400" dirty="0">
                <a:latin typeface="Times New Roman" panose="02020603050405020304" pitchFamily="18" charset="0"/>
                <a:cs typeface="Times New Roman" panose="02020603050405020304" pitchFamily="18" charset="0"/>
              </a:rPr>
              <a:t>. E de-o </a:t>
            </a:r>
            <a:r>
              <a:rPr lang="en-US" sz="3400" dirty="0" err="1">
                <a:latin typeface="Times New Roman" panose="02020603050405020304" pitchFamily="18" charset="0"/>
                <a:cs typeface="Times New Roman" panose="02020603050405020304" pitchFamily="18" charset="0"/>
              </a:rPr>
              <a:t>liniște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perfectă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Veronică</a:t>
            </a:r>
            <a:r>
              <a:rPr lang="en-US" sz="3400" dirty="0">
                <a:latin typeface="Times New Roman" panose="02020603050405020304" pitchFamily="18" charset="0"/>
                <a:cs typeface="Times New Roman" panose="02020603050405020304" pitchFamily="18" charset="0"/>
              </a:rPr>
              <a:t>, e </a:t>
            </a:r>
            <a:r>
              <a:rPr lang="en-US" sz="3400" dirty="0" err="1">
                <a:latin typeface="Times New Roman" panose="02020603050405020304" pitchFamily="18" charset="0"/>
                <a:cs typeface="Times New Roman" panose="02020603050405020304" pitchFamily="18" charset="0"/>
              </a:rPr>
              <a:t>senin</a:t>
            </a:r>
            <a:r>
              <a:rPr lang="en-US" sz="3400" dirty="0">
                <a:latin typeface="Times New Roman" panose="02020603050405020304" pitchFamily="18" charset="0"/>
                <a:cs typeface="Times New Roman" panose="02020603050405020304" pitchFamily="18" charset="0"/>
              </a:rPr>
              <a:t> ca </a:t>
            </a:r>
            <a:r>
              <a:rPr lang="en-US" sz="3400" dirty="0" err="1">
                <a:latin typeface="Times New Roman" panose="02020603050405020304" pitchFamily="18" charset="0"/>
                <a:cs typeface="Times New Roman" panose="02020603050405020304" pitchFamily="18" charset="0"/>
              </a:rPr>
              <a:t>amorul</a:t>
            </a:r>
            <a:r>
              <a:rPr lang="en-US" sz="3400" dirty="0">
                <a:latin typeface="Times New Roman" panose="02020603050405020304" pitchFamily="18" charset="0"/>
                <a:cs typeface="Times New Roman" panose="02020603050405020304" pitchFamily="18" charset="0"/>
              </a:rPr>
              <a:t> meu </a:t>
            </a:r>
            <a:r>
              <a:rPr lang="en-US" sz="3400" dirty="0" err="1">
                <a:latin typeface="Times New Roman" panose="02020603050405020304" pitchFamily="18" charset="0"/>
                <a:cs typeface="Times New Roman" panose="02020603050405020304" pitchFamily="18" charset="0"/>
              </a:rPr>
              <a:t>împăcat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senin</a:t>
            </a:r>
            <a:r>
              <a:rPr lang="en-US" sz="3400" dirty="0">
                <a:latin typeface="Times New Roman" panose="02020603050405020304" pitchFamily="18" charset="0"/>
                <a:cs typeface="Times New Roman" panose="02020603050405020304" pitchFamily="18" charset="0"/>
              </a:rPr>
              <a:t> ca </a:t>
            </a:r>
            <a:r>
              <a:rPr lang="en-US" sz="3400" dirty="0" err="1">
                <a:latin typeface="Times New Roman" panose="02020603050405020304" pitchFamily="18" charset="0"/>
                <a:cs typeface="Times New Roman" panose="02020603050405020304" pitchFamily="18" charset="0"/>
              </a:rPr>
              <a:t>zilele</a:t>
            </a:r>
            <a:r>
              <a:rPr lang="en-US" sz="3400" dirty="0">
                <a:latin typeface="Times New Roman" panose="02020603050405020304" pitchFamily="18" charset="0"/>
                <a:cs typeface="Times New Roman" panose="02020603050405020304" pitchFamily="18" charset="0"/>
              </a:rPr>
              <a:t> de aur </a:t>
            </a:r>
            <a:r>
              <a:rPr lang="en-US" sz="3400" dirty="0" err="1">
                <a:latin typeface="Times New Roman" panose="02020603050405020304" pitchFamily="18" charset="0"/>
                <a:cs typeface="Times New Roman" panose="02020603050405020304" pitchFamily="18" charset="0"/>
              </a:rPr>
              <a:t>ce</a:t>
            </a:r>
            <a:r>
              <a:rPr lang="en-US" sz="3400" dirty="0">
                <a:latin typeface="Times New Roman" panose="02020603050405020304" pitchFamily="18" charset="0"/>
                <a:cs typeface="Times New Roman" panose="02020603050405020304" pitchFamily="18" charset="0"/>
              </a:rPr>
              <a:t> mi le-ai </a:t>
            </a:r>
            <a:r>
              <a:rPr lang="en-US" sz="3400" dirty="0" err="1">
                <a:latin typeface="Times New Roman" panose="02020603050405020304" pitchFamily="18" charset="0"/>
                <a:cs typeface="Times New Roman" panose="02020603050405020304" pitchFamily="18" charset="0"/>
              </a:rPr>
              <a:t>dăruit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Căci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ești</a:t>
            </a:r>
            <a:r>
              <a:rPr lang="en-US" sz="3400" dirty="0">
                <a:latin typeface="Times New Roman" panose="02020603050405020304" pitchFamily="18" charset="0"/>
                <a:cs typeface="Times New Roman" panose="02020603050405020304" pitchFamily="18" charset="0"/>
              </a:rPr>
              <a:t> regina </a:t>
            </a:r>
            <a:r>
              <a:rPr lang="en-US" sz="3400" dirty="0" err="1">
                <a:latin typeface="Times New Roman" panose="02020603050405020304" pitchFamily="18" charset="0"/>
                <a:cs typeface="Times New Roman" panose="02020603050405020304" pitchFamily="18" charset="0"/>
              </a:rPr>
              <a:t>stelelor</a:t>
            </a:r>
            <a:r>
              <a:rPr lang="en-US" sz="3400" dirty="0">
                <a:latin typeface="Times New Roman" panose="02020603050405020304" pitchFamily="18" charset="0"/>
                <a:cs typeface="Times New Roman" panose="02020603050405020304" pitchFamily="18" charset="0"/>
              </a:rPr>
              <a:t> din </a:t>
            </a:r>
            <a:r>
              <a:rPr lang="en-US" sz="3400" dirty="0" err="1">
                <a:latin typeface="Times New Roman" panose="02020603050405020304" pitchFamily="18" charset="0"/>
                <a:cs typeface="Times New Roman" panose="02020603050405020304" pitchFamily="18" charset="0"/>
              </a:rPr>
              <a:t>cerul</a:t>
            </a:r>
            <a:r>
              <a:rPr lang="en-US" sz="3400" dirty="0">
                <a:latin typeface="Times New Roman" panose="02020603050405020304" pitchFamily="18" charset="0"/>
                <a:cs typeface="Times New Roman" panose="02020603050405020304" pitchFamily="18" charset="0"/>
              </a:rPr>
              <a:t> meu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regina </a:t>
            </a:r>
            <a:r>
              <a:rPr lang="en-US" sz="3400" dirty="0" err="1">
                <a:latin typeface="Times New Roman" panose="02020603050405020304" pitchFamily="18" charset="0"/>
                <a:cs typeface="Times New Roman" panose="02020603050405020304" pitchFamily="18" charset="0"/>
              </a:rPr>
              <a:t>gândurilor</a:t>
            </a:r>
            <a:r>
              <a:rPr lang="en-US" sz="3400" dirty="0">
                <a:latin typeface="Times New Roman" panose="02020603050405020304" pitchFamily="18" charset="0"/>
                <a:cs typeface="Times New Roman" panose="02020603050405020304" pitchFamily="18" charset="0"/>
              </a:rPr>
              <a:t> mele - </a:t>
            </a:r>
            <a:r>
              <a:rPr lang="en-US" sz="3400" dirty="0" err="1">
                <a:latin typeface="Times New Roman" panose="02020603050405020304" pitchFamily="18" charset="0"/>
                <a:cs typeface="Times New Roman" panose="02020603050405020304" pitchFamily="18" charset="0"/>
              </a:rPr>
              <a:t>graziosa</a:t>
            </a:r>
            <a:r>
              <a:rPr lang="en-US" sz="3400" dirty="0">
                <a:latin typeface="Times New Roman" panose="02020603050405020304" pitchFamily="18" charset="0"/>
                <a:cs typeface="Times New Roman" panose="02020603050405020304" pitchFamily="18" charset="0"/>
              </a:rPr>
              <a:t> - </a:t>
            </a:r>
            <a:r>
              <a:rPr lang="en-US" sz="3400" dirty="0" err="1">
                <a:latin typeface="Times New Roman" panose="02020603050405020304" pitchFamily="18" charset="0"/>
                <a:cs typeface="Times New Roman" panose="02020603050405020304" pitchFamily="18" charset="0"/>
              </a:rPr>
              <a:t>graziosissima</a:t>
            </a:r>
            <a:r>
              <a:rPr lang="en-US" sz="3400" dirty="0">
                <a:latin typeface="Times New Roman" panose="02020603050405020304" pitchFamily="18" charset="0"/>
                <a:cs typeface="Times New Roman" panose="02020603050405020304" pitchFamily="18" charset="0"/>
              </a:rPr>
              <a:t> donna - pe care o </a:t>
            </a:r>
            <a:r>
              <a:rPr lang="en-US" sz="3400" dirty="0" err="1">
                <a:latin typeface="Times New Roman" panose="02020603050405020304" pitchFamily="18" charset="0"/>
                <a:cs typeface="Times New Roman" panose="02020603050405020304" pitchFamily="18" charset="0"/>
              </a:rPr>
              <a:t>sărut</a:t>
            </a:r>
            <a:r>
              <a:rPr lang="en-US" sz="3400" dirty="0">
                <a:latin typeface="Times New Roman" panose="02020603050405020304" pitchFamily="18" charset="0"/>
                <a:cs typeface="Times New Roman" panose="02020603050405020304" pitchFamily="18" charset="0"/>
              </a:rPr>
              <a:t> de mii de </a:t>
            </a:r>
            <a:r>
              <a:rPr lang="en-US" sz="3400" dirty="0" err="1">
                <a:latin typeface="Times New Roman" panose="02020603050405020304" pitchFamily="18" charset="0"/>
                <a:cs typeface="Times New Roman" panose="02020603050405020304" pitchFamily="18" charset="0"/>
              </a:rPr>
              <a:t>ori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în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somn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trează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plec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ei</a:t>
            </a:r>
            <a:r>
              <a:rPr lang="en-US" sz="3400" dirty="0">
                <a:latin typeface="Times New Roman" panose="02020603050405020304" pitchFamily="18" charset="0"/>
                <a:cs typeface="Times New Roman" panose="02020603050405020304" pitchFamily="18" charset="0"/>
              </a:rPr>
              <a:t> ca </a:t>
            </a:r>
            <a:r>
              <a:rPr lang="en-US" sz="3400" dirty="0" err="1">
                <a:latin typeface="Times New Roman" panose="02020603050405020304" pitchFamily="18" charset="0"/>
                <a:cs typeface="Times New Roman" panose="02020603050405020304" pitchFamily="18" charset="0"/>
              </a:rPr>
              <a:t>robul</a:t>
            </a:r>
            <a:r>
              <a:rPr lang="en-US" sz="3400" dirty="0">
                <a:latin typeface="Times New Roman" panose="02020603050405020304" pitchFamily="18" charset="0"/>
                <a:cs typeface="Times New Roman" panose="02020603050405020304" pitchFamily="18" charset="0"/>
              </a:rPr>
              <a:t> din </a:t>
            </a:r>
            <a:r>
              <a:rPr lang="ro-RO" sz="3400" dirty="0">
                <a:latin typeface="Times New Roman" panose="02020603050405020304" pitchFamily="18" charset="0"/>
                <a:cs typeface="Times New Roman" panose="02020603050405020304" pitchFamily="18" charset="0"/>
              </a:rPr>
              <a:t>,,</a:t>
            </a:r>
            <a:r>
              <a:rPr lang="en-US" sz="3400" dirty="0">
                <a:latin typeface="Times New Roman" panose="02020603050405020304" pitchFamily="18" charset="0"/>
                <a:cs typeface="Times New Roman" panose="02020603050405020304" pitchFamily="18" charset="0"/>
              </a:rPr>
              <a:t>O </a:t>
            </a:r>
            <a:r>
              <a:rPr lang="en-US" sz="3400" dirty="0" err="1">
                <a:latin typeface="Times New Roman" panose="02020603050405020304" pitchFamily="18" charset="0"/>
                <a:cs typeface="Times New Roman" panose="02020603050405020304" pitchFamily="18" charset="0"/>
              </a:rPr>
              <a:t>mie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și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una</a:t>
            </a:r>
            <a:r>
              <a:rPr lang="en-US" sz="3400" dirty="0">
                <a:latin typeface="Times New Roman" panose="02020603050405020304" pitchFamily="18" charset="0"/>
                <a:cs typeface="Times New Roman" panose="02020603050405020304" pitchFamily="18" charset="0"/>
              </a:rPr>
              <a:t> de </a:t>
            </a:r>
            <a:r>
              <a:rPr lang="en-US" sz="3400" dirty="0" err="1">
                <a:latin typeface="Times New Roman" panose="02020603050405020304" pitchFamily="18" charset="0"/>
                <a:cs typeface="Times New Roman" panose="02020603050405020304" pitchFamily="18" charset="0"/>
              </a:rPr>
              <a:t>nopți</a:t>
            </a:r>
            <a:r>
              <a:rPr lang="ro-RO" sz="340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0" indent="0" algn="just">
              <a:buNone/>
            </a:pPr>
            <a:r>
              <a:rPr lang="ro-RO" sz="3400"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              Emin</a:t>
            </a:r>
          </a:p>
          <a:p>
            <a:endParaRPr lang="en-US" dirty="0"/>
          </a:p>
        </p:txBody>
      </p:sp>
      <p:sp>
        <p:nvSpPr>
          <p:cNvPr id="6" name="AutoShape 2" descr="Mihai Eminescu si Veronica Micle - Sănătatea Buzoiană">
            <a:extLst>
              <a:ext uri="{FF2B5EF4-FFF2-40B4-BE49-F238E27FC236}">
                <a16:creationId xmlns:a16="http://schemas.microsoft.com/office/drawing/2014/main" id="{3A19D74D-CA9F-AC04-E118-9EFE76EF5C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Mihai Eminescu si Veronica Micle - Sănătatea Buzoiană">
            <a:extLst>
              <a:ext uri="{FF2B5EF4-FFF2-40B4-BE49-F238E27FC236}">
                <a16:creationId xmlns:a16="http://schemas.microsoft.com/office/drawing/2014/main" id="{7A3D7D23-DADE-D629-0F77-C89B7C4CC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486" y="725714"/>
            <a:ext cx="3570514" cy="545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7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BC6C-4DCC-E704-E515-F99011F1786C}"/>
              </a:ext>
            </a:extLst>
          </p:cNvPr>
          <p:cNvSpPr>
            <a:spLocks noGrp="1"/>
          </p:cNvSpPr>
          <p:nvPr>
            <p:ph type="title"/>
          </p:nvPr>
        </p:nvSpPr>
        <p:spPr/>
        <p:txBody>
          <a:bodyPr/>
          <a:lstStyle/>
          <a:p>
            <a:pPr algn="ctr"/>
            <a:r>
              <a:rPr lang="ro-RO" dirty="0"/>
              <a:t>ISTORIA SCRISORII</a:t>
            </a:r>
            <a:br>
              <a:rPr lang="ro-RO" dirty="0"/>
            </a:br>
            <a:r>
              <a:rPr lang="ro-RO" dirty="0"/>
              <a:t>ÎNCEPUTURI...</a:t>
            </a:r>
            <a:endParaRPr lang="en-US" dirty="0"/>
          </a:p>
        </p:txBody>
      </p:sp>
      <p:sp>
        <p:nvSpPr>
          <p:cNvPr id="3" name="Content Placeholder 2">
            <a:extLst>
              <a:ext uri="{FF2B5EF4-FFF2-40B4-BE49-F238E27FC236}">
                <a16:creationId xmlns:a16="http://schemas.microsoft.com/office/drawing/2014/main" id="{80BEF1E7-86ED-A819-393E-3069B3FDB327}"/>
              </a:ext>
            </a:extLst>
          </p:cNvPr>
          <p:cNvSpPr>
            <a:spLocks noGrp="1"/>
          </p:cNvSpPr>
          <p:nvPr>
            <p:ph idx="1"/>
          </p:nvPr>
        </p:nvSpPr>
        <p:spPr>
          <a:xfrm>
            <a:off x="838200" y="1690688"/>
            <a:ext cx="9346809" cy="5167312"/>
          </a:xfrm>
        </p:spPr>
        <p:txBody>
          <a:bodyPr>
            <a:normAutofit lnSpcReduction="10000"/>
          </a:bodyPr>
          <a:lstStyle/>
          <a:p>
            <a:pPr marL="0" indent="0" algn="just">
              <a:buNone/>
            </a:pPr>
            <a:r>
              <a:rPr lang="ro-RO" sz="1600" dirty="0">
                <a:latin typeface="Times New Roman" panose="02020603050405020304" pitchFamily="18" charset="0"/>
                <a:cs typeface="Times New Roman" panose="02020603050405020304" pitchFamily="18" charset="0"/>
              </a:rPr>
              <a:t>	</a:t>
            </a:r>
            <a:r>
              <a:rPr lang="ro-RO" sz="2600" dirty="0">
                <a:latin typeface="Times New Roman" panose="02020603050405020304" pitchFamily="18" charset="0"/>
                <a:cs typeface="Times New Roman" panose="02020603050405020304" pitchFamily="18" charset="0"/>
              </a:rPr>
              <a:t>A</a:t>
            </a:r>
            <a:r>
              <a:rPr lang="en-US" sz="2600" dirty="0" err="1">
                <a:latin typeface="Times New Roman" panose="02020603050405020304" pitchFamily="18" charset="0"/>
                <a:cs typeface="Times New Roman" panose="02020603050405020304" pitchFamily="18" charset="0"/>
              </a:rPr>
              <a:t>rta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epistolarară</a:t>
            </a:r>
            <a:r>
              <a:rPr lang="en-US" sz="2600" dirty="0">
                <a:latin typeface="Times New Roman" panose="02020603050405020304" pitchFamily="18" charset="0"/>
                <a:cs typeface="Times New Roman" panose="02020603050405020304" pitchFamily="18" charset="0"/>
              </a:rPr>
              <a:t> s-a </a:t>
            </a:r>
            <a:r>
              <a:rPr lang="en-US" sz="2600" dirty="0" err="1">
                <a:latin typeface="Times New Roman" panose="02020603050405020304" pitchFamily="18" charset="0"/>
                <a:cs typeface="Times New Roman" panose="02020603050405020304" pitchFamily="18" charset="0"/>
              </a:rPr>
              <a:t>născut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secolul</a:t>
            </a:r>
            <a:r>
              <a:rPr lang="ro-RO" sz="2600" dirty="0">
                <a:latin typeface="Times New Roman" panose="02020603050405020304" pitchFamily="18" charset="0"/>
                <a:cs typeface="Times New Roman" panose="02020603050405020304" pitchFamily="18" charset="0"/>
              </a:rPr>
              <a:t> al</a:t>
            </a:r>
            <a:r>
              <a:rPr lang="en-US" sz="2600" dirty="0">
                <a:latin typeface="Times New Roman" panose="02020603050405020304" pitchFamily="18" charset="0"/>
                <a:cs typeface="Times New Roman" panose="02020603050405020304" pitchFamily="18" charset="0"/>
              </a:rPr>
              <a:t> VI</a:t>
            </a:r>
            <a:r>
              <a:rPr lang="ro-RO" sz="2600" dirty="0">
                <a:latin typeface="Times New Roman" panose="02020603050405020304" pitchFamily="18" charset="0"/>
                <a:cs typeface="Times New Roman" panose="02020603050405020304" pitchFamily="18" charset="0"/>
              </a:rPr>
              <a:t>-lea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după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mai</a:t>
            </a:r>
            <a:r>
              <a:rPr lang="en-US" sz="2600" dirty="0">
                <a:latin typeface="Times New Roman" panose="02020603050405020304" pitchFamily="18" charset="0"/>
                <a:cs typeface="Times New Roman" panose="02020603050405020304" pitchFamily="18" charset="0"/>
              </a:rPr>
              <a:t> bine de </a:t>
            </a:r>
            <a:r>
              <a:rPr lang="en-US" sz="2600" dirty="0" err="1">
                <a:latin typeface="Times New Roman" panose="02020603050405020304" pitchFamily="18" charset="0"/>
                <a:cs typeface="Times New Roman" panose="02020603050405020304" pitchFamily="18" charset="0"/>
              </a:rPr>
              <a:t>două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milenii</a:t>
            </a:r>
            <a:r>
              <a:rPr lang="en-US" sz="2600" dirty="0">
                <a:latin typeface="Times New Roman" panose="02020603050405020304" pitchFamily="18" charset="0"/>
                <a:cs typeface="Times New Roman" panose="02020603050405020304" pitchFamily="18" charset="0"/>
              </a:rPr>
              <a:t> de la </a:t>
            </a:r>
            <a:r>
              <a:rPr lang="en-US" sz="2600" dirty="0" err="1">
                <a:latin typeface="Times New Roman" panose="02020603050405020304" pitchFamily="18" charset="0"/>
                <a:cs typeface="Times New Roman" panose="02020603050405020304" pitchFamily="18" charset="0"/>
              </a:rPr>
              <a:t>apariţia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celor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vechi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forme</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scriere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câteva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sute</a:t>
            </a:r>
            <a:r>
              <a:rPr lang="en-US" sz="2600" dirty="0">
                <a:latin typeface="Times New Roman" panose="02020603050405020304" pitchFamily="18" charset="0"/>
                <a:cs typeface="Times New Roman" panose="02020603050405020304" pitchFamily="18" charset="0"/>
              </a:rPr>
              <a:t> de ani de la </a:t>
            </a:r>
            <a:r>
              <a:rPr lang="en-US" sz="2600" dirty="0" err="1">
                <a:latin typeface="Times New Roman" panose="02020603050405020304" pitchFamily="18" charset="0"/>
                <a:cs typeface="Times New Roman" panose="02020603050405020304" pitchFamily="18" charset="0"/>
              </a:rPr>
              <a:t>inventarea</a:t>
            </a:r>
            <a:r>
              <a:rPr lang="ro-RO"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alfabetului</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către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fenicieni</a:t>
            </a:r>
            <a:r>
              <a:rPr lang="ro-RO" sz="26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Hellanicos</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presupun</a:t>
            </a:r>
            <a:r>
              <a:rPr lang="ro-RO" sz="2600" dirty="0" err="1">
                <a:latin typeface="Times New Roman" panose="02020603050405020304" pitchFamily="18" charset="0"/>
                <a:cs typeface="Times New Roman" panose="02020603050405020304" pitchFamily="18" charset="0"/>
              </a:rPr>
              <a:t>ând</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autoarea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primei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scrisori</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fost</a:t>
            </a:r>
            <a:r>
              <a:rPr lang="en-US" sz="2600" dirty="0">
                <a:latin typeface="Times New Roman" panose="02020603050405020304" pitchFamily="18" charset="0"/>
                <a:cs typeface="Times New Roman" panose="02020603050405020304" pitchFamily="18" charset="0"/>
              </a:rPr>
              <a:t> o </a:t>
            </a:r>
            <a:r>
              <a:rPr lang="en-US" sz="2600" dirty="0" err="1">
                <a:latin typeface="Times New Roman" panose="02020603050405020304" pitchFamily="18" charset="0"/>
                <a:cs typeface="Times New Roman" panose="02020603050405020304" pitchFamily="18" charset="0"/>
              </a:rPr>
              <a:t>femeie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fiica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regelui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persan</a:t>
            </a:r>
            <a:r>
              <a:rPr lang="en-US" sz="2600" dirty="0">
                <a:latin typeface="Times New Roman" panose="02020603050405020304" pitchFamily="18" charset="0"/>
                <a:cs typeface="Times New Roman" panose="02020603050405020304" pitchFamily="18" charset="0"/>
              </a:rPr>
              <a:t> Cirus cel Mare</a:t>
            </a:r>
            <a:r>
              <a:rPr lang="ro-RO" sz="2600" dirty="0">
                <a:latin typeface="Times New Roman" panose="02020603050405020304" pitchFamily="18" charset="0"/>
                <a:cs typeface="Times New Roman" panose="02020603050405020304" pitchFamily="18" charset="0"/>
              </a:rPr>
              <a:t>. Acesta </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avut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vedere</a:t>
            </a:r>
            <a:r>
              <a:rPr lang="en-US" sz="2600" dirty="0">
                <a:latin typeface="Times New Roman" panose="02020603050405020304" pitchFamily="18" charset="0"/>
                <a:cs typeface="Times New Roman" panose="02020603050405020304" pitchFamily="18" charset="0"/>
              </a:rPr>
              <a:t> prima </a:t>
            </a:r>
            <a:r>
              <a:rPr lang="en-US" sz="2600" dirty="0" err="1">
                <a:latin typeface="Times New Roman" panose="02020603050405020304" pitchFamily="18" charset="0"/>
                <a:cs typeface="Times New Roman" panose="02020603050405020304" pitchFamily="18" charset="0"/>
              </a:rPr>
              <a:t>scrisoare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concepută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după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anumite</a:t>
            </a:r>
            <a:r>
              <a:rPr lang="en-US" sz="2600" dirty="0">
                <a:latin typeface="Times New Roman" panose="02020603050405020304" pitchFamily="18" charset="0"/>
                <a:cs typeface="Times New Roman" panose="02020603050405020304" pitchFamily="18" charset="0"/>
              </a:rPr>
              <a:t> reguli ale </a:t>
            </a:r>
            <a:r>
              <a:rPr lang="en-US" sz="2600" dirty="0" err="1">
                <a:latin typeface="Times New Roman" panose="02020603050405020304" pitchFamily="18" charset="0"/>
                <a:cs typeface="Times New Roman" panose="02020603050405020304" pitchFamily="18" charset="0"/>
              </a:rPr>
              <a:t>artei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epistolare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altfel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oamenii</a:t>
            </a:r>
            <a:r>
              <a:rPr lang="en-US" sz="2600" dirty="0">
                <a:latin typeface="Times New Roman" panose="02020603050405020304" pitchFamily="18" charset="0"/>
                <a:cs typeface="Times New Roman" panose="02020603050405020304" pitchFamily="18" charset="0"/>
              </a:rPr>
              <a:t> au </a:t>
            </a:r>
            <a:r>
              <a:rPr lang="en-US" sz="2600" dirty="0" err="1">
                <a:latin typeface="Times New Roman" panose="02020603050405020304" pitchFamily="18" charset="0"/>
                <a:cs typeface="Times New Roman" panose="02020603050405020304" pitchFamily="18" charset="0"/>
              </a:rPr>
              <a:t>comunicat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prin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mesaje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scrise</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mult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înainte</a:t>
            </a:r>
            <a:r>
              <a:rPr lang="en-US" sz="2600" dirty="0">
                <a:latin typeface="Times New Roman" panose="02020603050405020304" pitchFamily="18" charset="0"/>
                <a:cs typeface="Times New Roman" panose="02020603050405020304" pitchFamily="18" charset="0"/>
              </a:rPr>
              <a:t> de data </a:t>
            </a:r>
            <a:r>
              <a:rPr lang="en-US" sz="2600" dirty="0" err="1">
                <a:latin typeface="Times New Roman" panose="02020603050405020304" pitchFamily="18" charset="0"/>
                <a:cs typeface="Times New Roman" panose="02020603050405020304" pitchFamily="18" charset="0"/>
              </a:rPr>
              <a:t>indicată</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Hellanicos</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istoria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antică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găsim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referiri</a:t>
            </a:r>
            <a:r>
              <a:rPr lang="en-US" sz="2600" dirty="0">
                <a:latin typeface="Times New Roman" panose="02020603050405020304" pitchFamily="18" charset="0"/>
                <a:cs typeface="Times New Roman" panose="02020603050405020304" pitchFamily="18" charset="0"/>
              </a:rPr>
              <a:t> la </a:t>
            </a:r>
            <a:r>
              <a:rPr lang="en-US" sz="2600" dirty="0" err="1">
                <a:latin typeface="Times New Roman" panose="02020603050405020304" pitchFamily="18" charset="0"/>
                <a:cs typeface="Times New Roman" panose="02020603050405020304" pitchFamily="18" charset="0"/>
              </a:rPr>
              <a:t>scrisorile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regelui</a:t>
            </a:r>
            <a:r>
              <a:rPr lang="en-US" sz="2600"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Stratobat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către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legendara</a:t>
            </a:r>
            <a:r>
              <a:rPr lang="en-US" sz="2600"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Semiramida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iar</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cele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vechi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mesaje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scrise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descoperite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aparţin</a:t>
            </a:r>
            <a:r>
              <a:rPr lang="en-US" sz="2600"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Isocrate</a:t>
            </a:r>
            <a:r>
              <a:rPr lang="en-US" sz="2600" dirty="0">
                <a:latin typeface="Times New Roman" panose="02020603050405020304" pitchFamily="18" charset="0"/>
                <a:cs typeface="Times New Roman" panose="02020603050405020304" pitchFamily="18" charset="0"/>
              </a:rPr>
              <a:t>, </a:t>
            </a:r>
            <a:r>
              <a:rPr lang="en-US" sz="2600" b="1" i="1" dirty="0">
                <a:latin typeface="Times New Roman" panose="02020603050405020304" pitchFamily="18" charset="0"/>
                <a:cs typeface="Times New Roman" panose="02020603050405020304" pitchFamily="18" charset="0"/>
              </a:rPr>
              <a:t>Platon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şi</a:t>
            </a:r>
            <a:r>
              <a:rPr lang="en-US" sz="2600"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Aristotel</a:t>
            </a:r>
            <a:r>
              <a:rPr lang="en-US" sz="2600" dirty="0">
                <a:latin typeface="Times New Roman" panose="02020603050405020304" pitchFamily="18" charset="0"/>
                <a:cs typeface="Times New Roman" panose="02020603050405020304" pitchFamily="18" charset="0"/>
              </a:rPr>
              <a:t>.</a:t>
            </a:r>
            <a:endParaRPr lang="ro-RO" sz="2600" dirty="0">
              <a:latin typeface="Times New Roman" panose="02020603050405020304" pitchFamily="18" charset="0"/>
              <a:cs typeface="Times New Roman" panose="02020603050405020304" pitchFamily="18" charset="0"/>
            </a:endParaRPr>
          </a:p>
          <a:p>
            <a:pPr marL="0" indent="0">
              <a:buNone/>
            </a:pPr>
            <a:r>
              <a:rPr lang="ro-RO"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Dată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fiind</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venerabila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vârstă</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deprinderii</a:t>
            </a:r>
            <a:r>
              <a:rPr lang="en-US" sz="2600" dirty="0">
                <a:latin typeface="Times New Roman" panose="02020603050405020304" pitchFamily="18" charset="0"/>
                <a:cs typeface="Times New Roman" panose="02020603050405020304" pitchFamily="18" charset="0"/>
              </a:rPr>
              <a:t> de a </a:t>
            </a:r>
            <a:r>
              <a:rPr lang="en-US" sz="2600" dirty="0" err="1">
                <a:latin typeface="Times New Roman" panose="02020603050405020304" pitchFamily="18" charset="0"/>
                <a:cs typeface="Times New Roman" panose="02020603050405020304" pitchFamily="18" charset="0"/>
              </a:rPr>
              <a:t>coresponda</a:t>
            </a:r>
            <a:r>
              <a:rPr lang="en-US" sz="2600" dirty="0">
                <a:latin typeface="Times New Roman" panose="02020603050405020304" pitchFamily="18" charset="0"/>
                <a:cs typeface="Times New Roman" panose="02020603050405020304" pitchFamily="18" charset="0"/>
              </a:rPr>
              <a:t>, e </a:t>
            </a:r>
            <a:r>
              <a:rPr lang="en-US" sz="2600" dirty="0" err="1">
                <a:latin typeface="Times New Roman" panose="02020603050405020304" pitchFamily="18" charset="0"/>
                <a:cs typeface="Times New Roman" panose="02020603050405020304" pitchFamily="18" charset="0"/>
              </a:rPr>
              <a:t>limpede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scrisorile</a:t>
            </a:r>
            <a:r>
              <a:rPr lang="en-US" sz="2600" dirty="0">
                <a:latin typeface="Times New Roman" panose="02020603050405020304" pitchFamily="18" charset="0"/>
                <a:cs typeface="Times New Roman" panose="02020603050405020304" pitchFamily="18" charset="0"/>
              </a:rPr>
              <a:t> au </a:t>
            </a:r>
            <a:r>
              <a:rPr lang="en-US" sz="2600" dirty="0" err="1">
                <a:latin typeface="Times New Roman" panose="02020603050405020304" pitchFamily="18" charset="0"/>
                <a:cs typeface="Times New Roman" panose="02020603050405020304" pitchFamily="18" charset="0"/>
              </a:rPr>
              <a:t>apărut</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mult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timp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înaintea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hârtiei</a:t>
            </a:r>
            <a:r>
              <a:rPr lang="ro-RO"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278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FEA58-90A5-1D42-A47C-47764CE76C5A}"/>
              </a:ext>
            </a:extLst>
          </p:cNvPr>
          <p:cNvSpPr>
            <a:spLocks noGrp="1"/>
          </p:cNvSpPr>
          <p:nvPr>
            <p:ph idx="1"/>
          </p:nvPr>
        </p:nvSpPr>
        <p:spPr>
          <a:xfrm>
            <a:off x="838200" y="377371"/>
            <a:ext cx="8390206" cy="5799592"/>
          </a:xfrm>
        </p:spPr>
        <p:txBody>
          <a:bodyPr>
            <a:normAutofit/>
          </a:bodyPr>
          <a:lstStyle/>
          <a:p>
            <a:pPr marL="0" indent="0" algn="just">
              <a:buNone/>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a:t>
            </a:r>
            <a:r>
              <a:rPr lang="ro-RO" dirty="0">
                <a:latin typeface="Times New Roman" panose="02020603050405020304" pitchFamily="18" charset="0"/>
                <a:cs typeface="Times New Roman" panose="02020603050405020304" pitchFamily="18" charset="0"/>
              </a:rPr>
              <a:t>ele</a:t>
            </a:r>
            <a:r>
              <a:rPr lang="en-US" dirty="0">
                <a:latin typeface="Times New Roman" panose="02020603050405020304" pitchFamily="18" charset="0"/>
                <a:cs typeface="Times New Roman" panose="02020603050405020304" pitchFamily="18" charset="0"/>
              </a:rPr>
              <a:t> </a:t>
            </a:r>
            <a:r>
              <a:rPr lang="ro-RO" noProof="0" dirty="0">
                <a:latin typeface="Times New Roman" panose="02020603050405020304" pitchFamily="18" charset="0"/>
                <a:cs typeface="Times New Roman" panose="02020603050405020304" pitchFamily="18" charset="0"/>
              </a:rPr>
              <a:t>popoare</a:t>
            </a:r>
            <a:r>
              <a:rPr lang="en-US" dirty="0">
                <a:latin typeface="Times New Roman" panose="02020603050405020304" pitchFamily="18" charset="0"/>
                <a:cs typeface="Times New Roman" panose="02020603050405020304" pitchFamily="18" charset="0"/>
              </a:rPr>
              <a:t> din Asia au </a:t>
            </a:r>
            <a:r>
              <a:rPr lang="en-US" dirty="0" err="1">
                <a:latin typeface="Times New Roman" panose="02020603050405020304" pitchFamily="18" charset="0"/>
                <a:cs typeface="Times New Roman" panose="02020603050405020304" pitchFamily="18" charset="0"/>
              </a:rPr>
              <a:t>scris</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tăbliţe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argilă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vechii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egipteni</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folosit</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predilecţie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papirusul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greci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romani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papirusul</a:t>
            </a:r>
            <a:r>
              <a:rPr lang="ro-RO" dirty="0">
                <a:latin typeface="Times New Roman" panose="02020603050405020304" pitchFamily="18" charset="0"/>
                <a:cs typeface="Times New Roman" panose="02020603050405020304" pitchFamily="18" charset="0"/>
              </a:rPr>
              <a:t>, care a</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coexistat</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tăbliţele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ceară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diptic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triptic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poliptic</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coperți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lemn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Expeditorii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tăbliţe-scrisori</a:t>
            </a:r>
            <a:r>
              <a:rPr lang="en-US" dirty="0">
                <a:latin typeface="Times New Roman" panose="02020603050405020304" pitchFamily="18" charset="0"/>
                <a:cs typeface="Times New Roman" panose="02020603050405020304" pitchFamily="18" charset="0"/>
              </a:rPr>
              <a:t>, le </a:t>
            </a:r>
            <a:r>
              <a:rPr lang="en-US" dirty="0" err="1">
                <a:latin typeface="Times New Roman" panose="02020603050405020304" pitchFamily="18" charset="0"/>
                <a:cs typeface="Times New Roman" panose="02020603050405020304" pitchFamily="18" charset="0"/>
              </a:rPr>
              <a:t>legau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sigilau</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peceţi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garantând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inviolabilitatea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corespondenţei</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lgn="just">
              <a:buNone/>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Romanii din </a:t>
            </a:r>
            <a:r>
              <a:rPr lang="en-US" dirty="0" err="1">
                <a:latin typeface="Times New Roman" panose="02020603050405020304" pitchFamily="18" charset="0"/>
                <a:cs typeface="Times New Roman" panose="02020603050405020304" pitchFamily="18" charset="0"/>
              </a:rPr>
              <a:t>perioada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imperiului</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utilizat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scrisori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aşa-numitele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epistolare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duse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destinaţie</a:t>
            </a:r>
            <a:r>
              <a:rPr lang="en-US"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tabellarius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precursorul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factorului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poştal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distanţte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mari</a:t>
            </a:r>
            <a:r>
              <a:rPr lang="en-US"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tabellaria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navis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corăbii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poştale</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Indienii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chinezii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scriau</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frunze</a:t>
            </a:r>
            <a:r>
              <a:rPr lang="en-US" dirty="0">
                <a:latin typeface="Times New Roman" panose="02020603050405020304" pitchFamily="18" charset="0"/>
                <a:cs typeface="Times New Roman" panose="02020603050405020304" pitchFamily="18" charset="0"/>
              </a:rPr>
              <a:t> de palmier, </a:t>
            </a:r>
            <a:r>
              <a:rPr lang="en-US" dirty="0" err="1">
                <a:latin typeface="Times New Roman" panose="02020603050405020304" pitchFamily="18" charset="0"/>
                <a:cs typeface="Times New Roman" panose="02020603050405020304" pitchFamily="18" charset="0"/>
              </a:rPr>
              <a:t>abia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secolul</a:t>
            </a:r>
            <a:r>
              <a:rPr lang="en-US"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intrat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pergamentul</a:t>
            </a:r>
            <a:r>
              <a:rPr lang="en-US" dirty="0">
                <a:latin typeface="Times New Roman" panose="02020603050405020304" pitchFamily="18" charset="0"/>
                <a:cs typeface="Times New Roman" panose="02020603050405020304" pitchFamily="18" charset="0"/>
              </a:rPr>
              <a:t>, care era </a:t>
            </a:r>
            <a:r>
              <a:rPr lang="en-US" dirty="0" err="1">
                <a:latin typeface="Times New Roman" panose="02020603050405020304" pitchFamily="18" charset="0"/>
                <a:cs typeface="Times New Roman" panose="02020603050405020304" pitchFamily="18" charset="0"/>
              </a:rPr>
              <a:t>obţinut</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piei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animale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tăbăcirea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prelucrarea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procedee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speciale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deosebire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pergamentul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azi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origine </a:t>
            </a:r>
            <a:r>
              <a:rPr lang="en-US" dirty="0" err="1">
                <a:latin typeface="Times New Roman" panose="02020603050405020304" pitchFamily="18" charset="0"/>
                <a:cs typeface="Times New Roman" panose="02020603050405020304" pitchFamily="18" charset="0"/>
              </a:rPr>
              <a:t>vegetală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obţinut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chimică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pastei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bumbac</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Cariera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pergamentului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scurtă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detronat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fiind</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hârtia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venită</a:t>
            </a:r>
            <a:r>
              <a:rPr lang="en-US" dirty="0">
                <a:latin typeface="Times New Roman" panose="02020603050405020304" pitchFamily="18" charset="0"/>
                <a:cs typeface="Times New Roman" panose="02020603050405020304" pitchFamily="18" charset="0"/>
              </a:rPr>
              <a:t> din China, </a:t>
            </a:r>
            <a:r>
              <a:rPr lang="en-US" dirty="0" err="1">
                <a:latin typeface="Times New Roman" panose="02020603050405020304" pitchFamily="18" charset="0"/>
                <a:cs typeface="Times New Roman" panose="02020603050405020304" pitchFamily="18" charset="0"/>
              </a:rPr>
              <a:t>trecând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peninsula </a:t>
            </a:r>
            <a:r>
              <a:rPr lang="en-US" dirty="0" err="1">
                <a:latin typeface="Times New Roman" panose="02020603050405020304" pitchFamily="18" charset="0"/>
                <a:cs typeface="Times New Roman" panose="02020603050405020304" pitchFamily="18" charset="0"/>
              </a:rPr>
              <a:t>Arabică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ajungând</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ulterior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peninsula </a:t>
            </a:r>
            <a:r>
              <a:rPr lang="en-US" dirty="0" err="1">
                <a:latin typeface="Times New Roman" panose="02020603050405020304" pitchFamily="18" charset="0"/>
                <a:cs typeface="Times New Roman" panose="02020603050405020304" pitchFamily="18" charset="0"/>
              </a:rPr>
              <a:t>Italică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unde</a:t>
            </a:r>
            <a:r>
              <a:rPr lang="en-US" dirty="0">
                <a:latin typeface="Times New Roman" panose="02020603050405020304" pitchFamily="18" charset="0"/>
                <a:cs typeface="Times New Roman" panose="02020603050405020304" pitchFamily="18" charset="0"/>
              </a:rPr>
              <a:t> a pus </a:t>
            </a:r>
            <a:r>
              <a:rPr lang="en-US" dirty="0" err="1">
                <a:latin typeface="Times New Roman" panose="02020603050405020304" pitchFamily="18" charset="0"/>
                <a:cs typeface="Times New Roman" panose="02020603050405020304" pitchFamily="18" charset="0"/>
              </a:rPr>
              <a:t>stăpânire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întreaga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Europă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asta</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înainte</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izgoni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papirusul</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Egipt</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Alte </a:t>
            </a:r>
            <a:r>
              <a:rPr lang="en-US" dirty="0" err="1">
                <a:latin typeface="Times New Roman" panose="02020603050405020304" pitchFamily="18" charset="0"/>
                <a:cs typeface="Times New Roman" panose="02020603050405020304" pitchFamily="18" charset="0"/>
              </a:rPr>
              <a:t>accesorii</a:t>
            </a:r>
            <a:r>
              <a:rPr lang="en-US" dirty="0">
                <a:latin typeface="Times New Roman" panose="02020603050405020304" pitchFamily="18" charset="0"/>
                <a:cs typeface="Times New Roman" panose="02020603050405020304" pitchFamily="18" charset="0"/>
              </a:rPr>
              <a:t> s-au </a:t>
            </a:r>
            <a:r>
              <a:rPr lang="en-US" dirty="0" err="1">
                <a:latin typeface="Times New Roman" panose="02020603050405020304" pitchFamily="18" charset="0"/>
                <a:cs typeface="Times New Roman" panose="02020603050405020304" pitchFamily="18" charset="0"/>
              </a:rPr>
              <a:t>perfecţionat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târziu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peniţele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confecţionate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oţel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-au </a:t>
            </a:r>
            <a:r>
              <a:rPr lang="en-US" dirty="0" err="1">
                <a:latin typeface="Times New Roman" panose="02020603050405020304" pitchFamily="18" charset="0"/>
                <a:cs typeface="Times New Roman" panose="02020603050405020304" pitchFamily="18" charset="0"/>
              </a:rPr>
              <a:t>făcut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apariţia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abia</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sfârşitul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secolului</a:t>
            </a:r>
            <a:r>
              <a:rPr lang="en-US" dirty="0">
                <a:latin typeface="Times New Roman" panose="02020603050405020304" pitchFamily="18" charset="0"/>
                <a:cs typeface="Times New Roman" panose="02020603050405020304" pitchFamily="18" charset="0"/>
              </a:rPr>
              <a:t> XVIII,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puţin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târziu</a:t>
            </a:r>
            <a:r>
              <a:rPr lang="en-US" dirty="0">
                <a:latin typeface="Times New Roman" panose="02020603050405020304" pitchFamily="18" charset="0"/>
                <a:cs typeface="Times New Roman" panose="02020603050405020304" pitchFamily="18" charset="0"/>
              </a:rPr>
              <a:t> s-a </a:t>
            </a:r>
            <a:r>
              <a:rPr lang="en-US" dirty="0" err="1">
                <a:latin typeface="Times New Roman" panose="02020603050405020304" pitchFamily="18" charset="0"/>
                <a:cs typeface="Times New Roman" panose="02020603050405020304" pitchFamily="18" charset="0"/>
              </a:rPr>
              <a:t>inventat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plicul</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45318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4B8BC-C6FB-B6F8-5247-F4AA7E617F2B}"/>
              </a:ext>
            </a:extLst>
          </p:cNvPr>
          <p:cNvSpPr>
            <a:spLocks noGrp="1"/>
          </p:cNvSpPr>
          <p:nvPr>
            <p:ph idx="1"/>
          </p:nvPr>
        </p:nvSpPr>
        <p:spPr>
          <a:xfrm>
            <a:off x="838199" y="624114"/>
            <a:ext cx="7347857" cy="5552849"/>
          </a:xfrm>
        </p:spPr>
        <p:txBody>
          <a:bodyPr>
            <a:normAutofit/>
          </a:bodyPr>
          <a:lstStyle/>
          <a:p>
            <a:pPr marL="0" indent="0">
              <a:buNone/>
            </a:pPr>
            <a:r>
              <a:rPr lang="ro-RO" dirty="0"/>
              <a:t>	</a:t>
            </a:r>
            <a:r>
              <a:rPr lang="en-US" dirty="0" err="1"/>
              <a:t>Oamenii</a:t>
            </a:r>
            <a:r>
              <a:rPr lang="en-US" dirty="0"/>
              <a:t> </a:t>
            </a:r>
            <a:r>
              <a:rPr lang="en-US" dirty="0" err="1"/>
              <a:t>şi</a:t>
            </a:r>
            <a:r>
              <a:rPr lang="en-US" dirty="0"/>
              <a:t>-au </a:t>
            </a:r>
            <a:r>
              <a:rPr lang="en-US" dirty="0" err="1"/>
              <a:t>scris</a:t>
            </a:r>
            <a:r>
              <a:rPr lang="en-US" dirty="0"/>
              <a:t>, </a:t>
            </a:r>
            <a:r>
              <a:rPr lang="en-US" dirty="0" err="1"/>
              <a:t>aşadar</a:t>
            </a:r>
            <a:r>
              <a:rPr lang="en-US" dirty="0"/>
              <a:t>, din </a:t>
            </a:r>
            <a:r>
              <a:rPr lang="en-US" dirty="0" err="1"/>
              <a:t>cele</a:t>
            </a:r>
            <a:r>
              <a:rPr lang="en-US" dirty="0"/>
              <a:t> </a:t>
            </a:r>
            <a:r>
              <a:rPr lang="en-US" dirty="0" err="1"/>
              <a:t>mai</a:t>
            </a:r>
            <a:r>
              <a:rPr lang="en-US" dirty="0"/>
              <a:t> </a:t>
            </a:r>
            <a:r>
              <a:rPr lang="en-US" dirty="0" err="1"/>
              <a:t>vechi</a:t>
            </a:r>
            <a:r>
              <a:rPr lang="en-US" dirty="0"/>
              <a:t> </a:t>
            </a:r>
            <a:r>
              <a:rPr lang="en-US" dirty="0" err="1"/>
              <a:t>timpuri</a:t>
            </a:r>
            <a:r>
              <a:rPr lang="en-US" dirty="0"/>
              <a:t>, </a:t>
            </a:r>
            <a:r>
              <a:rPr lang="en-US" dirty="0" err="1"/>
              <a:t>desigur</a:t>
            </a:r>
            <a:r>
              <a:rPr lang="en-US" dirty="0"/>
              <a:t> nu </a:t>
            </a:r>
            <a:r>
              <a:rPr lang="en-US" dirty="0" err="1"/>
              <a:t>toate</a:t>
            </a:r>
            <a:r>
              <a:rPr lang="en-US" dirty="0"/>
              <a:t> </a:t>
            </a:r>
            <a:r>
              <a:rPr lang="en-US" dirty="0" err="1"/>
              <a:t>milioanele</a:t>
            </a:r>
            <a:r>
              <a:rPr lang="en-US" dirty="0"/>
              <a:t> de </a:t>
            </a:r>
            <a:r>
              <a:rPr lang="en-US" dirty="0" err="1"/>
              <a:t>scrisori</a:t>
            </a:r>
            <a:r>
              <a:rPr lang="en-US" dirty="0"/>
              <a:t> </a:t>
            </a:r>
            <a:r>
              <a:rPr lang="en-US" dirty="0" err="1"/>
              <a:t>păstrate</a:t>
            </a:r>
            <a:r>
              <a:rPr lang="en-US" dirty="0"/>
              <a:t> de-a </a:t>
            </a:r>
            <a:r>
              <a:rPr lang="en-US" dirty="0" err="1"/>
              <a:t>lungul</a:t>
            </a:r>
            <a:r>
              <a:rPr lang="en-US" dirty="0"/>
              <a:t> </a:t>
            </a:r>
            <a:r>
              <a:rPr lang="en-US" dirty="0" err="1"/>
              <a:t>veacurilor</a:t>
            </a:r>
            <a:r>
              <a:rPr lang="en-US" dirty="0"/>
              <a:t> se </a:t>
            </a:r>
            <a:r>
              <a:rPr lang="en-US" dirty="0" err="1"/>
              <a:t>ridică</a:t>
            </a:r>
            <a:r>
              <a:rPr lang="en-US" dirty="0"/>
              <a:t> la </a:t>
            </a:r>
            <a:r>
              <a:rPr lang="en-US" dirty="0" err="1"/>
              <a:t>celebritatea</a:t>
            </a:r>
            <a:r>
              <a:rPr lang="en-US" dirty="0"/>
              <a:t> </a:t>
            </a:r>
            <a:r>
              <a:rPr lang="en-US" dirty="0" err="1"/>
              <a:t>celor</a:t>
            </a:r>
            <a:r>
              <a:rPr lang="en-US" dirty="0"/>
              <a:t> </a:t>
            </a:r>
            <a:r>
              <a:rPr lang="en-US" dirty="0" err="1"/>
              <a:t>redactate</a:t>
            </a:r>
            <a:r>
              <a:rPr lang="en-US" dirty="0"/>
              <a:t> de </a:t>
            </a:r>
            <a:r>
              <a:rPr lang="en-US" b="1" i="1" dirty="0" err="1"/>
              <a:t>marchiza</a:t>
            </a:r>
            <a:r>
              <a:rPr lang="en-US" b="1" i="1" dirty="0"/>
              <a:t> de Sévigné</a:t>
            </a:r>
            <a:r>
              <a:rPr lang="en-US" dirty="0"/>
              <a:t>. </a:t>
            </a:r>
            <a:endParaRPr lang="ro-RO" dirty="0"/>
          </a:p>
          <a:p>
            <a:pPr marL="0" indent="0">
              <a:buNone/>
            </a:pPr>
            <a:r>
              <a:rPr lang="ro-RO" dirty="0"/>
              <a:t>	</a:t>
            </a:r>
            <a:r>
              <a:rPr lang="en-US" dirty="0" err="1"/>
              <a:t>Oricât</a:t>
            </a:r>
            <a:r>
              <a:rPr lang="en-US" dirty="0"/>
              <a:t> de </a:t>
            </a:r>
            <a:r>
              <a:rPr lang="en-US" dirty="0" err="1"/>
              <a:t>veche</a:t>
            </a:r>
            <a:r>
              <a:rPr lang="en-US" dirty="0"/>
              <a:t> </a:t>
            </a:r>
            <a:r>
              <a:rPr lang="en-US" dirty="0" err="1"/>
              <a:t>ar</a:t>
            </a:r>
            <a:r>
              <a:rPr lang="en-US" dirty="0"/>
              <a:t> fi </a:t>
            </a:r>
            <a:r>
              <a:rPr lang="en-US" dirty="0" err="1"/>
              <a:t>istoria</a:t>
            </a:r>
            <a:r>
              <a:rPr lang="en-US" dirty="0"/>
              <a:t> </a:t>
            </a:r>
            <a:r>
              <a:rPr lang="en-US" dirty="0" err="1"/>
              <a:t>scrisorilor</a:t>
            </a:r>
            <a:r>
              <a:rPr lang="en-US" dirty="0"/>
              <a:t>, </a:t>
            </a:r>
            <a:r>
              <a:rPr lang="en-US" dirty="0" err="1"/>
              <a:t>până</a:t>
            </a:r>
            <a:r>
              <a:rPr lang="en-US" dirty="0"/>
              <a:t> </a:t>
            </a:r>
            <a:r>
              <a:rPr lang="en-US" dirty="0" err="1"/>
              <a:t>prin</a:t>
            </a:r>
            <a:r>
              <a:rPr lang="en-US" dirty="0"/>
              <a:t> </a:t>
            </a:r>
            <a:r>
              <a:rPr lang="en-US" dirty="0" err="1"/>
              <a:t>mileniul</a:t>
            </a:r>
            <a:r>
              <a:rPr lang="en-US" dirty="0"/>
              <a:t> II </a:t>
            </a:r>
            <a:r>
              <a:rPr lang="en-US" dirty="0" err="1"/>
              <a:t>î.e.n</a:t>
            </a:r>
            <a:r>
              <a:rPr lang="en-US" dirty="0"/>
              <a:t>., </a:t>
            </a:r>
            <a:r>
              <a:rPr lang="en-US" dirty="0" err="1"/>
              <a:t>volumul</a:t>
            </a:r>
            <a:r>
              <a:rPr lang="en-US" dirty="0"/>
              <a:t> </a:t>
            </a:r>
            <a:r>
              <a:rPr lang="en-US" dirty="0" err="1"/>
              <a:t>corespondenţei</a:t>
            </a:r>
            <a:r>
              <a:rPr lang="en-US" dirty="0"/>
              <a:t> era </a:t>
            </a:r>
            <a:r>
              <a:rPr lang="en-US" dirty="0" err="1"/>
              <a:t>extrem</a:t>
            </a:r>
            <a:r>
              <a:rPr lang="en-US" dirty="0"/>
              <a:t> de mic.</a:t>
            </a:r>
            <a:endParaRPr lang="ro-RO" dirty="0"/>
          </a:p>
          <a:p>
            <a:pPr marL="0" indent="0">
              <a:buNone/>
            </a:pPr>
            <a:r>
              <a:rPr lang="ro-RO" dirty="0"/>
              <a:t>	</a:t>
            </a:r>
            <a:r>
              <a:rPr lang="en-US" dirty="0"/>
              <a:t> </a:t>
            </a:r>
            <a:r>
              <a:rPr lang="en-US" dirty="0" err="1"/>
              <a:t>În</a:t>
            </a:r>
            <a:r>
              <a:rPr lang="en-US" dirty="0"/>
              <a:t> </a:t>
            </a:r>
            <a:r>
              <a:rPr lang="en-US" dirty="0" err="1"/>
              <a:t>secolele</a:t>
            </a:r>
            <a:r>
              <a:rPr lang="en-US" dirty="0"/>
              <a:t> </a:t>
            </a:r>
            <a:r>
              <a:rPr lang="en-US" dirty="0" err="1"/>
              <a:t>următoare</a:t>
            </a:r>
            <a:r>
              <a:rPr lang="en-US" dirty="0"/>
              <a:t> </a:t>
            </a:r>
            <a:r>
              <a:rPr lang="en-US" dirty="0" err="1"/>
              <a:t>scrisorile</a:t>
            </a:r>
            <a:r>
              <a:rPr lang="en-US" dirty="0"/>
              <a:t> s-au </a:t>
            </a:r>
            <a:r>
              <a:rPr lang="en-US" dirty="0" err="1"/>
              <a:t>înmulţit</a:t>
            </a:r>
            <a:r>
              <a:rPr lang="en-US" dirty="0"/>
              <a:t>, </a:t>
            </a:r>
            <a:r>
              <a:rPr lang="en-US" dirty="0" err="1"/>
              <a:t>pentru</a:t>
            </a:r>
            <a:r>
              <a:rPr lang="en-US" dirty="0"/>
              <a:t> a </a:t>
            </a:r>
            <a:r>
              <a:rPr lang="en-US" dirty="0" err="1"/>
              <a:t>deveni</a:t>
            </a:r>
            <a:r>
              <a:rPr lang="en-US" dirty="0"/>
              <a:t>, </a:t>
            </a:r>
            <a:r>
              <a:rPr lang="en-US" dirty="0" err="1"/>
              <a:t>începând</a:t>
            </a:r>
            <a:r>
              <a:rPr lang="en-US" dirty="0"/>
              <a:t> cu </a:t>
            </a:r>
            <a:r>
              <a:rPr lang="en-US" dirty="0" err="1"/>
              <a:t>epoca</a:t>
            </a:r>
            <a:r>
              <a:rPr lang="en-US" dirty="0"/>
              <a:t> </a:t>
            </a:r>
            <a:r>
              <a:rPr lang="en-US" dirty="0" err="1"/>
              <a:t>elenistică</a:t>
            </a:r>
            <a:r>
              <a:rPr lang="en-US" dirty="0"/>
              <a:t> </a:t>
            </a:r>
            <a:r>
              <a:rPr lang="en-US" dirty="0" err="1"/>
              <a:t>şi</a:t>
            </a:r>
            <a:r>
              <a:rPr lang="en-US" dirty="0"/>
              <a:t> </a:t>
            </a:r>
            <a:r>
              <a:rPr lang="en-US" dirty="0" err="1"/>
              <a:t>după</a:t>
            </a:r>
            <a:r>
              <a:rPr lang="en-US" dirty="0"/>
              <a:t> </a:t>
            </a:r>
            <a:r>
              <a:rPr lang="en-US" dirty="0" err="1"/>
              <a:t>aceea</a:t>
            </a:r>
            <a:r>
              <a:rPr lang="en-US" dirty="0"/>
              <a:t>, un gen </a:t>
            </a:r>
            <a:r>
              <a:rPr lang="en-US" dirty="0" err="1"/>
              <a:t>literar</a:t>
            </a:r>
            <a:r>
              <a:rPr lang="en-US" dirty="0"/>
              <a:t>. </a:t>
            </a:r>
            <a:r>
              <a:rPr lang="en-US" dirty="0" err="1"/>
              <a:t>În</a:t>
            </a:r>
            <a:r>
              <a:rPr lang="en-US" dirty="0"/>
              <a:t> </a:t>
            </a:r>
            <a:r>
              <a:rPr lang="en-US" dirty="0" err="1"/>
              <a:t>primele</a:t>
            </a:r>
            <a:r>
              <a:rPr lang="en-US" dirty="0"/>
              <a:t> </a:t>
            </a:r>
            <a:r>
              <a:rPr lang="en-US" dirty="0" err="1"/>
              <a:t>veacuri</a:t>
            </a:r>
            <a:r>
              <a:rPr lang="en-US" dirty="0"/>
              <a:t> ale </a:t>
            </a:r>
            <a:r>
              <a:rPr lang="en-US" dirty="0" err="1"/>
              <a:t>erei</a:t>
            </a:r>
            <a:r>
              <a:rPr lang="en-US" dirty="0"/>
              <a:t> </a:t>
            </a:r>
            <a:r>
              <a:rPr lang="en-US" dirty="0" err="1"/>
              <a:t>noastre</a:t>
            </a:r>
            <a:r>
              <a:rPr lang="en-US" dirty="0"/>
              <a:t>, </a:t>
            </a:r>
            <a:r>
              <a:rPr lang="en-US" dirty="0" err="1"/>
              <a:t>compunerea</a:t>
            </a:r>
            <a:r>
              <a:rPr lang="en-US" dirty="0"/>
              <a:t> de </a:t>
            </a:r>
            <a:r>
              <a:rPr lang="en-US" dirty="0" err="1"/>
              <a:t>scrisori</a:t>
            </a:r>
            <a:r>
              <a:rPr lang="en-US" dirty="0"/>
              <a:t> a </a:t>
            </a:r>
            <a:r>
              <a:rPr lang="en-US" dirty="0" err="1"/>
              <a:t>devenit</a:t>
            </a:r>
            <a:r>
              <a:rPr lang="en-US" dirty="0"/>
              <a:t> o </a:t>
            </a:r>
            <a:r>
              <a:rPr lang="en-US" dirty="0" err="1"/>
              <a:t>ocupaţie</a:t>
            </a:r>
            <a:r>
              <a:rPr lang="en-US" dirty="0"/>
              <a:t> la </a:t>
            </a:r>
            <a:r>
              <a:rPr lang="en-US" dirty="0" err="1"/>
              <a:t>modă</a:t>
            </a:r>
            <a:r>
              <a:rPr lang="en-US" dirty="0"/>
              <a:t>, de </a:t>
            </a:r>
            <a:r>
              <a:rPr lang="en-US" dirty="0" err="1"/>
              <a:t>unde</a:t>
            </a:r>
            <a:r>
              <a:rPr lang="en-US" dirty="0"/>
              <a:t> </a:t>
            </a:r>
            <a:r>
              <a:rPr lang="en-US" dirty="0" err="1"/>
              <a:t>şi</a:t>
            </a:r>
            <a:r>
              <a:rPr lang="en-US" dirty="0"/>
              <a:t> </a:t>
            </a:r>
            <a:r>
              <a:rPr lang="en-US" dirty="0" err="1"/>
              <a:t>moştenirea</a:t>
            </a:r>
            <a:r>
              <a:rPr lang="en-US" dirty="0"/>
              <a:t> </a:t>
            </a:r>
            <a:r>
              <a:rPr lang="en-US" dirty="0" err="1"/>
              <a:t>epistolară</a:t>
            </a:r>
            <a:r>
              <a:rPr lang="en-US" dirty="0"/>
              <a:t> </a:t>
            </a:r>
            <a:r>
              <a:rPr lang="en-US" dirty="0" err="1"/>
              <a:t>aparţinând</a:t>
            </a:r>
            <a:r>
              <a:rPr lang="en-US" dirty="0"/>
              <a:t> </a:t>
            </a:r>
            <a:r>
              <a:rPr lang="en-US" dirty="0" err="1"/>
              <a:t>acestei</a:t>
            </a:r>
            <a:r>
              <a:rPr lang="en-US" dirty="0"/>
              <a:t> </a:t>
            </a:r>
            <a:r>
              <a:rPr lang="en-US" dirty="0" err="1"/>
              <a:t>perioade</a:t>
            </a:r>
            <a:r>
              <a:rPr lang="en-US" dirty="0"/>
              <a:t>.</a:t>
            </a:r>
            <a:endParaRPr lang="ro-RO" dirty="0"/>
          </a:p>
          <a:p>
            <a:pPr marL="0" indent="0">
              <a:buNone/>
            </a:pPr>
            <a:r>
              <a:rPr lang="en-US" dirty="0"/>
              <a:t> </a:t>
            </a:r>
            <a:r>
              <a:rPr lang="ro-RO" dirty="0"/>
              <a:t>	</a:t>
            </a:r>
            <a:r>
              <a:rPr lang="en-US" dirty="0" err="1"/>
              <a:t>Numai</a:t>
            </a:r>
            <a:r>
              <a:rPr lang="en-US" dirty="0"/>
              <a:t> </a:t>
            </a:r>
            <a:r>
              <a:rPr lang="en-US" dirty="0" err="1"/>
              <a:t>Bizanţul</a:t>
            </a:r>
            <a:r>
              <a:rPr lang="en-US" dirty="0"/>
              <a:t> ne-a </a:t>
            </a:r>
            <a:r>
              <a:rPr lang="en-US" dirty="0" err="1"/>
              <a:t>lăsat</a:t>
            </a:r>
            <a:r>
              <a:rPr lang="en-US" dirty="0"/>
              <a:t> </a:t>
            </a:r>
            <a:r>
              <a:rPr lang="en-US" dirty="0" err="1"/>
              <a:t>câteva</a:t>
            </a:r>
            <a:r>
              <a:rPr lang="en-US" dirty="0"/>
              <a:t> </a:t>
            </a:r>
            <a:r>
              <a:rPr lang="en-US" dirty="0" err="1"/>
              <a:t>zeci</a:t>
            </a:r>
            <a:r>
              <a:rPr lang="en-US" dirty="0"/>
              <a:t> de mii de </a:t>
            </a:r>
            <a:r>
              <a:rPr lang="en-US" dirty="0" err="1"/>
              <a:t>scrisori</a:t>
            </a:r>
            <a:r>
              <a:rPr lang="en-US" dirty="0"/>
              <a:t>, </a:t>
            </a:r>
            <a:r>
              <a:rPr lang="en-US" dirty="0" err="1"/>
              <a:t>iar</a:t>
            </a:r>
            <a:r>
              <a:rPr lang="en-US" dirty="0"/>
              <a:t> </a:t>
            </a:r>
            <a:r>
              <a:rPr lang="en-US" dirty="0" err="1"/>
              <a:t>umaniştii</a:t>
            </a:r>
            <a:r>
              <a:rPr lang="en-US" dirty="0"/>
              <a:t> </a:t>
            </a:r>
            <a:r>
              <a:rPr lang="ro-RO" dirty="0"/>
              <a:t>E</a:t>
            </a:r>
            <a:r>
              <a:rPr lang="en-US" dirty="0" err="1"/>
              <a:t>vului</a:t>
            </a:r>
            <a:r>
              <a:rPr lang="en-US" dirty="0"/>
              <a:t> </a:t>
            </a:r>
            <a:r>
              <a:rPr lang="ro-RO" dirty="0"/>
              <a:t>M</a:t>
            </a:r>
            <a:r>
              <a:rPr lang="en-US" dirty="0" err="1"/>
              <a:t>ediu</a:t>
            </a:r>
            <a:r>
              <a:rPr lang="en-US" dirty="0"/>
              <a:t> nu s-au </a:t>
            </a:r>
            <a:r>
              <a:rPr lang="en-US" dirty="0" err="1"/>
              <a:t>lăsat</a:t>
            </a:r>
            <a:r>
              <a:rPr lang="en-US" dirty="0"/>
              <a:t> </a:t>
            </a:r>
            <a:r>
              <a:rPr lang="en-US" dirty="0" err="1"/>
              <a:t>mai</a:t>
            </a:r>
            <a:r>
              <a:rPr lang="en-US" dirty="0"/>
              <a:t> </a:t>
            </a:r>
            <a:r>
              <a:rPr lang="en-US" dirty="0" err="1"/>
              <a:t>prejos</a:t>
            </a:r>
            <a:r>
              <a:rPr lang="en-US" dirty="0"/>
              <a:t>; </a:t>
            </a:r>
            <a:endParaRPr lang="ro-RO" dirty="0"/>
          </a:p>
          <a:p>
            <a:pPr marL="0" indent="0">
              <a:buNone/>
            </a:pPr>
            <a:endParaRPr lang="ro-RO" dirty="0"/>
          </a:p>
          <a:p>
            <a:pPr marL="0" indent="0">
              <a:buNone/>
            </a:pPr>
            <a:endParaRPr lang="ro-RO" dirty="0"/>
          </a:p>
          <a:p>
            <a:pPr marL="0" indent="0">
              <a:buNone/>
            </a:pPr>
            <a:r>
              <a:rPr lang="en-US" b="1" i="1" dirty="0"/>
              <a:t>Erasmus din Rotterdam</a:t>
            </a:r>
            <a:r>
              <a:rPr lang="en-US" dirty="0"/>
              <a:t>, de </a:t>
            </a:r>
            <a:r>
              <a:rPr lang="en-US" dirty="0" err="1"/>
              <a:t>pildă</a:t>
            </a:r>
            <a:r>
              <a:rPr lang="en-US" dirty="0"/>
              <a:t>, </a:t>
            </a:r>
            <a:r>
              <a:rPr lang="en-US" dirty="0" err="1"/>
              <a:t>compunea</a:t>
            </a:r>
            <a:r>
              <a:rPr lang="en-US" dirty="0"/>
              <a:t> </a:t>
            </a:r>
            <a:r>
              <a:rPr lang="en-US" dirty="0" err="1"/>
              <a:t>până</a:t>
            </a:r>
            <a:r>
              <a:rPr lang="en-US" dirty="0"/>
              <a:t> la 40 de </a:t>
            </a:r>
            <a:r>
              <a:rPr lang="en-US" dirty="0" err="1"/>
              <a:t>scrisori</a:t>
            </a:r>
            <a:r>
              <a:rPr lang="en-US" dirty="0"/>
              <a:t> pe zi. </a:t>
            </a:r>
            <a:endParaRPr lang="ro-RO" dirty="0"/>
          </a:p>
          <a:p>
            <a:pPr marL="0" indent="0">
              <a:buNone/>
            </a:pPr>
            <a:endParaRPr lang="ro-RO" dirty="0"/>
          </a:p>
        </p:txBody>
      </p:sp>
      <p:pic>
        <p:nvPicPr>
          <p:cNvPr id="2050" name="Picture 2" descr="Erasmus von Rotterdam, painting by Hans Holbein. Dutch philosopher, 1459?-1536.">
            <a:extLst>
              <a:ext uri="{FF2B5EF4-FFF2-40B4-BE49-F238E27FC236}">
                <a16:creationId xmlns:a16="http://schemas.microsoft.com/office/drawing/2014/main" id="{00D2F26A-056A-345E-3B52-2FD71F6DD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256" y="441779"/>
            <a:ext cx="3294743" cy="518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4585-F2E0-6397-C1C6-5DC190F41AB2}"/>
              </a:ext>
            </a:extLst>
          </p:cNvPr>
          <p:cNvSpPr>
            <a:spLocks noGrp="1"/>
          </p:cNvSpPr>
          <p:nvPr>
            <p:ph type="title"/>
          </p:nvPr>
        </p:nvSpPr>
        <p:spPr>
          <a:xfrm rot="593475">
            <a:off x="1291492" y="749486"/>
            <a:ext cx="5108376" cy="445635"/>
          </a:xfrm>
        </p:spPr>
        <p:txBody>
          <a:bodyPr>
            <a:normAutofit fontScale="90000"/>
          </a:bodyPr>
          <a:lstStyle/>
          <a:p>
            <a:br>
              <a:rPr lang="ro-RO" dirty="0"/>
            </a:br>
            <a:endParaRPr lang="en-US" dirty="0"/>
          </a:p>
        </p:txBody>
      </p:sp>
      <p:sp>
        <p:nvSpPr>
          <p:cNvPr id="3" name="Content Placeholder 2">
            <a:extLst>
              <a:ext uri="{FF2B5EF4-FFF2-40B4-BE49-F238E27FC236}">
                <a16:creationId xmlns:a16="http://schemas.microsoft.com/office/drawing/2014/main" id="{254E32F7-3F0B-3489-3661-76B03A60AA70}"/>
              </a:ext>
            </a:extLst>
          </p:cNvPr>
          <p:cNvSpPr>
            <a:spLocks noGrp="1"/>
          </p:cNvSpPr>
          <p:nvPr>
            <p:ph idx="1"/>
          </p:nvPr>
        </p:nvSpPr>
        <p:spPr>
          <a:xfrm>
            <a:off x="838199" y="856343"/>
            <a:ext cx="5435991" cy="5320620"/>
          </a:xfrm>
        </p:spPr>
        <p:txBody>
          <a:bodyPr/>
          <a:lstStyle/>
          <a:p>
            <a:pPr marL="0" indent="0">
              <a:buNone/>
            </a:pPr>
            <a:r>
              <a:rPr lang="ro-RO" dirty="0"/>
              <a:t>	</a:t>
            </a:r>
          </a:p>
          <a:p>
            <a:pPr marL="0" indent="0">
              <a:buNone/>
            </a:pPr>
            <a:endParaRPr lang="ro-RO" dirty="0"/>
          </a:p>
          <a:p>
            <a:pPr marL="0" indent="0">
              <a:buNone/>
            </a:pPr>
            <a:endParaRPr lang="ro-RO" dirty="0"/>
          </a:p>
          <a:p>
            <a:pPr marL="0" indent="0" algn="just">
              <a:buNone/>
            </a:pPr>
            <a:r>
              <a:rPr lang="ro-RO" sz="2400" dirty="0"/>
              <a:t>	</a:t>
            </a:r>
            <a:r>
              <a:rPr lang="en-US" sz="2400" dirty="0" err="1"/>
              <a:t>În</a:t>
            </a:r>
            <a:r>
              <a:rPr lang="en-US" sz="2400" dirty="0"/>
              <a:t> sec. XV au </a:t>
            </a:r>
            <a:r>
              <a:rPr lang="en-US" sz="2400" dirty="0" err="1"/>
              <a:t>apărut</a:t>
            </a:r>
            <a:r>
              <a:rPr lang="en-US" sz="2400" dirty="0"/>
              <a:t> </a:t>
            </a:r>
            <a:r>
              <a:rPr lang="en-US" sz="2400" dirty="0" err="1"/>
              <a:t>primele</a:t>
            </a:r>
            <a:r>
              <a:rPr lang="en-US" sz="2400" dirty="0"/>
              <a:t> </a:t>
            </a:r>
            <a:r>
              <a:rPr lang="en-US" sz="2400" dirty="0" err="1"/>
              <a:t>scrisori</a:t>
            </a:r>
            <a:r>
              <a:rPr lang="en-US" sz="2400" dirty="0"/>
              <a:t> ale </a:t>
            </a:r>
            <a:r>
              <a:rPr lang="en-US" sz="2400" dirty="0" err="1"/>
              <a:t>boierilor</a:t>
            </a:r>
            <a:r>
              <a:rPr lang="en-US" sz="2400" dirty="0"/>
              <a:t> </a:t>
            </a:r>
            <a:r>
              <a:rPr lang="en-US" sz="2400" dirty="0" err="1"/>
              <a:t>şi</a:t>
            </a:r>
            <a:r>
              <a:rPr lang="en-US" sz="2400" dirty="0"/>
              <a:t> </a:t>
            </a:r>
            <a:r>
              <a:rPr lang="en-US" sz="2400" dirty="0" err="1"/>
              <a:t>domnitorilor</a:t>
            </a:r>
            <a:r>
              <a:rPr lang="en-US" sz="2400" dirty="0"/>
              <a:t> din Moldova </a:t>
            </a:r>
            <a:r>
              <a:rPr lang="en-US" sz="2400" dirty="0" err="1"/>
              <a:t>şi</a:t>
            </a:r>
            <a:r>
              <a:rPr lang="en-US" sz="2400" dirty="0"/>
              <a:t> </a:t>
            </a:r>
            <a:r>
              <a:rPr lang="en-US" sz="2400" dirty="0" err="1"/>
              <a:t>Ţara</a:t>
            </a:r>
            <a:r>
              <a:rPr lang="en-US" sz="2400" dirty="0"/>
              <a:t> </a:t>
            </a:r>
            <a:r>
              <a:rPr lang="en-US" sz="2400" dirty="0" err="1"/>
              <a:t>Românească</a:t>
            </a:r>
            <a:r>
              <a:rPr lang="en-US" sz="2400" dirty="0"/>
              <a:t>, </a:t>
            </a:r>
            <a:r>
              <a:rPr lang="en-US" sz="2400" dirty="0" err="1"/>
              <a:t>adunate</a:t>
            </a:r>
            <a:r>
              <a:rPr lang="en-US" sz="2400" dirty="0"/>
              <a:t> de </a:t>
            </a:r>
            <a:r>
              <a:rPr lang="en-US" sz="2400" b="1" i="1" dirty="0"/>
              <a:t>Nicolae Iorga</a:t>
            </a:r>
            <a:r>
              <a:rPr lang="en-US" sz="2400" dirty="0"/>
              <a:t> </a:t>
            </a:r>
            <a:r>
              <a:rPr lang="en-US" sz="2400" dirty="0" err="1"/>
              <a:t>în</a:t>
            </a:r>
            <a:r>
              <a:rPr lang="en-US" sz="2400" dirty="0"/>
              <a:t> </a:t>
            </a:r>
            <a:r>
              <a:rPr lang="en-US" sz="2400" dirty="0" err="1"/>
              <a:t>volumul</a:t>
            </a:r>
            <a:r>
              <a:rPr lang="en-US" sz="2400" dirty="0"/>
              <a:t> </a:t>
            </a:r>
            <a:r>
              <a:rPr lang="en-US" sz="2400" i="1" dirty="0"/>
              <a:t>"</a:t>
            </a:r>
            <a:r>
              <a:rPr lang="en-US" sz="2400" i="1" dirty="0" err="1"/>
              <a:t>Scrisori</a:t>
            </a:r>
            <a:r>
              <a:rPr lang="en-US" sz="2400" i="1" dirty="0"/>
              <a:t> de </a:t>
            </a:r>
            <a:r>
              <a:rPr lang="en-US" sz="2400" i="1" dirty="0" err="1"/>
              <a:t>boieri</a:t>
            </a:r>
            <a:r>
              <a:rPr lang="en-US" sz="2400" i="1" dirty="0"/>
              <a:t>, </a:t>
            </a:r>
            <a:r>
              <a:rPr lang="en-US" sz="2400" i="1" dirty="0" err="1"/>
              <a:t>scrisori</a:t>
            </a:r>
            <a:r>
              <a:rPr lang="en-US" sz="2400" i="1" dirty="0"/>
              <a:t> de </a:t>
            </a:r>
            <a:r>
              <a:rPr lang="en-US" sz="2400" i="1" dirty="0" err="1"/>
              <a:t>domni</a:t>
            </a:r>
            <a:r>
              <a:rPr lang="en-US" sz="2400" i="1" dirty="0"/>
              <a:t>"</a:t>
            </a:r>
            <a:r>
              <a:rPr lang="en-US" sz="2400" dirty="0"/>
              <a:t>. </a:t>
            </a:r>
            <a:r>
              <a:rPr lang="en-US" sz="2400" dirty="0" err="1"/>
              <a:t>Adevăratul</a:t>
            </a:r>
            <a:r>
              <a:rPr lang="en-US" sz="2400" dirty="0"/>
              <a:t> </a:t>
            </a:r>
            <a:r>
              <a:rPr lang="en-US" sz="2400" dirty="0" err="1"/>
              <a:t>timp</a:t>
            </a:r>
            <a:r>
              <a:rPr lang="en-US" sz="2400" dirty="0"/>
              <a:t> al </a:t>
            </a:r>
            <a:r>
              <a:rPr lang="en-US" sz="2400" dirty="0" err="1"/>
              <a:t>scrisorilor</a:t>
            </a:r>
            <a:r>
              <a:rPr lang="en-US" sz="2400" dirty="0"/>
              <a:t> a </a:t>
            </a:r>
            <a:r>
              <a:rPr lang="en-US" sz="2400" dirty="0" err="1"/>
              <a:t>fost</a:t>
            </a:r>
            <a:r>
              <a:rPr lang="en-US" sz="2400" dirty="0"/>
              <a:t> </a:t>
            </a:r>
            <a:r>
              <a:rPr lang="en-US" sz="2400" dirty="0" err="1"/>
              <a:t>însă</a:t>
            </a:r>
            <a:r>
              <a:rPr lang="en-US" sz="2400" dirty="0"/>
              <a:t> </a:t>
            </a:r>
            <a:r>
              <a:rPr lang="en-US" sz="2400" dirty="0" err="1"/>
              <a:t>secolul</a:t>
            </a:r>
            <a:r>
              <a:rPr lang="en-US" sz="2400" dirty="0"/>
              <a:t> XVIII.</a:t>
            </a:r>
          </a:p>
          <a:p>
            <a:endParaRPr lang="en-US" dirty="0"/>
          </a:p>
        </p:txBody>
      </p:sp>
      <p:pic>
        <p:nvPicPr>
          <p:cNvPr id="3074" name="Picture 2">
            <a:extLst>
              <a:ext uri="{FF2B5EF4-FFF2-40B4-BE49-F238E27FC236}">
                <a16:creationId xmlns:a16="http://schemas.microsoft.com/office/drawing/2014/main" id="{EEC1BE47-B6CD-EE69-E117-3E6FCFC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488" y="856343"/>
            <a:ext cx="3514725" cy="505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1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6827-FBF7-DAF8-085A-1E3CA17F8E4F}"/>
              </a:ext>
            </a:extLst>
          </p:cNvPr>
          <p:cNvSpPr>
            <a:spLocks noGrp="1"/>
          </p:cNvSpPr>
          <p:nvPr>
            <p:ph type="title"/>
          </p:nvPr>
        </p:nvSpPr>
        <p:spPr>
          <a:xfrm>
            <a:off x="838200" y="365126"/>
            <a:ext cx="10515600" cy="694418"/>
          </a:xfrm>
        </p:spPr>
        <p:txBody>
          <a:bodyPr>
            <a:normAutofit/>
          </a:bodyPr>
          <a:lstStyle/>
          <a:p>
            <a:pPr algn="ctr"/>
            <a:r>
              <a:rPr lang="ro-RO" b="1" dirty="0">
                <a:latin typeface="Times New Roman" panose="02020603050405020304" pitchFamily="18" charset="0"/>
                <a:cs typeface="Times New Roman" panose="02020603050405020304" pitchFamily="18" charset="0"/>
              </a:rPr>
              <a:t>Scrisoarea ca artă și știință</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5CEB8A-4B33-A06F-BF34-A94F9B09DB67}"/>
              </a:ext>
            </a:extLst>
          </p:cNvPr>
          <p:cNvSpPr>
            <a:spLocks noGrp="1"/>
          </p:cNvSpPr>
          <p:nvPr>
            <p:ph idx="1"/>
          </p:nvPr>
        </p:nvSpPr>
        <p:spPr>
          <a:xfrm>
            <a:off x="196948" y="1059544"/>
            <a:ext cx="9200270" cy="5433330"/>
          </a:xfrm>
        </p:spPr>
        <p:txBody>
          <a:bodyPr>
            <a:normAutofit fontScale="85000" lnSpcReduction="20000"/>
          </a:bodyPr>
          <a:lstStyle/>
          <a:p>
            <a:pPr marL="0" indent="0" algn="just">
              <a:buNone/>
            </a:pPr>
            <a:r>
              <a:rPr lang="ro-RO" sz="1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privinţa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stilului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redactare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vechii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egipteni</a:t>
            </a:r>
            <a:r>
              <a:rPr lang="en-US" sz="2400" dirty="0">
                <a:latin typeface="Times New Roman" panose="02020603050405020304" pitchFamily="18" charset="0"/>
                <a:cs typeface="Times New Roman" panose="02020603050405020304" pitchFamily="18" charset="0"/>
              </a:rPr>
              <a:t> au </a:t>
            </a:r>
            <a:r>
              <a:rPr lang="en-US" sz="2400" dirty="0" err="1">
                <a:latin typeface="Times New Roman" panose="02020603050405020304" pitchFamily="18" charset="0"/>
                <a:cs typeface="Times New Roman" panose="02020603050405020304" pitchFamily="18" charset="0"/>
              </a:rPr>
              <a:t>adoptat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formule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stereotipe</a:t>
            </a:r>
            <a:r>
              <a:rPr lang="en-US" sz="2400" dirty="0">
                <a:latin typeface="Times New Roman" panose="02020603050405020304" pitchFamily="18" charset="0"/>
                <a:cs typeface="Times New Roman" panose="02020603050405020304" pitchFamily="18" charset="0"/>
              </a:rPr>
              <a:t> care </a:t>
            </a:r>
            <a:r>
              <a:rPr lang="en-US" sz="2400" dirty="0" err="1">
                <a:latin typeface="Times New Roman" panose="02020603050405020304" pitchFamily="18" charset="0"/>
                <a:cs typeface="Times New Roman" panose="02020603050405020304" pitchFamily="18" charset="0"/>
              </a:rPr>
              <a:t>care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trebuiau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respectate</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stricteţe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Compunerea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scrisorilor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considerată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deopotrivă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ştiinţă</a:t>
            </a:r>
            <a:r>
              <a:rPr lang="en-US" sz="2400" dirty="0">
                <a:latin typeface="Times New Roman" panose="02020603050405020304" pitchFamily="18" charset="0"/>
                <a:cs typeface="Times New Roman" panose="02020603050405020304" pitchFamily="18" charset="0"/>
              </a:rPr>
              <a:t> era </a:t>
            </a:r>
            <a:r>
              <a:rPr lang="en-US" sz="2400" dirty="0" err="1">
                <a:latin typeface="Times New Roman" panose="02020603050405020304" pitchFamily="18" charset="0"/>
                <a:cs typeface="Times New Roman" panose="02020603050405020304" pitchFamily="18" charset="0"/>
              </a:rPr>
              <a:t>încredinţată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profesioniştilor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domeniu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profesia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epistolograf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fiind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socotită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Egiptul</a:t>
            </a:r>
            <a:r>
              <a:rPr lang="en-US" sz="2400" dirty="0">
                <a:latin typeface="Times New Roman" panose="02020603050405020304" pitchFamily="18" charset="0"/>
                <a:cs typeface="Times New Roman" panose="02020603050405020304" pitchFamily="18" charset="0"/>
              </a:rPr>
              <a:t> antic </a:t>
            </a:r>
            <a:r>
              <a:rPr lang="en-US" sz="2400" dirty="0" err="1">
                <a:latin typeface="Times New Roman" panose="02020603050405020304" pitchFamily="18" charset="0"/>
                <a:cs typeface="Times New Roman" panose="02020603050405020304" pitchFamily="18" charset="0"/>
              </a:rPr>
              <a:t>printre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înalte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demnităţi</a:t>
            </a:r>
            <a:r>
              <a:rPr lang="en-US" sz="2400" dirty="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fel</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riguroase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erau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legile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epistolare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Babilon pe </a:t>
            </a:r>
            <a:r>
              <a:rPr lang="en-US" sz="2400" dirty="0" err="1">
                <a:latin typeface="Times New Roman" panose="02020603050405020304" pitchFamily="18" charset="0"/>
                <a:cs typeface="Times New Roman" panose="02020603050405020304" pitchFamily="18" charset="0"/>
              </a:rPr>
              <a:t>timpul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lui</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Hammurabi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formulele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politeţe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variind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funcţie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rangul</a:t>
            </a:r>
            <a:r>
              <a:rPr lang="en-US" sz="2400" dirty="0">
                <a:latin typeface="Times New Roman" panose="02020603050405020304" pitchFamily="18" charset="0"/>
                <a:cs typeface="Times New Roman" panose="02020603050405020304" pitchFamily="18" charset="0"/>
              </a:rPr>
              <a:t> social al </a:t>
            </a:r>
            <a:r>
              <a:rPr lang="en-US" sz="2400" dirty="0" err="1">
                <a:latin typeface="Times New Roman" panose="02020603050405020304" pitchFamily="18" charset="0"/>
                <a:cs typeface="Times New Roman" panose="02020603050405020304" pitchFamily="18" charset="0"/>
              </a:rPr>
              <a:t>expediorului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destinatarului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epoca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elinistică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următori</a:t>
            </a:r>
            <a:r>
              <a:rPr lang="en-US" sz="2400" dirty="0">
                <a:latin typeface="Times New Roman" panose="02020603050405020304" pitchFamily="18" charset="0"/>
                <a:cs typeface="Times New Roman" panose="02020603050405020304" pitchFamily="18" charset="0"/>
              </a:rPr>
              <a:t> au </a:t>
            </a:r>
            <a:r>
              <a:rPr lang="en-US" sz="2400" dirty="0" err="1">
                <a:latin typeface="Times New Roman" panose="02020603050405020304" pitchFamily="18" charset="0"/>
                <a:cs typeface="Times New Roman" panose="02020603050405020304" pitchFamily="18" charset="0"/>
              </a:rPr>
              <a:t>apărut</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seamă</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îndreptare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Despre </a:t>
            </a:r>
            <a:r>
              <a:rPr lang="en-US" sz="2400" i="1" dirty="0" err="1">
                <a:latin typeface="Times New Roman" panose="02020603050405020304" pitchFamily="18" charset="0"/>
                <a:cs typeface="Times New Roman" panose="02020603050405020304" pitchFamily="18" charset="0"/>
              </a:rPr>
              <a:t>folosirea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cuvântului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sănătate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în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scrisori</a:t>
            </a:r>
            <a:r>
              <a:rPr lang="en-US" sz="2400" dirty="0">
                <a:latin typeface="Times New Roman" panose="02020603050405020304" pitchFamily="18" charset="0"/>
                <a:cs typeface="Times New Roman" panose="02020603050405020304" pitchFamily="18" charset="0"/>
              </a:rPr>
              <a:t>, de </a:t>
            </a:r>
            <a:r>
              <a:rPr lang="en-US" sz="2400" b="1" i="1" dirty="0">
                <a:latin typeface="Times New Roman" panose="02020603050405020304" pitchFamily="18" charset="0"/>
                <a:cs typeface="Times New Roman" panose="02020603050405020304" pitchFamily="18" charset="0"/>
              </a:rPr>
              <a:t>Dionysios din Alexandria</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Tipuri</a:t>
            </a:r>
            <a:r>
              <a:rPr lang="en-US" sz="2400" i="1" dirty="0">
                <a:latin typeface="Times New Roman" panose="02020603050405020304" pitchFamily="18" charset="0"/>
                <a:cs typeface="Times New Roman" panose="02020603050405020304" pitchFamily="18" charset="0"/>
              </a:rPr>
              <a:t> de </a:t>
            </a:r>
            <a:r>
              <a:rPr lang="en-US" sz="2400" i="1" dirty="0" err="1">
                <a:latin typeface="Times New Roman" panose="02020603050405020304" pitchFamily="18" charset="0"/>
                <a:cs typeface="Times New Roman" panose="02020603050405020304" pitchFamily="18" charset="0"/>
              </a:rPr>
              <a:t>scrisori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atribuit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lui</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Demetrius din </a:t>
            </a:r>
            <a:r>
              <a:rPr lang="en-US" sz="2400" b="1" i="1" dirty="0" err="1">
                <a:latin typeface="Times New Roman" panose="02020603050405020304" pitchFamily="18" charset="0"/>
                <a:cs typeface="Times New Roman" panose="02020603050405020304" pitchFamily="18" charset="0"/>
              </a:rPr>
              <a:t>Phaler</a:t>
            </a:r>
            <a:r>
              <a:rPr lang="en-US" sz="2400" dirty="0">
                <a:latin typeface="Times New Roman" panose="02020603050405020304" pitchFamily="18" charset="0"/>
                <a:cs typeface="Times New Roman" panose="02020603050405020304" pitchFamily="18" charset="0"/>
              </a:rPr>
              <a:t>, precum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Despre </a:t>
            </a:r>
            <a:r>
              <a:rPr lang="en-US" sz="2400" i="1" dirty="0" err="1">
                <a:latin typeface="Times New Roman" panose="02020603050405020304" pitchFamily="18" charset="0"/>
                <a:cs typeface="Times New Roman" panose="02020603050405020304" pitchFamily="18" charset="0"/>
              </a:rPr>
              <a:t>sintaxă</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Despre </a:t>
            </a:r>
            <a:r>
              <a:rPr lang="en-US" sz="2400" i="1" dirty="0" err="1">
                <a:latin typeface="Times New Roman" panose="02020603050405020304" pitchFamily="18" charset="0"/>
                <a:cs typeface="Times New Roman" panose="02020603050405020304" pitchFamily="18" charset="0"/>
              </a:rPr>
              <a:t>stilul</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scrisorilor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Arta </a:t>
            </a:r>
            <a:r>
              <a:rPr lang="en-US" sz="2400" i="1" dirty="0" err="1">
                <a:latin typeface="Times New Roman" panose="02020603050405020304" pitchFamily="18" charset="0"/>
                <a:cs typeface="Times New Roman" panose="02020603050405020304" pitchFamily="18" charset="0"/>
              </a:rPr>
              <a:t>retorică</a:t>
            </a:r>
            <a:r>
              <a:rPr lang="en-US" sz="2400" dirty="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Arta </a:t>
            </a:r>
            <a:r>
              <a:rPr lang="en-US" sz="2400" dirty="0" err="1">
                <a:latin typeface="Times New Roman" panose="02020603050405020304" pitchFamily="18" charset="0"/>
                <a:cs typeface="Times New Roman" panose="02020603050405020304" pitchFamily="18" charset="0"/>
              </a:rPr>
              <a:t>epistolară</a:t>
            </a:r>
            <a:r>
              <a:rPr lang="en-US" sz="2400" dirty="0">
                <a:latin typeface="Times New Roman" panose="02020603050405020304" pitchFamily="18" charset="0"/>
                <a:cs typeface="Times New Roman" panose="02020603050405020304" pitchFamily="18" charset="0"/>
              </a:rPr>
              <a:t> s-a </a:t>
            </a:r>
            <a:r>
              <a:rPr lang="en-US" sz="2400" dirty="0" err="1">
                <a:latin typeface="Times New Roman" panose="02020603050405020304" pitchFamily="18" charset="0"/>
                <a:cs typeface="Times New Roman" panose="02020603050405020304" pitchFamily="18" charset="0"/>
              </a:rPr>
              <a:t>transformat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disciplină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predată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şcoli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profesori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specializaţi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numiţi</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dictatori</a:t>
            </a:r>
            <a:r>
              <a:rPr lang="en-US" sz="2400" dirty="0">
                <a:latin typeface="Times New Roman" panose="02020603050405020304" pitchFamily="18" charset="0"/>
                <a:cs typeface="Times New Roman" panose="02020603050405020304" pitchFamily="18" charset="0"/>
              </a:rPr>
              <a:t> (de la </a:t>
            </a:r>
            <a:r>
              <a:rPr lang="en-US" sz="2400" dirty="0" err="1">
                <a:latin typeface="Times New Roman" panose="02020603050405020304" pitchFamily="18" charset="0"/>
                <a:cs typeface="Times New Roman" panose="02020603050405020304" pitchFamily="18" charset="0"/>
              </a:rPr>
              <a:t>dictare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limba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latină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Italia, </a:t>
            </a:r>
            <a:r>
              <a:rPr lang="en-US" sz="2400" dirty="0" err="1">
                <a:latin typeface="Times New Roman" panose="02020603050405020304" pitchFamily="18" charset="0"/>
                <a:cs typeface="Times New Roman" panose="02020603050405020304" pitchFamily="18" charset="0"/>
              </a:rPr>
              <a:t>studiul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artei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epistolare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început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sec. IX, </a:t>
            </a:r>
            <a:r>
              <a:rPr lang="en-US" sz="2400" dirty="0" err="1">
                <a:latin typeface="Times New Roman" panose="02020603050405020304" pitchFamily="18" charset="0"/>
                <a:cs typeface="Times New Roman" panose="02020603050405020304" pitchFamily="18" charset="0"/>
              </a:rPr>
              <a:t>primul</a:t>
            </a:r>
            <a:r>
              <a:rPr lang="en-US" sz="2400" dirty="0">
                <a:latin typeface="Times New Roman" panose="02020603050405020304" pitchFamily="18" charset="0"/>
                <a:cs typeface="Times New Roman" panose="02020603050405020304" pitchFamily="18" charset="0"/>
              </a:rPr>
              <a:t> dictator </a:t>
            </a:r>
            <a:r>
              <a:rPr lang="en-US" sz="2400" dirty="0" err="1">
                <a:latin typeface="Times New Roman" panose="02020603050405020304" pitchFamily="18" charset="0"/>
                <a:cs typeface="Times New Roman" panose="02020603050405020304" pitchFamily="18" charset="0"/>
              </a:rPr>
              <a:t>menţionat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fiind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călugărul</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Alberico Montecassino</a:t>
            </a:r>
            <a:r>
              <a:rPr lang="en-US" sz="2400" dirty="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Încătuşate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forme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rigide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scrisorile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medievale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conţineau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părţi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salutul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preambulul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tratarea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rugămintea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încheierea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Arhitectura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complicată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transforma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aceste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scrisori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într</a:t>
            </a:r>
            <a:r>
              <a:rPr lang="en-US" sz="2400" dirty="0">
                <a:latin typeface="Times New Roman" panose="02020603050405020304" pitchFamily="18" charset="0"/>
                <a:cs typeface="Times New Roman" panose="02020603050405020304" pitchFamily="18" charset="0"/>
              </a:rPr>
              <a:t>-un </a:t>
            </a:r>
            <a:r>
              <a:rPr lang="en-US" sz="2400" dirty="0" err="1">
                <a:latin typeface="Times New Roman" panose="02020603050405020304" pitchFamily="18" charset="0"/>
                <a:cs typeface="Times New Roman" panose="02020603050405020304" pitchFamily="18" charset="0"/>
              </a:rPr>
              <a:t>adevărat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labirint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greu</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construit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greu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străbătut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conţinând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formulări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stereotipe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rupte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viaţa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cotidiană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corespondenţa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bizantină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făcea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excepţie</a:t>
            </a:r>
            <a:r>
              <a:rPr lang="en-US" sz="2400" dirty="0">
                <a:latin typeface="Times New Roman" panose="02020603050405020304" pitchFamily="18" charset="0"/>
                <a:cs typeface="Times New Roman" panose="02020603050405020304" pitchFamily="18" charset="0"/>
              </a:rPr>
              <a:t> de la </a:t>
            </a:r>
            <a:r>
              <a:rPr lang="en-US" sz="2400" dirty="0" err="1">
                <a:latin typeface="Times New Roman" panose="02020603050405020304" pitchFamily="18" charset="0"/>
                <a:cs typeface="Times New Roman" panose="02020603050405020304" pitchFamily="18" charset="0"/>
              </a:rPr>
              <a:t>regulă</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218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9247-5AF3-0816-1CA9-54D5AE49E2C8}"/>
              </a:ext>
            </a:extLst>
          </p:cNvPr>
          <p:cNvSpPr>
            <a:spLocks noGrp="1"/>
          </p:cNvSpPr>
          <p:nvPr>
            <p:ph type="title"/>
          </p:nvPr>
        </p:nvSpPr>
        <p:spPr/>
        <p:txBody>
          <a:bodyPr/>
          <a:lstStyle/>
          <a:p>
            <a:pPr algn="ctr"/>
            <a:r>
              <a:rPr lang="ro-RO" dirty="0">
                <a:latin typeface="Times New Roman" panose="02020603050405020304" pitchFamily="18" charset="0"/>
                <a:cs typeface="Times New Roman" panose="02020603050405020304" pitchFamily="18" charset="0"/>
              </a:rPr>
              <a:t>TIPURI DE SCRISORI</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836B63E-7DD5-A7F6-9E63-1A370A903D0D}"/>
              </a:ext>
            </a:extLst>
          </p:cNvPr>
          <p:cNvSpPr>
            <a:spLocks noGrp="1"/>
          </p:cNvSpPr>
          <p:nvPr>
            <p:ph idx="1"/>
          </p:nvPr>
        </p:nvSpPr>
        <p:spPr>
          <a:xfrm>
            <a:off x="838200" y="1538514"/>
            <a:ext cx="8952914" cy="6487960"/>
          </a:xfrm>
        </p:spPr>
        <p:txBody>
          <a:bodyPr>
            <a:normAutofit/>
          </a:bodyPr>
          <a:lstStyle/>
          <a:p>
            <a:pPr marL="0" indent="0" algn="just">
              <a:buNone/>
            </a:pPr>
            <a:r>
              <a:rPr lang="ro-RO" altLang="en-US" dirty="0">
                <a:solidFill>
                  <a:srgbClr val="FF0000"/>
                </a:solidFill>
                <a:effectLst>
                  <a:outerShdw blurRad="38100" dist="38100" dir="2700000" algn="tl">
                    <a:srgbClr val="C0C0C0"/>
                  </a:outerShdw>
                </a:effectLst>
              </a:rPr>
              <a:t>	</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În </a:t>
            </a:r>
            <a:r>
              <a:rPr lang="ro-RO" alt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funcţie</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 </a:t>
            </a:r>
            <a:r>
              <a:rPr lang="ro-RO" alt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conţinut</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o-RO" alt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relaţia</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dintre expeditor </a:t>
            </a:r>
            <a:r>
              <a:rPr lang="ro-RO" alt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şi</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destinatar, scop și </a:t>
            </a:r>
            <a:r>
              <a:rPr lang="ro-RO" altLang="en-US"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particularităţile</a:t>
            </a:r>
            <a:r>
              <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stilistice, scrisorile sunt de mai multe tipuri:</a:t>
            </a:r>
          </a:p>
          <a:p>
            <a:pPr marL="0" indent="0" algn="just">
              <a:buNone/>
            </a:pPr>
            <a:endParaRPr lang="ro-RO" altLang="en-US"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en-US" dirty="0"/>
          </a:p>
        </p:txBody>
      </p:sp>
      <p:sp>
        <p:nvSpPr>
          <p:cNvPr id="4" name="AutoShape 2" descr="Peste 20.100 fotografii de stoc, fotografii și imagini ...">
            <a:extLst>
              <a:ext uri="{FF2B5EF4-FFF2-40B4-BE49-F238E27FC236}">
                <a16:creationId xmlns:a16="http://schemas.microsoft.com/office/drawing/2014/main" id="{811BE676-9213-7255-F256-8B60C4CD7F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60,934 Scrisori Vechi Fotografii stock - Fotografii stock ...">
            <a:extLst>
              <a:ext uri="{FF2B5EF4-FFF2-40B4-BE49-F238E27FC236}">
                <a16:creationId xmlns:a16="http://schemas.microsoft.com/office/drawing/2014/main" id="{F42B20DB-C357-6436-E33C-9227D384D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0" y="2699657"/>
            <a:ext cx="6937829" cy="33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922D2-F99D-4AD7-8DE4-6D8A3A467D9D}"/>
              </a:ext>
            </a:extLst>
          </p:cNvPr>
          <p:cNvSpPr>
            <a:spLocks noGrp="1"/>
          </p:cNvSpPr>
          <p:nvPr>
            <p:ph idx="1"/>
          </p:nvPr>
        </p:nvSpPr>
        <p:spPr>
          <a:xfrm>
            <a:off x="406400" y="232228"/>
            <a:ext cx="9609797" cy="6168571"/>
          </a:xfrm>
        </p:spPr>
        <p:txBody>
          <a:bodyPr>
            <a:normAutofit fontScale="92500"/>
          </a:bodyPr>
          <a:lstStyle/>
          <a:p>
            <a:pPr algn="just"/>
            <a:endParaRPr lang="ro-RO" altLang="en-US" sz="26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SCRISOARE  AMICALĂ – </a:t>
            </a:r>
            <a:r>
              <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transmite </a:t>
            </a:r>
            <a:r>
              <a:rPr lang="ro-RO" alt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informaţii</a:t>
            </a:r>
            <a:r>
              <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care exprimă </a:t>
            </a:r>
            <a:r>
              <a:rPr lang="ro-RO" alt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relaţia</a:t>
            </a:r>
            <a:r>
              <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dintre două persoane legate printr-o strânsă prietenie. Se caracterizează prin conținutul ei distins, lipsit de formalisme. Poate anunța evenimente personale, frământări de moment, experiențe inedite prin care a trecut expeditorul.</a:t>
            </a:r>
          </a:p>
          <a:p>
            <a:pPr algn="just">
              <a:buFont typeface="Wingdings" panose="05000000000000000000" pitchFamily="2" charset="2"/>
              <a:buChar char="Ø"/>
            </a:pPr>
            <a:endPar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SCRISOARE  FAMILIALĂ - </a:t>
            </a:r>
            <a:r>
              <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este</a:t>
            </a:r>
            <a:r>
              <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adresată membrilor familiei.</a:t>
            </a:r>
          </a:p>
          <a:p>
            <a:pPr algn="just">
              <a:buFont typeface="Wingdings" panose="05000000000000000000" pitchFamily="2" charset="2"/>
              <a:buChar char="Ø"/>
            </a:pPr>
            <a:endPar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SCRISOARE DE DRAGOSTE - </a:t>
            </a:r>
            <a:r>
              <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se adresează persoanei iubite, conținutul acesteia este marcat afectiv, stilul trebuie să fie direct, cu note de trăire autentică.</a:t>
            </a:r>
          </a:p>
          <a:p>
            <a:pPr algn="just">
              <a:buFont typeface="Wingdings" panose="05000000000000000000" pitchFamily="2" charset="2"/>
              <a:buChar char="Ø"/>
            </a:pPr>
            <a:endPar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SCRISOARE DE MULȚUMIRE - </a:t>
            </a:r>
            <a:r>
              <a:rPr lang="ro-RO" alt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transmite recunoștința unei persoane pentru îndeplinirea unei solicitări, pentru urările primite, pentru adresarea unei invitații etc.</a:t>
            </a:r>
          </a:p>
          <a:p>
            <a:pPr algn="just">
              <a:buFont typeface="Wingdings" panose="05000000000000000000" pitchFamily="2" charset="2"/>
              <a:buChar char="Ø"/>
            </a:pPr>
            <a:endPar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ro-RO"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a:lnSpc>
                <a:spcPct val="80000"/>
              </a:lnSpc>
            </a:pPr>
            <a:endParaRPr lang="ro-RO" altLang="en-US" sz="26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06119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119</TotalTime>
  <Words>2698</Words>
  <Application>Microsoft Office PowerPoint</Application>
  <PresentationFormat>Widescreen</PresentationFormat>
  <Paragraphs>110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inherit</vt:lpstr>
      <vt:lpstr>Tahoma</vt:lpstr>
      <vt:lpstr>Times New Roman</vt:lpstr>
      <vt:lpstr>Trebuchet MS</vt:lpstr>
      <vt:lpstr>Wingdings</vt:lpstr>
      <vt:lpstr>Wingdings 3</vt:lpstr>
      <vt:lpstr>Facet</vt:lpstr>
      <vt:lpstr>TEXTUL EPISTOLAR</vt:lpstr>
      <vt:lpstr>             CE ESTE TEXTUL EPISTOLAR?</vt:lpstr>
      <vt:lpstr>ISTORIA SCRISORII ÎNCEPUTURI...</vt:lpstr>
      <vt:lpstr>PowerPoint Presentation</vt:lpstr>
      <vt:lpstr>PowerPoint Presentation</vt:lpstr>
      <vt:lpstr> </vt:lpstr>
      <vt:lpstr>Scrisoarea ca artă și știință</vt:lpstr>
      <vt:lpstr>TIPURI DE SCRISORI</vt:lpstr>
      <vt:lpstr>PowerPoint Presentation</vt:lpstr>
      <vt:lpstr>PowerPoint Presentation</vt:lpstr>
      <vt:lpstr>PowerPoint Presentation</vt:lpstr>
      <vt:lpstr>TRĂSĂTURILE STILULUI EPISOLAR</vt:lpstr>
      <vt:lpstr>PowerPoint Presentation</vt:lpstr>
      <vt:lpstr>3.CONTEXTUL  Stilul textului epistolar variază în funcție de contextul în care este scris. Scrisorile pot fi formale sau informale, iar alegerea tonului depinde de relația dintre autor și destinatar. În scrisorile formale, se utilizează un limbaj mai elevat și o gramatică corectă, în timp ce scrisorile informale permit o exprimare mai liberă, cu un vocabular mai familiar. De exemplu, o scrisoare de intenție pentru un loc de muncă va necesita un ton profesional, în timp ce o scrisoare de mulțumire adresată unui prieten poate fi plină de umor și căldură.   Un alt aspect important al textului epistolar este contextul istoric și cultural în care a fost scris. Scrisorile pot oferi informații valoroase despre epoca în care au fost redactate, reflectând normele sociale, valorile și preocupările oamenilor.  De exemplu, scrisorile din perioada interbelică pot evidenția schimbările politice și sociale prin care a trecut România, în timp ce corespondența din timpul războiului poate dezvălui suferințele și speranțele oamenilor.</vt:lpstr>
      <vt:lpstr>CONVENȚII</vt:lpstr>
      <vt:lpstr>SCRISORI CELEBRE </vt:lpstr>
      <vt:lpstr>Scrisoarea unei supravieţuitoare de pe Titanic </vt:lpstr>
      <vt:lpstr>Albert Einstein – scrisoare despre DUMNEZEU</vt:lpstr>
      <vt:lpstr>Scrisoare către Nicolae Iorga</vt:lpstr>
      <vt:lpstr>Scrisoarea lui Napoleon Bonaparte către soția sa</vt:lpstr>
      <vt:lpstr>Scrisoarea lui Wolfgang Amadeus Mozart către iubita sa </vt:lpstr>
      <vt:lpstr>Scrisoarea lui Eminescu către Veronica Micle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CIUBOTARIU ANCUTA</dc:creator>
  <cp:lastModifiedBy>CIUBOTARIU ANCUTA</cp:lastModifiedBy>
  <cp:revision>5</cp:revision>
  <dcterms:created xsi:type="dcterms:W3CDTF">2026-03-19T15:08:39Z</dcterms:created>
  <dcterms:modified xsi:type="dcterms:W3CDTF">2026-03-19T17:07:49Z</dcterms:modified>
</cp:coreProperties>
</file>