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3" d="100"/>
          <a:sy n="83" d="100"/>
        </p:scale>
        <p:origin x="658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9980" y="882376"/>
            <a:ext cx="996696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7200" b="1" cap="all" baseline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09530" y="3869634"/>
            <a:ext cx="8767860" cy="1388165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CFEF922-4921-44A3-A9E0-721262A6CF34}" type="datetimeFigureOut">
              <a:rPr lang="en-US" smtClean="0"/>
              <a:t>4/7/2026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B390B60-BCEA-4C80-880E-F1265009A502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1978660" y="3733800"/>
            <a:ext cx="8229601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21692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FEF922-4921-44A3-A9E0-721262A6CF34}" type="datetimeFigureOut">
              <a:rPr lang="en-US" smtClean="0"/>
              <a:t>4/7/2026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390B60-BCEA-4C80-880E-F1265009A5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84448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324100" cy="5410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762000"/>
            <a:ext cx="7429500" cy="541020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FEF922-4921-44A3-A9E0-721262A6CF34}" type="datetimeFigureOut">
              <a:rPr lang="en-US" smtClean="0"/>
              <a:t>4/7/2026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390B60-BCEA-4C80-880E-F1265009A5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31456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FEF922-4921-44A3-A9E0-721262A6CF34}" type="datetimeFigureOut">
              <a:rPr lang="en-US" smtClean="0"/>
              <a:t>4/7/2026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390B60-BCEA-4C80-880E-F1265009A5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02380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424" y="1173575"/>
            <a:ext cx="9966960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7200" b="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09928" y="4154520"/>
            <a:ext cx="8769096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2200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FEF922-4921-44A3-A9E0-721262A6CF34}" type="datetimeFigureOut">
              <a:rPr lang="en-US" smtClean="0"/>
              <a:t>4/7/2026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390B60-BCEA-4C80-880E-F1265009A502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1981200" y="4020408"/>
            <a:ext cx="82296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166846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3000" y="2057399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67612" y="2057400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FEF922-4921-44A3-A9E0-721262A6CF34}" type="datetimeFigureOut">
              <a:rPr lang="en-US" smtClean="0"/>
              <a:t>4/7/2026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390B60-BCEA-4C80-880E-F1265009A5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21346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01511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3000" y="2721483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69173" y="1999032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69173" y="2719322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FEF922-4921-44A3-A9E0-721262A6CF34}" type="datetimeFigureOut">
              <a:rPr lang="en-US" smtClean="0"/>
              <a:t>4/7/2026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390B60-BCEA-4C80-880E-F1265009A5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88942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FEF922-4921-44A3-A9E0-721262A6CF34}" type="datetimeFigureOut">
              <a:rPr lang="en-US" smtClean="0"/>
              <a:t>4/7/2026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390B60-BCEA-4C80-880E-F1265009A5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31947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FEF922-4921-44A3-A9E0-721262A6CF34}" type="datetimeFigureOut">
              <a:rPr lang="en-US" smtClean="0"/>
              <a:t>4/7/2026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390B60-BCEA-4C80-880E-F1265009A5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31860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52159" y="1097280"/>
            <a:ext cx="5212080" cy="46634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30175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FEF922-4921-44A3-A9E0-721262A6CF34}" type="datetimeFigureOut">
              <a:rPr lang="en-US" smtClean="0"/>
              <a:t>4/7/2026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390B60-BCEA-4C80-880E-F1265009A5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49654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13248" y="1069847"/>
            <a:ext cx="6099048" cy="4800600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FEF922-4921-44A3-A9E0-721262A6CF34}" type="datetimeFigureOut">
              <a:rPr lang="en-US" smtClean="0"/>
              <a:t>4/7/2026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390B60-BCEA-4C80-880E-F1265009A5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72885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57400"/>
            <a:ext cx="9872871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1"/>
                </a:solidFill>
              </a:defRPr>
            </a:lvl1pPr>
          </a:lstStyle>
          <a:p>
            <a:fld id="{0CFEF922-4921-44A3-A9E0-721262A6CF34}" type="datetimeFigureOut">
              <a:rPr lang="en-US" smtClean="0"/>
              <a:t>4/7/2026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fld id="{7B390B60-BCEA-4C80-880E-F1265009A5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4656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182880" algn="l" defTabSz="914400" rtl="0" eaLnBrk="1" latinLnBrk="0" hangingPunct="1">
        <a:lnSpc>
          <a:spcPct val="90000"/>
        </a:lnSpc>
        <a:spcBef>
          <a:spcPts val="1400"/>
        </a:spcBef>
        <a:buClr>
          <a:schemeClr val="accent1"/>
        </a:buClr>
        <a:buSzPct val="80000"/>
        <a:buFont typeface="Corbel" pitchFamily="34" charset="0"/>
        <a:buChar char="•"/>
        <a:defRPr sz="22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 </a:t>
            </a:r>
            <a:r>
              <a:rPr lang="ro-RO" sz="4400" dirty="0" smtClean="0">
                <a:latin typeface="+mn-lt"/>
              </a:rPr>
              <a:t>CURIOZITĂȚI DESPRE </a:t>
            </a:r>
            <a:r>
              <a:rPr lang="en-US" sz="4400" dirty="0" err="1" smtClean="0">
                <a:latin typeface="+mn-lt"/>
              </a:rPr>
              <a:t>Insecte</a:t>
            </a:r>
            <a:r>
              <a:rPr lang="ro-RO" sz="4400" dirty="0" smtClean="0">
                <a:latin typeface="+mn-lt"/>
              </a:rPr>
              <a:t/>
            </a:r>
            <a:br>
              <a:rPr lang="ro-RO" sz="4400" dirty="0" smtClean="0">
                <a:latin typeface="+mn-lt"/>
              </a:rPr>
            </a:br>
            <a:r>
              <a:rPr lang="en-US" sz="4400" dirty="0" smtClean="0">
                <a:latin typeface="+mn-lt"/>
              </a:rPr>
              <a:t>🐞</a:t>
            </a:r>
            <a:r>
              <a:rPr lang="ro-RO" sz="4400" dirty="0" smtClean="0">
                <a:latin typeface="+mn-lt"/>
              </a:rPr>
              <a:t>   </a:t>
            </a:r>
            <a:r>
              <a:rPr lang="ro-RO" sz="2800" smtClean="0">
                <a:latin typeface="+mn-lt"/>
              </a:rPr>
              <a:t>DOMENIUL </a:t>
            </a:r>
            <a:r>
              <a:rPr lang="ro-RO" sz="2800" smtClean="0">
                <a:latin typeface="+mn-lt"/>
              </a:rPr>
              <a:t>ȘTIINȚĂ-cunoașterea </a:t>
            </a:r>
            <a:r>
              <a:rPr lang="ro-RO" sz="2800" dirty="0" smtClean="0">
                <a:latin typeface="+mn-lt"/>
              </a:rPr>
              <a:t>mediului</a:t>
            </a:r>
            <a:r>
              <a:rPr lang="ro-RO" sz="2800" dirty="0" smtClean="0">
                <a:latin typeface="+mn-lt"/>
              </a:rPr>
              <a:t/>
            </a:r>
            <a:br>
              <a:rPr lang="ro-RO" sz="2800" dirty="0" smtClean="0">
                <a:latin typeface="+mn-lt"/>
              </a:rPr>
            </a:br>
            <a:r>
              <a:rPr lang="en-US" sz="2800" dirty="0" err="1" smtClean="0">
                <a:latin typeface="+mn-lt"/>
              </a:rPr>
              <a:t>Grupa</a:t>
            </a:r>
            <a:r>
              <a:rPr lang="en-US" sz="2800" dirty="0" smtClean="0">
                <a:latin typeface="+mn-lt"/>
              </a:rPr>
              <a:t> </a:t>
            </a:r>
            <a:r>
              <a:rPr lang="ro-RO" sz="2800" dirty="0" smtClean="0">
                <a:latin typeface="+mn-lt"/>
              </a:rPr>
              <a:t>micĂ</a:t>
            </a:r>
            <a:endParaRPr lang="en-US" sz="2800" dirty="0">
              <a:latin typeface="+mn-lt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ro-RO" dirty="0" smtClean="0"/>
              <a:t>Profesor educatie timpurie TUTUNEA DANIELA MĂDĂLINA</a:t>
            </a:r>
          </a:p>
          <a:p>
            <a:r>
              <a:rPr lang="ro-RO" dirty="0" smtClean="0"/>
              <a:t>GPP nr 10 structură a Școlii Gimnazialae ,,Nicolae Titulescu,, Buzău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58616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891" y="526473"/>
            <a:ext cx="9605818" cy="1994193"/>
          </a:xfrm>
        </p:spPr>
        <p:txBody>
          <a:bodyPr/>
          <a:lstStyle/>
          <a:p>
            <a:r>
              <a:rPr lang="ro-RO" dirty="0" smtClean="0">
                <a:latin typeface="Bradley Hand ITC" panose="03070402050302030203" pitchFamily="66" charset="0"/>
              </a:rPr>
              <a:t>                                   </a:t>
            </a:r>
            <a:r>
              <a:rPr lang="en-US" b="1" dirty="0" smtClean="0">
                <a:solidFill>
                  <a:schemeClr val="tx1"/>
                </a:solidFill>
                <a:latin typeface="Bradley Hand ITC" panose="03070402050302030203" pitchFamily="66" charset="0"/>
              </a:rPr>
              <a:t>Ce </a:t>
            </a:r>
            <a:r>
              <a:rPr lang="en-US" b="1" dirty="0" err="1">
                <a:solidFill>
                  <a:schemeClr val="tx1"/>
                </a:solidFill>
                <a:latin typeface="Bradley Hand ITC" panose="03070402050302030203" pitchFamily="66" charset="0"/>
              </a:rPr>
              <a:t>sunt</a:t>
            </a:r>
            <a:r>
              <a:rPr lang="en-US" b="1" dirty="0">
                <a:solidFill>
                  <a:schemeClr val="tx1"/>
                </a:solidFill>
                <a:latin typeface="Bradley Hand ITC" panose="03070402050302030203" pitchFamily="66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Bradley Hand ITC" panose="03070402050302030203" pitchFamily="66" charset="0"/>
              </a:rPr>
              <a:t>insectele</a:t>
            </a:r>
            <a:r>
              <a:rPr lang="en-US" b="1" dirty="0">
                <a:solidFill>
                  <a:schemeClr val="tx1"/>
                </a:solidFill>
                <a:latin typeface="Bradley Hand ITC" panose="03070402050302030203" pitchFamily="66" charset="0"/>
              </a:rPr>
              <a:t>?</a:t>
            </a:r>
          </a:p>
        </p:txBody>
      </p:sp>
      <p:pic>
        <p:nvPicPr>
          <p:cNvPr id="1027" name="Picture 3" descr="https://tse1.mm.bing.net/th/id/OIP.h57d5eGJ-Ef87zemdmX_GgAAAA?pid=Api&amp;P=0&amp;h=18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67280" y="526473"/>
            <a:ext cx="3555702" cy="23737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Content Placeholder 4"/>
          <p:cNvSpPr>
            <a:spLocks noGrp="1" noChangeArrowheads="1"/>
          </p:cNvSpPr>
          <p:nvPr>
            <p:ph idx="1"/>
          </p:nvPr>
        </p:nvSpPr>
        <p:spPr bwMode="auto">
          <a:xfrm>
            <a:off x="1143000" y="2617758"/>
            <a:ext cx="9905276" cy="28623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en-US" alt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Insectele</a:t>
            </a:r>
            <a:r>
              <a:rPr kumimoji="0" lang="en-US" alt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sunt</a:t>
            </a:r>
            <a:r>
              <a:rPr kumimoji="0" lang="en-US" alt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vietăți</a:t>
            </a:r>
            <a:r>
              <a:rPr kumimoji="0" lang="en-US" alt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mici</a:t>
            </a:r>
            <a:r>
              <a:rPr kumimoji="0" lang="en-US" alt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care </a:t>
            </a:r>
            <a:r>
              <a:rPr kumimoji="0" lang="en-US" alt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trăiesc</a:t>
            </a:r>
            <a:r>
              <a:rPr kumimoji="0" lang="en-US" alt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în</a:t>
            </a:r>
            <a:r>
              <a:rPr kumimoji="0" lang="en-US" alt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natură</a:t>
            </a:r>
            <a:r>
              <a:rPr kumimoji="0" lang="en-US" alt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en-US" alt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Au </a:t>
            </a:r>
            <a:r>
              <a:rPr kumimoji="0" lang="en-US" altLang="en-US" sz="36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6 </a:t>
            </a:r>
            <a:r>
              <a:rPr kumimoji="0" lang="en-US" altLang="en-US" sz="36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picioare</a:t>
            </a:r>
            <a:r>
              <a:rPr kumimoji="0" lang="en-US" alt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un </a:t>
            </a:r>
            <a:r>
              <a:rPr kumimoji="0" lang="en-US" alt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corp</a:t>
            </a:r>
            <a:r>
              <a:rPr kumimoji="0" lang="en-US" alt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mic </a:t>
            </a:r>
            <a:r>
              <a:rPr kumimoji="0" lang="en-US" alt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și</a:t>
            </a:r>
            <a:r>
              <a:rPr kumimoji="0" lang="en-US" alt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unele</a:t>
            </a:r>
            <a:r>
              <a:rPr kumimoji="0" lang="en-US" alt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au </a:t>
            </a:r>
            <a:r>
              <a:rPr kumimoji="0" lang="en-US" alt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aripi</a:t>
            </a:r>
            <a:r>
              <a:rPr kumimoji="0" lang="en-US" alt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en-US" alt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Primăvara</a:t>
            </a:r>
            <a:r>
              <a:rPr kumimoji="0" lang="en-US" alt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ies</a:t>
            </a:r>
            <a:r>
              <a:rPr kumimoji="0" lang="en-US" alt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la </a:t>
            </a:r>
            <a:r>
              <a:rPr kumimoji="0" lang="en-US" alt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soare</a:t>
            </a:r>
            <a:r>
              <a:rPr kumimoji="0" lang="en-US" alt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pentru</a:t>
            </a:r>
            <a:r>
              <a:rPr kumimoji="0" lang="en-US" alt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că</a:t>
            </a:r>
            <a:r>
              <a:rPr kumimoji="0" lang="en-US" alt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este</a:t>
            </a:r>
            <a:r>
              <a:rPr kumimoji="0" lang="en-US" alt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cald</a:t>
            </a:r>
            <a:r>
              <a:rPr kumimoji="0" lang="en-US" alt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🌞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en-US" alt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Le </a:t>
            </a:r>
            <a:r>
              <a:rPr kumimoji="0" lang="en-US" alt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găsim</a:t>
            </a:r>
            <a:r>
              <a:rPr kumimoji="0" lang="en-US" alt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pe</a:t>
            </a:r>
            <a:r>
              <a:rPr kumimoji="0" lang="en-US" alt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flori</a:t>
            </a:r>
            <a:r>
              <a:rPr kumimoji="0" lang="en-US" alt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</a:t>
            </a:r>
            <a:r>
              <a:rPr kumimoji="0" lang="en-US" alt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pe</a:t>
            </a:r>
            <a:r>
              <a:rPr kumimoji="0" lang="en-US" alt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iarbă</a:t>
            </a:r>
            <a:r>
              <a:rPr kumimoji="0" lang="en-US" alt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sau</a:t>
            </a:r>
            <a:r>
              <a:rPr kumimoji="0" lang="en-US" alt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pe</a:t>
            </a:r>
            <a:r>
              <a:rPr kumimoji="0" lang="en-US" alt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pământ</a:t>
            </a:r>
            <a:r>
              <a:rPr kumimoji="0" lang="en-US" alt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9769779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76745" y="461818"/>
            <a:ext cx="9875520" cy="2438399"/>
          </a:xfrm>
        </p:spPr>
        <p:txBody>
          <a:bodyPr/>
          <a:lstStyle/>
          <a:p>
            <a:r>
              <a:rPr lang="en-US" b="1" dirty="0">
                <a:solidFill>
                  <a:schemeClr val="tx1"/>
                </a:solidFill>
                <a:latin typeface="Bradley Hand ITC" panose="03070402050302030203" pitchFamily="66" charset="0"/>
              </a:rPr>
              <a:t>Buburuza</a:t>
            </a:r>
          </a:p>
        </p:txBody>
      </p:sp>
      <p:pic>
        <p:nvPicPr>
          <p:cNvPr id="2050" name="Picture 2" descr="https://tse4.mm.bing.net/th/id/OIP.kAawJhzRWoFCb8epjXSqHQAAAA?pid=Api&amp;P=0&amp;h=180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59543" y="596323"/>
            <a:ext cx="1254962" cy="1714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/>
          <p:cNvSpPr/>
          <p:nvPr/>
        </p:nvSpPr>
        <p:spPr>
          <a:xfrm>
            <a:off x="976745" y="2822255"/>
            <a:ext cx="8044873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 sz="4000" dirty="0">
              <a:latin typeface="Bradley Hand ITC" panose="03070402050302030203" pitchFamily="66" charset="0"/>
            </a:endParaRPr>
          </a:p>
        </p:txBody>
      </p:sp>
      <p:pic>
        <p:nvPicPr>
          <p:cNvPr id="2054" name="Picture 6" descr="https://www.toateanimalele.ro/wp-content/uploads/2016/06/Buburuza19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50909" y="2774255"/>
            <a:ext cx="3567834" cy="35064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8"/>
          <p:cNvSpPr>
            <a:spLocks noChangeArrowheads="1"/>
          </p:cNvSpPr>
          <p:nvPr/>
        </p:nvSpPr>
        <p:spPr bwMode="auto">
          <a:xfrm>
            <a:off x="244561" y="1857889"/>
            <a:ext cx="8829964" cy="33547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altLang="en-US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Buburuza </a:t>
            </a:r>
            <a:r>
              <a:rPr kumimoji="0" lang="en-US" altLang="en-US" sz="3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este</a:t>
            </a:r>
            <a:r>
              <a:rPr kumimoji="0" lang="en-US" altLang="en-US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3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mică</a:t>
            </a:r>
            <a:r>
              <a:rPr kumimoji="0" lang="en-US" altLang="en-US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3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și</a:t>
            </a:r>
            <a:r>
              <a:rPr kumimoji="0" lang="en-US" altLang="en-US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are </a:t>
            </a:r>
            <a:r>
              <a:rPr kumimoji="0" lang="en-US" altLang="en-US" sz="3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culoare</a:t>
            </a:r>
            <a:r>
              <a:rPr kumimoji="0" lang="en-US" altLang="en-US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3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roșie</a:t>
            </a:r>
            <a:r>
              <a:rPr kumimoji="0" lang="en-US" altLang="en-US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cu </a:t>
            </a:r>
            <a:r>
              <a:rPr kumimoji="0" lang="en-US" altLang="en-US" sz="3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puncte</a:t>
            </a:r>
            <a:r>
              <a:rPr kumimoji="0" lang="en-US" altLang="en-US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3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negre</a:t>
            </a:r>
            <a:r>
              <a:rPr kumimoji="0" lang="en-US" altLang="en-US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altLang="en-US" sz="3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Trăiește</a:t>
            </a:r>
            <a:r>
              <a:rPr kumimoji="0" lang="en-US" altLang="en-US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3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pe</a:t>
            </a:r>
            <a:r>
              <a:rPr kumimoji="0" lang="en-US" altLang="en-US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3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frunze</a:t>
            </a:r>
            <a:r>
              <a:rPr kumimoji="0" lang="en-US" altLang="en-US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3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și</a:t>
            </a:r>
            <a:r>
              <a:rPr kumimoji="0" lang="en-US" altLang="en-US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3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pe</a:t>
            </a:r>
            <a:r>
              <a:rPr kumimoji="0" lang="en-US" altLang="en-US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3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flori</a:t>
            </a:r>
            <a:r>
              <a:rPr kumimoji="0" lang="en-US" altLang="en-US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🌿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altLang="en-US" sz="3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Mănâncă</a:t>
            </a:r>
            <a:r>
              <a:rPr kumimoji="0" lang="en-US" altLang="en-US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3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insecte</a:t>
            </a:r>
            <a:r>
              <a:rPr kumimoji="0" lang="en-US" altLang="en-US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3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mici</a:t>
            </a:r>
            <a:r>
              <a:rPr kumimoji="0" lang="en-US" altLang="en-US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care pot </a:t>
            </a:r>
            <a:r>
              <a:rPr kumimoji="0" lang="en-US" altLang="en-US" sz="3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strica</a:t>
            </a:r>
            <a:r>
              <a:rPr kumimoji="0" lang="en-US" altLang="en-US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3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plantele</a:t>
            </a:r>
            <a:r>
              <a:rPr kumimoji="0" lang="en-US" altLang="en-US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altLang="en-US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Este </a:t>
            </a:r>
            <a:r>
              <a:rPr kumimoji="0" lang="en-US" altLang="en-US" sz="3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considerată</a:t>
            </a:r>
            <a:r>
              <a:rPr kumimoji="0" lang="en-US" altLang="en-US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un </a:t>
            </a:r>
            <a:r>
              <a:rPr kumimoji="0" lang="en-US" altLang="en-US" sz="3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simbol</a:t>
            </a:r>
            <a:r>
              <a:rPr kumimoji="0" lang="en-US" altLang="en-US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al </a:t>
            </a:r>
            <a:r>
              <a:rPr kumimoji="0" lang="en-US" altLang="en-US" sz="3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norocului</a:t>
            </a:r>
            <a:r>
              <a:rPr kumimoji="0" lang="en-US" altLang="en-US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🍀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altLang="en-US" sz="3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Dacă</a:t>
            </a:r>
            <a:r>
              <a:rPr kumimoji="0" lang="en-US" altLang="en-US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o </a:t>
            </a:r>
            <a:r>
              <a:rPr kumimoji="0" lang="en-US" altLang="en-US" sz="3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vezi</a:t>
            </a:r>
            <a:r>
              <a:rPr kumimoji="0" lang="en-US" altLang="en-US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nu o </a:t>
            </a:r>
            <a:r>
              <a:rPr kumimoji="0" lang="en-US" altLang="en-US" sz="3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speria</a:t>
            </a:r>
            <a:r>
              <a:rPr kumimoji="0" lang="en-US" altLang="en-US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– </a:t>
            </a:r>
            <a:r>
              <a:rPr kumimoji="0" lang="en-US" altLang="en-US" sz="3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este</a:t>
            </a:r>
            <a:r>
              <a:rPr kumimoji="0" lang="en-US" altLang="en-US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3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prietenoasă</a:t>
            </a:r>
            <a:r>
              <a:rPr kumimoji="0" lang="en-US" altLang="en-US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6626339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/>
          <p:cNvSpPr>
            <a:spLocks noGrp="1" noChangeArrowheads="1"/>
          </p:cNvSpPr>
          <p:nvPr>
            <p:ph idx="1"/>
          </p:nvPr>
        </p:nvSpPr>
        <p:spPr bwMode="auto">
          <a:xfrm>
            <a:off x="304801" y="1716632"/>
            <a:ext cx="8811490" cy="41549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en-US" altLang="en-US" sz="3200" dirty="0">
              <a:solidFill>
                <a:schemeClr val="tx1"/>
              </a:solidFill>
              <a:latin typeface="Arial" panose="020B0604020202020204" pitchFamily="34" charset="0"/>
            </a:endParaRP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sz="3200" dirty="0">
                <a:solidFill>
                  <a:schemeClr val="tx1"/>
                </a:solidFill>
                <a:latin typeface="Arial" panose="020B0604020202020204" pitchFamily="34" charset="0"/>
              </a:rPr>
              <a:t>Albina </a:t>
            </a:r>
            <a:r>
              <a:rPr lang="en-US" altLang="en-US" sz="3200" dirty="0" err="1">
                <a:solidFill>
                  <a:schemeClr val="tx1"/>
                </a:solidFill>
                <a:latin typeface="Arial" panose="020B0604020202020204" pitchFamily="34" charset="0"/>
              </a:rPr>
              <a:t>este</a:t>
            </a:r>
            <a:r>
              <a:rPr lang="en-US" altLang="en-US" sz="3200" dirty="0">
                <a:solidFill>
                  <a:schemeClr val="tx1"/>
                </a:solidFill>
                <a:latin typeface="Arial" panose="020B0604020202020204" pitchFamily="34" charset="0"/>
              </a:rPr>
              <a:t> o </a:t>
            </a:r>
            <a:r>
              <a:rPr lang="en-US" altLang="en-US" sz="3200" dirty="0" err="1">
                <a:solidFill>
                  <a:schemeClr val="tx1"/>
                </a:solidFill>
                <a:latin typeface="Arial" panose="020B0604020202020204" pitchFamily="34" charset="0"/>
              </a:rPr>
              <a:t>insectă</a:t>
            </a:r>
            <a:r>
              <a:rPr lang="en-US" altLang="en-US" sz="3200" dirty="0">
                <a:solidFill>
                  <a:schemeClr val="tx1"/>
                </a:solidFill>
                <a:latin typeface="Arial" panose="020B0604020202020204" pitchFamily="34" charset="0"/>
              </a:rPr>
              <a:t> </a:t>
            </a:r>
            <a:r>
              <a:rPr lang="en-US" altLang="en-US" sz="3200" dirty="0" err="1">
                <a:solidFill>
                  <a:schemeClr val="tx1"/>
                </a:solidFill>
                <a:latin typeface="Arial" panose="020B0604020202020204" pitchFamily="34" charset="0"/>
              </a:rPr>
              <a:t>harnică</a:t>
            </a:r>
            <a:r>
              <a:rPr lang="en-US" altLang="en-US" sz="3200" dirty="0">
                <a:solidFill>
                  <a:schemeClr val="tx1"/>
                </a:solidFill>
                <a:latin typeface="Arial" panose="020B0604020202020204" pitchFamily="34" charset="0"/>
              </a:rPr>
              <a:t> care </a:t>
            </a:r>
            <a:r>
              <a:rPr lang="en-US" altLang="en-US" sz="3200" dirty="0" err="1">
                <a:solidFill>
                  <a:schemeClr val="tx1"/>
                </a:solidFill>
                <a:latin typeface="Arial" panose="020B0604020202020204" pitchFamily="34" charset="0"/>
              </a:rPr>
              <a:t>zboară</a:t>
            </a:r>
            <a:r>
              <a:rPr lang="en-US" altLang="en-US" sz="3200" dirty="0">
                <a:solidFill>
                  <a:schemeClr val="tx1"/>
                </a:solidFill>
                <a:latin typeface="Arial" panose="020B0604020202020204" pitchFamily="34" charset="0"/>
              </a:rPr>
              <a:t> din </a:t>
            </a:r>
            <a:r>
              <a:rPr lang="en-US" altLang="en-US" sz="3200" dirty="0" err="1">
                <a:solidFill>
                  <a:schemeClr val="tx1"/>
                </a:solidFill>
                <a:latin typeface="Arial" panose="020B0604020202020204" pitchFamily="34" charset="0"/>
              </a:rPr>
              <a:t>floare</a:t>
            </a:r>
            <a:r>
              <a:rPr lang="en-US" altLang="en-US" sz="3200" dirty="0">
                <a:solidFill>
                  <a:schemeClr val="tx1"/>
                </a:solidFill>
                <a:latin typeface="Arial" panose="020B0604020202020204" pitchFamily="34" charset="0"/>
              </a:rPr>
              <a:t> </a:t>
            </a:r>
            <a:r>
              <a:rPr lang="en-US" altLang="en-US" sz="3200" dirty="0" err="1">
                <a:solidFill>
                  <a:schemeClr val="tx1"/>
                </a:solidFill>
                <a:latin typeface="Arial" panose="020B0604020202020204" pitchFamily="34" charset="0"/>
              </a:rPr>
              <a:t>în</a:t>
            </a:r>
            <a:r>
              <a:rPr lang="en-US" altLang="en-US" sz="3200" dirty="0">
                <a:solidFill>
                  <a:schemeClr val="tx1"/>
                </a:solidFill>
                <a:latin typeface="Arial" panose="020B0604020202020204" pitchFamily="34" charset="0"/>
              </a:rPr>
              <a:t> </a:t>
            </a:r>
            <a:r>
              <a:rPr lang="en-US" altLang="en-US" sz="3200" dirty="0" err="1">
                <a:solidFill>
                  <a:schemeClr val="tx1"/>
                </a:solidFill>
                <a:latin typeface="Arial" panose="020B0604020202020204" pitchFamily="34" charset="0"/>
              </a:rPr>
              <a:t>floare</a:t>
            </a:r>
            <a:r>
              <a:rPr lang="en-US" altLang="en-US" sz="3200" dirty="0">
                <a:solidFill>
                  <a:schemeClr val="tx1"/>
                </a:solidFill>
                <a:latin typeface="Arial" panose="020B0604020202020204" pitchFamily="34" charset="0"/>
              </a:rPr>
              <a:t> </a:t>
            </a: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sz="3200" dirty="0" err="1">
                <a:solidFill>
                  <a:schemeClr val="tx1"/>
                </a:solidFill>
                <a:latin typeface="Arial" panose="020B0604020202020204" pitchFamily="34" charset="0"/>
              </a:rPr>
              <a:t>Adună</a:t>
            </a:r>
            <a:r>
              <a:rPr lang="en-US" altLang="en-US" sz="3200" dirty="0">
                <a:solidFill>
                  <a:schemeClr val="tx1"/>
                </a:solidFill>
                <a:latin typeface="Arial" panose="020B0604020202020204" pitchFamily="34" charset="0"/>
              </a:rPr>
              <a:t> </a:t>
            </a:r>
            <a:r>
              <a:rPr lang="en-US" altLang="en-US" sz="3200" dirty="0" err="1">
                <a:solidFill>
                  <a:schemeClr val="tx1"/>
                </a:solidFill>
                <a:latin typeface="Arial" panose="020B0604020202020204" pitchFamily="34" charset="0"/>
              </a:rPr>
              <a:t>polen</a:t>
            </a:r>
            <a:r>
              <a:rPr lang="en-US" altLang="en-US" sz="3200" dirty="0">
                <a:solidFill>
                  <a:schemeClr val="tx1"/>
                </a:solidFill>
                <a:latin typeface="Arial" panose="020B0604020202020204" pitchFamily="34" charset="0"/>
              </a:rPr>
              <a:t> </a:t>
            </a:r>
            <a:r>
              <a:rPr lang="en-US" altLang="en-US" sz="3200" dirty="0" err="1">
                <a:solidFill>
                  <a:schemeClr val="tx1"/>
                </a:solidFill>
                <a:latin typeface="Arial" panose="020B0604020202020204" pitchFamily="34" charset="0"/>
              </a:rPr>
              <a:t>și</a:t>
            </a:r>
            <a:r>
              <a:rPr lang="en-US" altLang="en-US" sz="3200" dirty="0">
                <a:solidFill>
                  <a:schemeClr val="tx1"/>
                </a:solidFill>
                <a:latin typeface="Arial" panose="020B0604020202020204" pitchFamily="34" charset="0"/>
              </a:rPr>
              <a:t> nectar </a:t>
            </a:r>
            <a:r>
              <a:rPr lang="en-US" altLang="en-US" sz="3200" dirty="0" err="1">
                <a:solidFill>
                  <a:schemeClr val="tx1"/>
                </a:solidFill>
                <a:latin typeface="Arial" panose="020B0604020202020204" pitchFamily="34" charset="0"/>
              </a:rPr>
              <a:t>pentru</a:t>
            </a:r>
            <a:r>
              <a:rPr lang="en-US" altLang="en-US" sz="3200" dirty="0">
                <a:solidFill>
                  <a:schemeClr val="tx1"/>
                </a:solidFill>
                <a:latin typeface="Arial" panose="020B0604020202020204" pitchFamily="34" charset="0"/>
              </a:rPr>
              <a:t> a face </a:t>
            </a:r>
            <a:r>
              <a:rPr lang="en-US" altLang="en-US" sz="3200" dirty="0" err="1">
                <a:solidFill>
                  <a:schemeClr val="tx1"/>
                </a:solidFill>
                <a:latin typeface="Arial" panose="020B0604020202020204" pitchFamily="34" charset="0"/>
              </a:rPr>
              <a:t>miere</a:t>
            </a:r>
            <a:r>
              <a:rPr lang="en-US" altLang="en-US" sz="3200" dirty="0">
                <a:solidFill>
                  <a:schemeClr val="tx1"/>
                </a:solidFill>
                <a:latin typeface="Arial" panose="020B0604020202020204" pitchFamily="34" charset="0"/>
              </a:rPr>
              <a:t> </a:t>
            </a:r>
            <a:r>
              <a:rPr lang="en-US" altLang="en-US" sz="3200" dirty="0" smtClean="0">
                <a:solidFill>
                  <a:schemeClr val="tx1"/>
                </a:solidFill>
                <a:latin typeface="Arial" panose="020B0604020202020204" pitchFamily="34" charset="0"/>
              </a:rPr>
              <a:t> </a:t>
            </a:r>
            <a:endParaRPr lang="en-US" altLang="en-US" sz="3200" dirty="0">
              <a:solidFill>
                <a:schemeClr val="tx1"/>
              </a:solidFill>
              <a:latin typeface="Arial" panose="020B0604020202020204" pitchFamily="34" charset="0"/>
            </a:endParaRP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sz="3200" dirty="0" err="1">
                <a:solidFill>
                  <a:schemeClr val="tx1"/>
                </a:solidFill>
                <a:latin typeface="Arial" panose="020B0604020202020204" pitchFamily="34" charset="0"/>
              </a:rPr>
              <a:t>Trăiește</a:t>
            </a:r>
            <a:r>
              <a:rPr lang="en-US" altLang="en-US" sz="3200" dirty="0">
                <a:solidFill>
                  <a:schemeClr val="tx1"/>
                </a:solidFill>
                <a:latin typeface="Arial" panose="020B0604020202020204" pitchFamily="34" charset="0"/>
              </a:rPr>
              <a:t> </a:t>
            </a:r>
            <a:r>
              <a:rPr lang="en-US" altLang="en-US" sz="3200" dirty="0" err="1">
                <a:solidFill>
                  <a:schemeClr val="tx1"/>
                </a:solidFill>
                <a:latin typeface="Arial" panose="020B0604020202020204" pitchFamily="34" charset="0"/>
              </a:rPr>
              <a:t>în</a:t>
            </a:r>
            <a:r>
              <a:rPr lang="en-US" altLang="en-US" sz="3200" dirty="0">
                <a:solidFill>
                  <a:schemeClr val="tx1"/>
                </a:solidFill>
                <a:latin typeface="Arial" panose="020B0604020202020204" pitchFamily="34" charset="0"/>
              </a:rPr>
              <a:t> </a:t>
            </a:r>
            <a:r>
              <a:rPr lang="en-US" altLang="en-US" sz="3200" dirty="0" err="1">
                <a:solidFill>
                  <a:schemeClr val="tx1"/>
                </a:solidFill>
                <a:latin typeface="Arial" panose="020B0604020202020204" pitchFamily="34" charset="0"/>
              </a:rPr>
              <a:t>stup</a:t>
            </a:r>
            <a:r>
              <a:rPr lang="en-US" altLang="en-US" sz="3200" dirty="0">
                <a:solidFill>
                  <a:schemeClr val="tx1"/>
                </a:solidFill>
                <a:latin typeface="Arial" panose="020B0604020202020204" pitchFamily="34" charset="0"/>
              </a:rPr>
              <a:t> </a:t>
            </a:r>
            <a:r>
              <a:rPr lang="en-US" altLang="en-US" sz="3200" dirty="0" err="1">
                <a:solidFill>
                  <a:schemeClr val="tx1"/>
                </a:solidFill>
                <a:latin typeface="Arial" panose="020B0604020202020204" pitchFamily="34" charset="0"/>
              </a:rPr>
              <a:t>împreună</a:t>
            </a:r>
            <a:r>
              <a:rPr lang="en-US" altLang="en-US" sz="3200" dirty="0">
                <a:solidFill>
                  <a:schemeClr val="tx1"/>
                </a:solidFill>
                <a:latin typeface="Arial" panose="020B0604020202020204" pitchFamily="34" charset="0"/>
              </a:rPr>
              <a:t> cu </a:t>
            </a:r>
            <a:r>
              <a:rPr lang="en-US" altLang="en-US" sz="3200" dirty="0" err="1">
                <a:solidFill>
                  <a:schemeClr val="tx1"/>
                </a:solidFill>
                <a:latin typeface="Arial" panose="020B0604020202020204" pitchFamily="34" charset="0"/>
              </a:rPr>
              <a:t>multe</a:t>
            </a:r>
            <a:r>
              <a:rPr lang="en-US" altLang="en-US" sz="3200" dirty="0">
                <a:solidFill>
                  <a:schemeClr val="tx1"/>
                </a:solidFill>
                <a:latin typeface="Arial" panose="020B0604020202020204" pitchFamily="34" charset="0"/>
              </a:rPr>
              <a:t> </a:t>
            </a:r>
            <a:r>
              <a:rPr lang="en-US" altLang="en-US" sz="3200" dirty="0" err="1">
                <a:solidFill>
                  <a:schemeClr val="tx1"/>
                </a:solidFill>
                <a:latin typeface="Arial" panose="020B0604020202020204" pitchFamily="34" charset="0"/>
              </a:rPr>
              <a:t>alte</a:t>
            </a:r>
            <a:r>
              <a:rPr lang="en-US" altLang="en-US" sz="3200" dirty="0">
                <a:solidFill>
                  <a:schemeClr val="tx1"/>
                </a:solidFill>
                <a:latin typeface="Arial" panose="020B0604020202020204" pitchFamily="34" charset="0"/>
              </a:rPr>
              <a:t> </a:t>
            </a:r>
            <a:r>
              <a:rPr lang="en-US" altLang="en-US" sz="3200" dirty="0" err="1">
                <a:solidFill>
                  <a:schemeClr val="tx1"/>
                </a:solidFill>
                <a:latin typeface="Arial" panose="020B0604020202020204" pitchFamily="34" charset="0"/>
              </a:rPr>
              <a:t>albine</a:t>
            </a:r>
            <a:r>
              <a:rPr lang="en-US" altLang="en-US" sz="3200" dirty="0">
                <a:solidFill>
                  <a:schemeClr val="tx1"/>
                </a:solidFill>
                <a:latin typeface="Arial" panose="020B0604020202020204" pitchFamily="34" charset="0"/>
              </a:rPr>
              <a:t> </a:t>
            </a: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sz="3200" dirty="0" err="1">
                <a:solidFill>
                  <a:schemeClr val="tx1"/>
                </a:solidFill>
                <a:latin typeface="Arial" panose="020B0604020202020204" pitchFamily="34" charset="0"/>
              </a:rPr>
              <a:t>Ajută</a:t>
            </a:r>
            <a:r>
              <a:rPr lang="en-US" altLang="en-US" sz="3200" dirty="0">
                <a:solidFill>
                  <a:schemeClr val="tx1"/>
                </a:solidFill>
                <a:latin typeface="Arial" panose="020B0604020202020204" pitchFamily="34" charset="0"/>
              </a:rPr>
              <a:t> </a:t>
            </a:r>
            <a:r>
              <a:rPr lang="en-US" altLang="en-US" sz="3200" dirty="0" err="1">
                <a:solidFill>
                  <a:schemeClr val="tx1"/>
                </a:solidFill>
                <a:latin typeface="Arial" panose="020B0604020202020204" pitchFamily="34" charset="0"/>
              </a:rPr>
              <a:t>florile</a:t>
            </a:r>
            <a:r>
              <a:rPr lang="en-US" altLang="en-US" sz="3200" dirty="0">
                <a:solidFill>
                  <a:schemeClr val="tx1"/>
                </a:solidFill>
                <a:latin typeface="Arial" panose="020B0604020202020204" pitchFamily="34" charset="0"/>
              </a:rPr>
              <a:t> </a:t>
            </a:r>
            <a:r>
              <a:rPr lang="en-US" altLang="en-US" sz="3200" dirty="0" err="1">
                <a:solidFill>
                  <a:schemeClr val="tx1"/>
                </a:solidFill>
                <a:latin typeface="Arial" panose="020B0604020202020204" pitchFamily="34" charset="0"/>
              </a:rPr>
              <a:t>să</a:t>
            </a:r>
            <a:r>
              <a:rPr lang="en-US" altLang="en-US" sz="3200" dirty="0">
                <a:solidFill>
                  <a:schemeClr val="tx1"/>
                </a:solidFill>
                <a:latin typeface="Arial" panose="020B0604020202020204" pitchFamily="34" charset="0"/>
              </a:rPr>
              <a:t> </a:t>
            </a:r>
            <a:r>
              <a:rPr lang="en-US" altLang="en-US" sz="3200" dirty="0" err="1">
                <a:solidFill>
                  <a:schemeClr val="tx1"/>
                </a:solidFill>
                <a:latin typeface="Arial" panose="020B0604020202020204" pitchFamily="34" charset="0"/>
              </a:rPr>
              <a:t>crească</a:t>
            </a:r>
            <a:r>
              <a:rPr lang="en-US" altLang="en-US" sz="3200" dirty="0">
                <a:solidFill>
                  <a:schemeClr val="tx1"/>
                </a:solidFill>
                <a:latin typeface="Arial" panose="020B0604020202020204" pitchFamily="34" charset="0"/>
              </a:rPr>
              <a:t> </a:t>
            </a:r>
            <a:r>
              <a:rPr lang="en-US" altLang="en-US" sz="3200" dirty="0" err="1">
                <a:solidFill>
                  <a:schemeClr val="tx1"/>
                </a:solidFill>
                <a:latin typeface="Arial" panose="020B0604020202020204" pitchFamily="34" charset="0"/>
              </a:rPr>
              <a:t>și</a:t>
            </a:r>
            <a:r>
              <a:rPr lang="en-US" altLang="en-US" sz="3200" dirty="0">
                <a:solidFill>
                  <a:schemeClr val="tx1"/>
                </a:solidFill>
                <a:latin typeface="Arial" panose="020B0604020202020204" pitchFamily="34" charset="0"/>
              </a:rPr>
              <a:t> </a:t>
            </a:r>
            <a:r>
              <a:rPr lang="en-US" altLang="en-US" sz="3200" dirty="0" err="1">
                <a:solidFill>
                  <a:schemeClr val="tx1"/>
                </a:solidFill>
                <a:latin typeface="Arial" panose="020B0604020202020204" pitchFamily="34" charset="0"/>
              </a:rPr>
              <a:t>să</a:t>
            </a:r>
            <a:r>
              <a:rPr lang="en-US" altLang="en-US" sz="3200" dirty="0">
                <a:solidFill>
                  <a:schemeClr val="tx1"/>
                </a:solidFill>
                <a:latin typeface="Arial" panose="020B0604020202020204" pitchFamily="34" charset="0"/>
              </a:rPr>
              <a:t> </a:t>
            </a:r>
            <a:r>
              <a:rPr lang="en-US" altLang="en-US" sz="3200" dirty="0" err="1">
                <a:solidFill>
                  <a:schemeClr val="tx1"/>
                </a:solidFill>
                <a:latin typeface="Arial" panose="020B0604020202020204" pitchFamily="34" charset="0"/>
              </a:rPr>
              <a:t>facă</a:t>
            </a:r>
            <a:r>
              <a:rPr lang="en-US" altLang="en-US" sz="3200" dirty="0">
                <a:solidFill>
                  <a:schemeClr val="tx1"/>
                </a:solidFill>
                <a:latin typeface="Arial" panose="020B0604020202020204" pitchFamily="34" charset="0"/>
              </a:rPr>
              <a:t> </a:t>
            </a:r>
            <a:r>
              <a:rPr lang="en-US" altLang="en-US" sz="3200" dirty="0" err="1">
                <a:solidFill>
                  <a:schemeClr val="tx1"/>
                </a:solidFill>
                <a:latin typeface="Arial" panose="020B0604020202020204" pitchFamily="34" charset="0"/>
              </a:rPr>
              <a:t>semințe</a:t>
            </a:r>
            <a:r>
              <a:rPr lang="en-US" altLang="en-US" sz="3200" dirty="0">
                <a:solidFill>
                  <a:schemeClr val="tx1"/>
                </a:solidFill>
                <a:latin typeface="Arial" panose="020B0604020202020204" pitchFamily="34" charset="0"/>
              </a:rPr>
              <a:t> </a:t>
            </a: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sz="3200" dirty="0" err="1">
                <a:solidFill>
                  <a:schemeClr val="tx1"/>
                </a:solidFill>
                <a:latin typeface="Arial" panose="020B0604020202020204" pitchFamily="34" charset="0"/>
              </a:rPr>
              <a:t>Poate</a:t>
            </a:r>
            <a:r>
              <a:rPr lang="en-US" altLang="en-US" sz="3200" dirty="0">
                <a:solidFill>
                  <a:schemeClr val="tx1"/>
                </a:solidFill>
                <a:latin typeface="Arial" panose="020B0604020202020204" pitchFamily="34" charset="0"/>
              </a:rPr>
              <a:t> </a:t>
            </a:r>
            <a:r>
              <a:rPr lang="en-US" altLang="en-US" sz="3200" dirty="0" err="1">
                <a:solidFill>
                  <a:schemeClr val="tx1"/>
                </a:solidFill>
                <a:latin typeface="Arial" panose="020B0604020202020204" pitchFamily="34" charset="0"/>
              </a:rPr>
              <a:t>înțepa</a:t>
            </a:r>
            <a:r>
              <a:rPr lang="en-US" altLang="en-US" sz="3200" dirty="0">
                <a:solidFill>
                  <a:schemeClr val="tx1"/>
                </a:solidFill>
                <a:latin typeface="Arial" panose="020B0604020202020204" pitchFamily="34" charset="0"/>
              </a:rPr>
              <a:t> </a:t>
            </a:r>
            <a:r>
              <a:rPr lang="en-US" altLang="en-US" sz="3200" dirty="0" err="1">
                <a:solidFill>
                  <a:schemeClr val="tx1"/>
                </a:solidFill>
                <a:latin typeface="Arial" panose="020B0604020202020204" pitchFamily="34" charset="0"/>
              </a:rPr>
              <a:t>doar</a:t>
            </a:r>
            <a:r>
              <a:rPr lang="en-US" altLang="en-US" sz="3200" dirty="0">
                <a:solidFill>
                  <a:schemeClr val="tx1"/>
                </a:solidFill>
                <a:latin typeface="Arial" panose="020B0604020202020204" pitchFamily="34" charset="0"/>
              </a:rPr>
              <a:t> </a:t>
            </a:r>
            <a:r>
              <a:rPr lang="en-US" altLang="en-US" sz="3200" dirty="0" err="1">
                <a:solidFill>
                  <a:schemeClr val="tx1"/>
                </a:solidFill>
                <a:latin typeface="Arial" panose="020B0604020202020204" pitchFamily="34" charset="0"/>
              </a:rPr>
              <a:t>dacă</a:t>
            </a:r>
            <a:r>
              <a:rPr lang="en-US" altLang="en-US" sz="3200" dirty="0">
                <a:solidFill>
                  <a:schemeClr val="tx1"/>
                </a:solidFill>
                <a:latin typeface="Arial" panose="020B0604020202020204" pitchFamily="34" charset="0"/>
              </a:rPr>
              <a:t> se </a:t>
            </a:r>
            <a:r>
              <a:rPr lang="en-US" altLang="en-US" sz="3200" dirty="0" err="1">
                <a:solidFill>
                  <a:schemeClr val="tx1"/>
                </a:solidFill>
                <a:latin typeface="Arial" panose="020B0604020202020204" pitchFamily="34" charset="0"/>
              </a:rPr>
              <a:t>simte</a:t>
            </a:r>
            <a:r>
              <a:rPr lang="en-US" altLang="en-US" sz="3200" dirty="0">
                <a:solidFill>
                  <a:schemeClr val="tx1"/>
                </a:solidFill>
                <a:latin typeface="Arial" panose="020B0604020202020204" pitchFamily="34" charset="0"/>
              </a:rPr>
              <a:t> </a:t>
            </a:r>
            <a:r>
              <a:rPr lang="en-US" altLang="en-US" sz="3200" dirty="0" err="1">
                <a:solidFill>
                  <a:schemeClr val="tx1"/>
                </a:solidFill>
                <a:latin typeface="Arial" panose="020B0604020202020204" pitchFamily="34" charset="0"/>
              </a:rPr>
              <a:t>în</a:t>
            </a:r>
            <a:r>
              <a:rPr lang="en-US" altLang="en-US" sz="3200" dirty="0">
                <a:solidFill>
                  <a:schemeClr val="tx1"/>
                </a:solidFill>
                <a:latin typeface="Arial" panose="020B0604020202020204" pitchFamily="34" charset="0"/>
              </a:rPr>
              <a:t> </a:t>
            </a:r>
            <a:r>
              <a:rPr lang="en-US" altLang="en-US" sz="3200" dirty="0" err="1">
                <a:solidFill>
                  <a:schemeClr val="tx1"/>
                </a:solidFill>
                <a:latin typeface="Arial" panose="020B0604020202020204" pitchFamily="34" charset="0"/>
              </a:rPr>
              <a:t>pericol</a:t>
            </a:r>
            <a:r>
              <a:rPr lang="en-US" altLang="en-US" sz="3200" dirty="0">
                <a:solidFill>
                  <a:schemeClr val="tx1"/>
                </a:solidFill>
                <a:latin typeface="Arial" panose="020B0604020202020204" pitchFamily="34" charset="0"/>
              </a:rPr>
              <a:t>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Bradley Hand ITC" panose="03070402050302030203" pitchFamily="66" charset="0"/>
            </a:endParaRPr>
          </a:p>
        </p:txBody>
      </p:sp>
      <p:pic>
        <p:nvPicPr>
          <p:cNvPr id="3075" name="Picture 3" descr="https://tse2.mm.bing.net/th/id/OIP.OdIkJPQ7Uig0NXZxgk4WMwHaF7?pid=Api&amp;P=0&amp;h=18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19127" y="3020291"/>
            <a:ext cx="3001817" cy="32604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838200" y="609599"/>
            <a:ext cx="10180320" cy="1847273"/>
          </a:xfrm>
        </p:spPr>
        <p:txBody>
          <a:bodyPr/>
          <a:lstStyle/>
          <a:p>
            <a:r>
              <a:rPr lang="ro-RO" b="1" dirty="0" smtClean="0">
                <a:solidFill>
                  <a:schemeClr val="tx1"/>
                </a:solidFill>
                <a:latin typeface="Bradley Hand ITC" panose="03070402050302030203" pitchFamily="66" charset="0"/>
              </a:rPr>
              <a:t>Albina</a:t>
            </a:r>
            <a:endParaRPr lang="en-US" b="1" dirty="0">
              <a:solidFill>
                <a:schemeClr val="tx1"/>
              </a:solidFill>
              <a:latin typeface="Bradley Hand ITC" panose="03070402050302030203" pitchFamily="66" charset="0"/>
            </a:endParaRPr>
          </a:p>
        </p:txBody>
      </p:sp>
      <p:sp>
        <p:nvSpPr>
          <p:cNvPr id="11" name="Title 1"/>
          <p:cNvSpPr txBox="1">
            <a:spLocks/>
          </p:cNvSpPr>
          <p:nvPr/>
        </p:nvSpPr>
        <p:spPr>
          <a:xfrm>
            <a:off x="4386550" y="1919114"/>
            <a:ext cx="987552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dirty="0"/>
          </a:p>
        </p:txBody>
      </p:sp>
      <p:pic>
        <p:nvPicPr>
          <p:cNvPr id="12" name="Picture 5" descr="https://tse3.mm.bing.net/th/id/OIP.J1Mt0i47xKthJK04Z6ROXgHaJS?pid=Api&amp;P=0&amp;h=18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67707" y="204614"/>
            <a:ext cx="1362075" cy="1714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790646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2847109" cy="1356360"/>
          </a:xfrm>
        </p:spPr>
        <p:txBody>
          <a:bodyPr>
            <a:normAutofit/>
          </a:bodyPr>
          <a:lstStyle/>
          <a:p>
            <a:r>
              <a:rPr lang="en-US" sz="4000" b="1" dirty="0" err="1">
                <a:solidFill>
                  <a:schemeClr val="tx1"/>
                </a:solidFill>
                <a:latin typeface="Bradley Hand ITC" panose="03070402050302030203" pitchFamily="66" charset="0"/>
              </a:rPr>
              <a:t>Fluturele</a:t>
            </a:r>
            <a:endParaRPr lang="en-US" sz="4000" b="1" dirty="0">
              <a:solidFill>
                <a:schemeClr val="tx1"/>
              </a:solidFill>
              <a:latin typeface="Bradley Hand ITC" panose="03070402050302030203" pitchFamily="66" charset="0"/>
            </a:endParaRPr>
          </a:p>
        </p:txBody>
      </p:sp>
      <p:pic>
        <p:nvPicPr>
          <p:cNvPr id="4100" name="Picture 4" descr="https://tse3.mm.bing.net/th/id/OIP.MWXCLL_0aNxdFaC2_eCBpAHaGC?pid=Api&amp;P=0&amp;h=18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10339" y="297180"/>
            <a:ext cx="2105025" cy="1714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3" name="Picture 7" descr="https://tse1.mm.bing.net/th/id/OIP.Tj1NhQCAWb4gqMouftRdAAHaE8?pid=Api&amp;P=0&amp;h=18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23720" y="3343564"/>
            <a:ext cx="3132571" cy="30578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8"/>
          <p:cNvSpPr>
            <a:spLocks noGrp="1" noChangeArrowheads="1"/>
          </p:cNvSpPr>
          <p:nvPr>
            <p:ph idx="1"/>
          </p:nvPr>
        </p:nvSpPr>
        <p:spPr bwMode="auto">
          <a:xfrm>
            <a:off x="369455" y="2306985"/>
            <a:ext cx="7998690" cy="35394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en-US" alt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Fluturele</a:t>
            </a:r>
            <a:r>
              <a:rPr kumimoji="0" lang="en-US" alt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este</a:t>
            </a:r>
            <a:r>
              <a:rPr kumimoji="0" lang="en-US" alt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o </a:t>
            </a:r>
            <a:r>
              <a:rPr kumimoji="0" lang="en-US" alt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insectă</a:t>
            </a:r>
            <a:r>
              <a:rPr kumimoji="0" lang="en-US" alt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cu </a:t>
            </a:r>
            <a:r>
              <a:rPr kumimoji="0" lang="en-US" alt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aripi</a:t>
            </a:r>
            <a:r>
              <a:rPr kumimoji="0" lang="en-US" alt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mari</a:t>
            </a:r>
            <a:r>
              <a:rPr kumimoji="0" lang="en-US" alt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și</a:t>
            </a:r>
            <a:r>
              <a:rPr kumimoji="0" lang="en-US" alt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colorate</a:t>
            </a:r>
            <a:r>
              <a:rPr kumimoji="0" lang="en-US" alt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en-US" alt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La </a:t>
            </a:r>
            <a:r>
              <a:rPr kumimoji="0" lang="en-US" alt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început</a:t>
            </a:r>
            <a:r>
              <a:rPr kumimoji="0" lang="en-US" alt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este</a:t>
            </a:r>
            <a:r>
              <a:rPr kumimoji="0" lang="en-US" alt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o </a:t>
            </a:r>
            <a:r>
              <a:rPr kumimoji="0" lang="en-US" alt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omidă</a:t>
            </a:r>
            <a:r>
              <a:rPr kumimoji="0" lang="en-US" alt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mică</a:t>
            </a:r>
            <a:r>
              <a:rPr kumimoji="0" lang="en-US" alt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🐛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en-US" alt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Apoi</a:t>
            </a:r>
            <a:r>
              <a:rPr kumimoji="0" lang="en-US" alt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se </a:t>
            </a:r>
            <a:r>
              <a:rPr kumimoji="0" lang="en-US" alt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transformă</a:t>
            </a:r>
            <a:r>
              <a:rPr kumimoji="0" lang="en-US" alt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într</a:t>
            </a:r>
            <a:r>
              <a:rPr kumimoji="0" lang="en-US" alt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-un </a:t>
            </a:r>
            <a:r>
              <a:rPr kumimoji="0" lang="en-US" alt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cocon</a:t>
            </a:r>
            <a:r>
              <a:rPr kumimoji="0" lang="en-US" alt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(</a:t>
            </a:r>
            <a:r>
              <a:rPr kumimoji="0" lang="en-US" alt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crisalidă</a:t>
            </a:r>
            <a:r>
              <a:rPr kumimoji="0" lang="en-US" alt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)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en-US" alt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După</a:t>
            </a:r>
            <a:r>
              <a:rPr kumimoji="0" lang="en-US" alt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un </a:t>
            </a:r>
            <a:r>
              <a:rPr kumimoji="0" lang="en-US" alt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timp</a:t>
            </a:r>
            <a:r>
              <a:rPr kumimoji="0" lang="en-US" alt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</a:t>
            </a:r>
            <a:r>
              <a:rPr kumimoji="0" lang="en-US" alt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iese</a:t>
            </a:r>
            <a:r>
              <a:rPr kumimoji="0" lang="en-US" alt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un </a:t>
            </a:r>
            <a:r>
              <a:rPr kumimoji="0" lang="en-US" alt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fluture</a:t>
            </a:r>
            <a:r>
              <a:rPr kumimoji="0" lang="en-US" alt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frumos</a:t>
            </a:r>
            <a:r>
              <a:rPr kumimoji="0" lang="en-US" alt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en-US" alt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Zboară</a:t>
            </a:r>
            <a:r>
              <a:rPr kumimoji="0" lang="en-US" alt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ușor</a:t>
            </a:r>
            <a:r>
              <a:rPr kumimoji="0" lang="en-US" alt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și</a:t>
            </a:r>
            <a:r>
              <a:rPr kumimoji="0" lang="en-US" alt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vizitează</a:t>
            </a:r>
            <a:r>
              <a:rPr kumimoji="0" lang="en-US" alt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florile</a:t>
            </a:r>
            <a:r>
              <a:rPr kumimoji="0" lang="en-US" alt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9958454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581891"/>
            <a:ext cx="2209800" cy="1356360"/>
          </a:xfrm>
        </p:spPr>
        <p:txBody>
          <a:bodyPr/>
          <a:lstStyle/>
          <a:p>
            <a:r>
              <a:rPr lang="en-US" b="1" dirty="0" err="1">
                <a:solidFill>
                  <a:schemeClr val="tx1"/>
                </a:solidFill>
                <a:latin typeface="Bradley Hand ITC" panose="03070402050302030203" pitchFamily="66" charset="0"/>
              </a:rPr>
              <a:t>Furnica</a:t>
            </a:r>
            <a:endParaRPr lang="en-US" b="1" dirty="0">
              <a:solidFill>
                <a:schemeClr val="tx1"/>
              </a:solidFill>
              <a:latin typeface="Bradley Hand ITC" panose="03070402050302030203" pitchFamily="66" charset="0"/>
            </a:endParaRPr>
          </a:p>
        </p:txBody>
      </p:sp>
      <p:pic>
        <p:nvPicPr>
          <p:cNvPr id="5122" name="Picture 2" descr="https://tse4.mm.bing.net/th/id/OIP.pptuhtcr_nu7vvVHSA_XtgHaGb?pid=Api&amp;P=0&amp;h=18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314942"/>
            <a:ext cx="2191468" cy="18902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Content Placeholder 3"/>
          <p:cNvSpPr>
            <a:spLocks noGrp="1" noChangeArrowheads="1"/>
          </p:cNvSpPr>
          <p:nvPr>
            <p:ph idx="1"/>
          </p:nvPr>
        </p:nvSpPr>
        <p:spPr bwMode="auto">
          <a:xfrm>
            <a:off x="277092" y="2092558"/>
            <a:ext cx="7815974" cy="39128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45720" indent="0">
              <a:buNone/>
            </a:pP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Furnica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este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mică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dar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foarte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puternică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și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harnică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45720" indent="0">
              <a:buNone/>
            </a:pP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Poate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căra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lucruri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mai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mari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decât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ea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45720" indent="0">
              <a:buNone/>
            </a:pP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Trăiește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în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grupuri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mari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numite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colonii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45720" indent="0">
              <a:buNone/>
            </a:pP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Își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construiește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casa </a:t>
            </a: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numită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mușuroi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45720" indent="0">
              <a:buNone/>
            </a:pP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Lucrează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mereu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împreună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cu </a:t>
            </a: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celelalte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furnici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pic>
        <p:nvPicPr>
          <p:cNvPr id="5125" name="Picture 5" descr="https://www.omofon.com/wp-content/uploads/2023/04/caracteristici-furnica-glont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93066" y="3928917"/>
            <a:ext cx="3582849" cy="23879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423236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solidFill>
                  <a:schemeClr val="tx1"/>
                </a:solidFill>
                <a:latin typeface="Bradley Hand ITC" panose="03070402050302030203" pitchFamily="66" charset="0"/>
              </a:rPr>
              <a:t>De </a:t>
            </a:r>
            <a:r>
              <a:rPr lang="en-US" b="1" dirty="0" err="1">
                <a:solidFill>
                  <a:schemeClr val="tx1"/>
                </a:solidFill>
                <a:latin typeface="Bradley Hand ITC" panose="03070402050302030203" pitchFamily="66" charset="0"/>
              </a:rPr>
              <a:t>ce</a:t>
            </a:r>
            <a:r>
              <a:rPr lang="en-US" b="1" dirty="0">
                <a:solidFill>
                  <a:schemeClr val="tx1"/>
                </a:solidFill>
                <a:latin typeface="Bradley Hand ITC" panose="03070402050302030203" pitchFamily="66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Bradley Hand ITC" panose="03070402050302030203" pitchFamily="66" charset="0"/>
              </a:rPr>
              <a:t>sunt</a:t>
            </a:r>
            <a:r>
              <a:rPr lang="en-US" b="1" dirty="0">
                <a:solidFill>
                  <a:schemeClr val="tx1"/>
                </a:solidFill>
                <a:latin typeface="Bradley Hand ITC" panose="03070402050302030203" pitchFamily="66" charset="0"/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latin typeface="Bradley Hand ITC" panose="03070402050302030203" pitchFamily="66" charset="0"/>
              </a:rPr>
              <a:t>importante</a:t>
            </a:r>
            <a:r>
              <a:rPr lang="ro-RO" b="1" dirty="0" smtClean="0">
                <a:solidFill>
                  <a:schemeClr val="tx1"/>
                </a:solidFill>
                <a:latin typeface="Bradley Hand ITC" panose="03070402050302030203" pitchFamily="66" charset="0"/>
              </a:rPr>
              <a:t> insectele?</a:t>
            </a:r>
            <a:r>
              <a:rPr lang="en-US" b="1" dirty="0"/>
              <a:t/>
            </a:r>
            <a:br>
              <a:rPr lang="en-US" b="1" dirty="0"/>
            </a:br>
            <a:endParaRPr lang="en-US" dirty="0"/>
          </a:p>
        </p:txBody>
      </p:sp>
      <p:pic>
        <p:nvPicPr>
          <p:cNvPr id="6146" name="Picture 2" descr="https://tse4.mm.bing.net/th/id/OIP.MBu1-yFOL89DCfhrBkXW9gHaFz?pid=Api&amp;P=0&amp;h=18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16436" y="1865745"/>
            <a:ext cx="5043055" cy="42856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Content Placeholder 3"/>
          <p:cNvSpPr>
            <a:spLocks noGrp="1" noChangeArrowheads="1"/>
          </p:cNvSpPr>
          <p:nvPr>
            <p:ph idx="1"/>
          </p:nvPr>
        </p:nvSpPr>
        <p:spPr bwMode="auto">
          <a:xfrm>
            <a:off x="302030" y="-157"/>
            <a:ext cx="6874626" cy="60016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o-RO" altLang="en-US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o-RO" altLang="en-US" sz="3200" dirty="0">
              <a:solidFill>
                <a:schemeClr val="tx1"/>
              </a:solidFill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o-RO" altLang="en-US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en-US" alt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Ajută</a:t>
            </a:r>
            <a:r>
              <a:rPr kumimoji="0" lang="en-US" alt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plantele</a:t>
            </a:r>
            <a:r>
              <a:rPr kumimoji="0" lang="en-US" alt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să</a:t>
            </a:r>
            <a:r>
              <a:rPr kumimoji="0" lang="en-US" alt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crească</a:t>
            </a:r>
            <a:r>
              <a:rPr kumimoji="0" lang="en-US" alt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și</a:t>
            </a:r>
            <a:r>
              <a:rPr kumimoji="0" lang="en-US" alt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să</a:t>
            </a:r>
            <a:r>
              <a:rPr kumimoji="0" lang="en-US" alt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înflorească</a:t>
            </a:r>
            <a:r>
              <a:rPr kumimoji="0" lang="en-US" alt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🌸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en-US" alt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Unele</a:t>
            </a:r>
            <a:r>
              <a:rPr kumimoji="0" lang="en-US" alt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insecte</a:t>
            </a:r>
            <a:r>
              <a:rPr kumimoji="0" lang="en-US" alt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produc</a:t>
            </a:r>
            <a:r>
              <a:rPr kumimoji="0" lang="en-US" alt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miere</a:t>
            </a:r>
            <a:r>
              <a:rPr kumimoji="0" lang="en-US" alt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și</a:t>
            </a:r>
            <a:r>
              <a:rPr kumimoji="0" lang="en-US" alt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alte</a:t>
            </a:r>
            <a:r>
              <a:rPr kumimoji="0" lang="en-US" alt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lucruri</a:t>
            </a:r>
            <a:r>
              <a:rPr kumimoji="0" lang="en-US" alt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folositoare</a:t>
            </a:r>
            <a:r>
              <a:rPr kumimoji="0" lang="en-US" alt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en-US" alt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Sunt</a:t>
            </a:r>
            <a:r>
              <a:rPr kumimoji="0" lang="en-US" alt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hrană</a:t>
            </a:r>
            <a:r>
              <a:rPr kumimoji="0" lang="en-US" alt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pentru</a:t>
            </a:r>
            <a:r>
              <a:rPr kumimoji="0" lang="en-US" alt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păsări</a:t>
            </a:r>
            <a:r>
              <a:rPr kumimoji="0" lang="en-US" alt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și</a:t>
            </a:r>
            <a:r>
              <a:rPr kumimoji="0" lang="en-US" alt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alte</a:t>
            </a:r>
            <a:r>
              <a:rPr kumimoji="0" lang="en-US" alt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animale</a:t>
            </a:r>
            <a:r>
              <a:rPr kumimoji="0" lang="en-US" alt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🐦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en-US" alt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Ajută</a:t>
            </a:r>
            <a:r>
              <a:rPr kumimoji="0" lang="en-US" alt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la </a:t>
            </a:r>
            <a:r>
              <a:rPr kumimoji="0" lang="en-US" alt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păstrarea</a:t>
            </a:r>
            <a:r>
              <a:rPr kumimoji="0" lang="en-US" alt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echilibrului</a:t>
            </a:r>
            <a:r>
              <a:rPr kumimoji="0" lang="en-US" alt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în</a:t>
            </a:r>
            <a:r>
              <a:rPr kumimoji="0" lang="en-US" alt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natură</a:t>
            </a:r>
            <a:r>
              <a:rPr kumimoji="0" lang="en-US" alt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219430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 b="1" dirty="0" smtClean="0">
                <a:solidFill>
                  <a:schemeClr val="tx1"/>
                </a:solidFill>
                <a:latin typeface="Bradley Hand ITC" panose="03070402050302030203" pitchFamily="66" charset="0"/>
              </a:rPr>
              <a:t>JOC</a:t>
            </a:r>
            <a:endParaRPr lang="en-US" b="1" dirty="0">
              <a:solidFill>
                <a:schemeClr val="tx1"/>
              </a:solidFill>
              <a:latin typeface="Bradley Hand ITC" panose="03070402050302030203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6328" y="2057400"/>
            <a:ext cx="5661890" cy="4038600"/>
          </a:xfrm>
        </p:spPr>
        <p:txBody>
          <a:bodyPr>
            <a:normAutofit/>
          </a:bodyPr>
          <a:lstStyle/>
          <a:p>
            <a:pPr marL="45720" indent="0">
              <a:buNone/>
            </a:pPr>
            <a:r>
              <a:rPr lang="en-US" sz="3200" dirty="0" err="1" smtClean="0">
                <a:solidFill>
                  <a:schemeClr val="tx1"/>
                </a:solidFill>
              </a:rPr>
              <a:t>Ghicește</a:t>
            </a:r>
            <a:r>
              <a:rPr lang="en-US" sz="3200" dirty="0" smtClean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insecta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după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descriere</a:t>
            </a:r>
            <a:r>
              <a:rPr lang="en-US" sz="3200" dirty="0">
                <a:solidFill>
                  <a:schemeClr val="tx1"/>
                </a:solidFill>
              </a:rPr>
              <a:t>! </a:t>
            </a:r>
          </a:p>
          <a:p>
            <a:pPr marL="45720" indent="0">
              <a:buNone/>
            </a:pPr>
            <a:r>
              <a:rPr lang="en-US" sz="3200" dirty="0">
                <a:solidFill>
                  <a:schemeClr val="tx1"/>
                </a:solidFill>
              </a:rPr>
              <a:t>Ce </a:t>
            </a:r>
            <a:r>
              <a:rPr lang="en-US" sz="3200" dirty="0" err="1">
                <a:solidFill>
                  <a:schemeClr val="tx1"/>
                </a:solidFill>
              </a:rPr>
              <a:t>insectă</a:t>
            </a:r>
            <a:r>
              <a:rPr lang="en-US" sz="3200" dirty="0">
                <a:solidFill>
                  <a:schemeClr val="tx1"/>
                </a:solidFill>
              </a:rPr>
              <a:t> face </a:t>
            </a:r>
            <a:r>
              <a:rPr lang="en-US" sz="3200" dirty="0" err="1">
                <a:solidFill>
                  <a:schemeClr val="tx1"/>
                </a:solidFill>
              </a:rPr>
              <a:t>miere</a:t>
            </a:r>
            <a:r>
              <a:rPr lang="en-US" sz="3200" dirty="0">
                <a:solidFill>
                  <a:schemeClr val="tx1"/>
                </a:solidFill>
              </a:rPr>
              <a:t>? 🐝 </a:t>
            </a:r>
          </a:p>
          <a:p>
            <a:pPr marL="45720" indent="0">
              <a:buNone/>
            </a:pPr>
            <a:r>
              <a:rPr lang="en-US" sz="3200" dirty="0">
                <a:solidFill>
                  <a:schemeClr val="tx1"/>
                </a:solidFill>
              </a:rPr>
              <a:t>Ce </a:t>
            </a:r>
            <a:r>
              <a:rPr lang="en-US" sz="3200" dirty="0" err="1">
                <a:solidFill>
                  <a:schemeClr val="tx1"/>
                </a:solidFill>
              </a:rPr>
              <a:t>insectă</a:t>
            </a:r>
            <a:r>
              <a:rPr lang="en-US" sz="3200" dirty="0">
                <a:solidFill>
                  <a:schemeClr val="tx1"/>
                </a:solidFill>
              </a:rPr>
              <a:t> are </a:t>
            </a:r>
            <a:r>
              <a:rPr lang="en-US" sz="3200" dirty="0" err="1">
                <a:solidFill>
                  <a:schemeClr val="tx1"/>
                </a:solidFill>
              </a:rPr>
              <a:t>puncte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negre</a:t>
            </a:r>
            <a:r>
              <a:rPr lang="en-US" sz="3200" dirty="0">
                <a:solidFill>
                  <a:schemeClr val="tx1"/>
                </a:solidFill>
              </a:rPr>
              <a:t>? 🐞 </a:t>
            </a:r>
          </a:p>
          <a:p>
            <a:pPr marL="45720" indent="0">
              <a:buNone/>
            </a:pPr>
            <a:r>
              <a:rPr lang="en-US" sz="3200" dirty="0">
                <a:solidFill>
                  <a:schemeClr val="tx1"/>
                </a:solidFill>
              </a:rPr>
              <a:t>Ce </a:t>
            </a:r>
            <a:r>
              <a:rPr lang="en-US" sz="3200" dirty="0" err="1">
                <a:solidFill>
                  <a:schemeClr val="tx1"/>
                </a:solidFill>
              </a:rPr>
              <a:t>insectă</a:t>
            </a:r>
            <a:r>
              <a:rPr lang="en-US" sz="3200" dirty="0">
                <a:solidFill>
                  <a:schemeClr val="tx1"/>
                </a:solidFill>
              </a:rPr>
              <a:t> a </a:t>
            </a:r>
            <a:r>
              <a:rPr lang="en-US" sz="3200" dirty="0" err="1">
                <a:solidFill>
                  <a:schemeClr val="tx1"/>
                </a:solidFill>
              </a:rPr>
              <a:t>fost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omidă</a:t>
            </a:r>
            <a:r>
              <a:rPr lang="en-US" sz="3200" dirty="0">
                <a:solidFill>
                  <a:schemeClr val="tx1"/>
                </a:solidFill>
              </a:rPr>
              <a:t>? </a:t>
            </a:r>
          </a:p>
          <a:p>
            <a:endParaRPr lang="en-US" dirty="0"/>
          </a:p>
        </p:txBody>
      </p:sp>
      <p:pic>
        <p:nvPicPr>
          <p:cNvPr id="7170" name="Picture 2" descr="https://tse2.mm.bing.net/th/id/OIP._AhBRLSuJm5dEWh8CmDwywHaFE?pid=Api&amp;P=0&amp;h=18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05237" y="609600"/>
            <a:ext cx="5671128" cy="56803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874577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o-RO" sz="4900" b="1" dirty="0" smtClean="0">
                <a:solidFill>
                  <a:schemeClr val="tx1"/>
                </a:solidFill>
                <a:latin typeface="Bradley Hand ITC" panose="03070402050302030203" pitchFamily="66" charset="0"/>
              </a:rPr>
              <a:t/>
            </a:r>
            <a:br>
              <a:rPr lang="ro-RO" sz="4900" b="1" dirty="0" smtClean="0">
                <a:solidFill>
                  <a:schemeClr val="tx1"/>
                </a:solidFill>
                <a:latin typeface="Bradley Hand ITC" panose="03070402050302030203" pitchFamily="66" charset="0"/>
              </a:rPr>
            </a:br>
            <a:r>
              <a:rPr lang="ro-RO" sz="4900" b="1" dirty="0">
                <a:solidFill>
                  <a:schemeClr val="tx1"/>
                </a:solidFill>
                <a:latin typeface="Bradley Hand ITC" panose="03070402050302030203" pitchFamily="66" charset="0"/>
              </a:rPr>
              <a:t/>
            </a:r>
            <a:br>
              <a:rPr lang="ro-RO" sz="4900" b="1" dirty="0">
                <a:solidFill>
                  <a:schemeClr val="tx1"/>
                </a:solidFill>
                <a:latin typeface="Bradley Hand ITC" panose="03070402050302030203" pitchFamily="66" charset="0"/>
              </a:rPr>
            </a:br>
            <a:r>
              <a:rPr lang="en-US" sz="4900" b="1" dirty="0" err="1" smtClean="0">
                <a:solidFill>
                  <a:schemeClr val="tx1"/>
                </a:solidFill>
                <a:latin typeface="Bradley Hand ITC" panose="03070402050302030203" pitchFamily="66" charset="0"/>
              </a:rPr>
              <a:t>Activitate</a:t>
            </a:r>
            <a:r>
              <a:rPr lang="en-US" b="1" dirty="0"/>
              <a:t/>
            </a:r>
            <a:br>
              <a:rPr lang="en-US" b="1" dirty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4" name="Rectangle 1"/>
          <p:cNvSpPr>
            <a:spLocks noGrp="1" noChangeArrowheads="1"/>
          </p:cNvSpPr>
          <p:nvPr>
            <p:ph idx="1"/>
          </p:nvPr>
        </p:nvSpPr>
        <p:spPr bwMode="auto">
          <a:xfrm>
            <a:off x="369456" y="2907149"/>
            <a:ext cx="6594762" cy="23391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en-US" alt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Desenează</a:t>
            </a:r>
            <a:r>
              <a:rPr kumimoji="0" lang="en-US" alt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insecta</a:t>
            </a:r>
            <a:r>
              <a:rPr kumimoji="0" lang="en-US" alt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preferată</a:t>
            </a:r>
            <a:r>
              <a:rPr kumimoji="0" lang="en-US" alt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🎨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en-US" alt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Imită</a:t>
            </a:r>
            <a:r>
              <a:rPr kumimoji="0" lang="en-US" alt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cum </a:t>
            </a:r>
            <a:r>
              <a:rPr kumimoji="0" lang="en-US" alt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zboară</a:t>
            </a:r>
            <a:r>
              <a:rPr kumimoji="0" lang="en-US" alt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sau</a:t>
            </a:r>
            <a:r>
              <a:rPr kumimoji="0" lang="en-US" alt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merge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en-US" alt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Numără</a:t>
            </a:r>
            <a:r>
              <a:rPr kumimoji="0" lang="en-US" alt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câte</a:t>
            </a:r>
            <a:r>
              <a:rPr kumimoji="0" lang="en-US" alt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picioare</a:t>
            </a:r>
            <a:r>
              <a:rPr kumimoji="0" lang="en-US" alt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are o </a:t>
            </a:r>
            <a:r>
              <a:rPr kumimoji="0" lang="en-US" alt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insectă</a:t>
            </a:r>
            <a:r>
              <a:rPr kumimoji="0" lang="en-US" alt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en-US" alt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Spune</a:t>
            </a:r>
            <a:r>
              <a:rPr kumimoji="0" lang="en-US" alt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ce</a:t>
            </a:r>
            <a:r>
              <a:rPr kumimoji="0" lang="en-US" alt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ți</a:t>
            </a:r>
            <a:r>
              <a:rPr kumimoji="0" lang="en-US" alt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-a </a:t>
            </a:r>
            <a:r>
              <a:rPr kumimoji="0" lang="en-US" alt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plăcut</a:t>
            </a:r>
            <a:r>
              <a:rPr kumimoji="0" lang="en-US" alt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cel</a:t>
            </a:r>
            <a:r>
              <a:rPr kumimoji="0" lang="en-US" alt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mai</a:t>
            </a:r>
            <a:r>
              <a:rPr kumimoji="0" lang="en-US" alt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mult</a:t>
            </a:r>
            <a:r>
              <a:rPr lang="ro-RO" altLang="en-US" sz="3200" dirty="0" smtClean="0">
                <a:solidFill>
                  <a:schemeClr val="tx1"/>
                </a:solidFill>
                <a:latin typeface="Arial" panose="020B0604020202020204" pitchFamily="34" charset="0"/>
              </a:rPr>
              <a:t>...</a:t>
            </a:r>
            <a:endParaRPr kumimoji="0" lang="en-US" altLang="en-US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8195" name="Picture 3" descr="https://tse1.mm.bing.net/th/id/OIP.xmXdBYVkFTIa4k5qSXbtNAHaGJ?pid=Api&amp;P=0&amp;h=18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83928" y="424873"/>
            <a:ext cx="5366328" cy="55695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587680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asis">
  <a:themeElements>
    <a:clrScheme name="Basis">
      <a:dk1>
        <a:srgbClr val="000000"/>
      </a:dk1>
      <a:lt1>
        <a:srgbClr val="FFFFFF"/>
      </a:lt1>
      <a:dk2>
        <a:srgbClr val="565349"/>
      </a:dk2>
      <a:lt2>
        <a:srgbClr val="DDDDDD"/>
      </a:lt2>
      <a:accent1>
        <a:srgbClr val="A6B727"/>
      </a:accent1>
      <a:accent2>
        <a:srgbClr val="DF5327"/>
      </a:accent2>
      <a:accent3>
        <a:srgbClr val="FE9E00"/>
      </a:accent3>
      <a:accent4>
        <a:srgbClr val="418AB3"/>
      </a:accent4>
      <a:accent5>
        <a:srgbClr val="D7D447"/>
      </a:accent5>
      <a:accent6>
        <a:srgbClr val="818183"/>
      </a:accent6>
      <a:hlink>
        <a:srgbClr val="F59E00"/>
      </a:hlink>
      <a:folHlink>
        <a:srgbClr val="B2B2B2"/>
      </a:folHlink>
    </a:clrScheme>
    <a:fontScheme name="Basis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sis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90E45F77-AEFC-46EF-A7C1-5B338C297B0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TM03457444[[fn=Basis]]</Template>
  <TotalTime>89</TotalTime>
  <Words>307</Words>
  <Application>Microsoft Office PowerPoint</Application>
  <PresentationFormat>Widescreen</PresentationFormat>
  <Paragraphs>56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Bradley Hand ITC</vt:lpstr>
      <vt:lpstr>Corbel</vt:lpstr>
      <vt:lpstr>Basis</vt:lpstr>
      <vt:lpstr> CURIOZITĂȚI DESPRE Insecte 🐞   DOMENIUL ȘTIINȚĂ-cunoașterea mediului Grupa micĂ</vt:lpstr>
      <vt:lpstr>                                   Ce sunt insectele?</vt:lpstr>
      <vt:lpstr>Buburuza</vt:lpstr>
      <vt:lpstr>Albina</vt:lpstr>
      <vt:lpstr>Fluturele</vt:lpstr>
      <vt:lpstr>Furnica</vt:lpstr>
      <vt:lpstr>De ce sunt importante insectele? </vt:lpstr>
      <vt:lpstr>JOC</vt:lpstr>
      <vt:lpstr>  Activitate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Insectele primăverii  🐞    Grupa mijlocie</dc:title>
  <dc:creator>Marius</dc:creator>
  <cp:lastModifiedBy>Marius</cp:lastModifiedBy>
  <cp:revision>12</cp:revision>
  <dcterms:created xsi:type="dcterms:W3CDTF">2026-04-07T14:37:05Z</dcterms:created>
  <dcterms:modified xsi:type="dcterms:W3CDTF">2026-04-07T16:09:18Z</dcterms:modified>
</cp:coreProperties>
</file>