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88" t="14884" r="6399"/>
          <a:stretch>
            <a:fillRect/>
          </a:stretch>
        </p:blipFill>
        <p:spPr bwMode="auto">
          <a:xfrm>
            <a:off x="4419600" y="363855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533400"/>
            <a:ext cx="701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vi-VN" sz="2400" b="1" dirty="0" smtClean="0"/>
              <a:t>Sara vrea să determine câte pătră</a:t>
            </a:r>
            <a:r>
              <a:rPr lang="ro-RO" sz="2400" b="1" dirty="0" smtClean="0"/>
              <a:t>ț</a:t>
            </a:r>
            <a:r>
              <a:rPr lang="vi-VN" sz="2400" b="1" dirty="0" smtClean="0"/>
              <a:t>ele sunt în interiorul dreptunghiului ABCD. </a:t>
            </a:r>
            <a:endParaRPr lang="ro-RO" sz="2400" b="1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vi-VN" sz="2400" b="1" dirty="0" smtClean="0"/>
              <a:t>Ajut-o pe Sara să determine cât mai simplu numărul pătră</a:t>
            </a:r>
            <a:r>
              <a:rPr lang="ro-RO" sz="2400" b="1" dirty="0" smtClean="0"/>
              <a:t>ț</a:t>
            </a:r>
            <a:r>
              <a:rPr lang="vi-VN" sz="2400" b="1" dirty="0" smtClean="0"/>
              <a:t>elelor, explicând modul în care ai procedat. </a:t>
            </a:r>
            <a:endParaRPr lang="ro-RO" sz="2400" b="1" dirty="0" smtClean="0"/>
          </a:p>
          <a:p>
            <a:pPr marL="342900" indent="-342900" algn="just">
              <a:buFont typeface="+mj-lt"/>
              <a:buAutoNum type="alphaLcParenR"/>
            </a:pPr>
            <a:r>
              <a:rPr lang="vi-VN" sz="2400" b="1" dirty="0" smtClean="0"/>
              <a:t>Câte pătrate, de mărimea pătratului ro</a:t>
            </a:r>
            <a:r>
              <a:rPr lang="ro-RO" sz="2400" b="1" dirty="0" smtClean="0"/>
              <a:t>ș</a:t>
            </a:r>
            <a:r>
              <a:rPr lang="vi-VN" sz="2400" b="1" dirty="0" smtClean="0"/>
              <a:t>u, sunt necesare pentru a acoperi suprafa</a:t>
            </a:r>
            <a:r>
              <a:rPr lang="ro-RO" sz="2400" b="1" dirty="0" smtClean="0"/>
              <a:t>ț</a:t>
            </a:r>
            <a:r>
              <a:rPr lang="vi-VN" sz="2400" b="1" dirty="0" smtClean="0"/>
              <a:t>a dreptunghiului ABCD din 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figura de mai jos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AppData\Local\Microsoft\Windows\INetCache\IE\1WEPJI9V\image-150nw-33764921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9060" y="609600"/>
            <a:ext cx="2204940" cy="2133814"/>
          </a:xfrm>
          <a:prstGeom prst="rect">
            <a:avLst/>
          </a:prstGeom>
          <a:noFill/>
        </p:spPr>
      </p:pic>
      <p:pic>
        <p:nvPicPr>
          <p:cNvPr id="1028" name="Picture 4" descr="C:\Users\user\AppData\Local\Microsoft\Windows\INetCache\IE\F3XEMJZ3\question_mark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o-RO" sz="4800" b="1" dirty="0" smtClean="0">
                <a:latin typeface="Times New Roman" pitchFamily="18" charset="0"/>
                <a:cs typeface="Times New Roman" pitchFamily="18" charset="0"/>
              </a:rPr>
              <a:t>Temă pentru acasă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/>
          </a:bodyPr>
          <a:lstStyle/>
          <a:p>
            <a:pPr marL="365760" lvl="1" indent="-256032">
              <a:buClr>
                <a:schemeClr val="accent3"/>
              </a:buClr>
              <a:buNone/>
            </a:pPr>
            <a:endParaRPr lang="ro-RO" sz="32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buClr>
                <a:schemeClr val="accent3"/>
              </a:buClr>
            </a:pPr>
            <a:r>
              <a:rPr lang="ro-RO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inalizat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exerci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țiile din prezentare.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o-RO" sz="3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Users\user\AppData\Local\Microsoft\Windows\INetCache\IE\1WEPJI9V\HiRes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562438"/>
            <a:ext cx="3733800" cy="3295561"/>
          </a:xfrm>
          <a:prstGeom prst="rect">
            <a:avLst/>
          </a:prstGeom>
          <a:noFill/>
        </p:spPr>
      </p:pic>
      <p:pic>
        <p:nvPicPr>
          <p:cNvPr id="21509" name="Picture 5" descr="C:\Users\user\AppData\Local\Microsoft\Windows\INetCache\IE\1DI7P9GQ\doing_homework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3878737" cy="3009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5400" b="1" dirty="0" smtClean="0">
                <a:latin typeface="Times New Roman" pitchFamily="18" charset="0"/>
                <a:cs typeface="Times New Roman" pitchFamily="18" charset="0"/>
              </a:rPr>
              <a:t>Perimetre și arii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267200"/>
            <a:ext cx="6400800" cy="1752600"/>
          </a:xfrm>
        </p:spPr>
        <p:txBody>
          <a:bodyPr/>
          <a:lstStyle/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Școala Gimnazială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Dimitrie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Luchian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Piscu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Profesor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Lupu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Ana-Maria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Disciplina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Matematic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 (Geometrie)</a:t>
            </a:r>
          </a:p>
          <a:p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a VII-a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AppData\Local\Microsoft\Windows\INetCache\IE\K7WOW1PW\tangram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476750"/>
            <a:ext cx="2381250" cy="2381250"/>
          </a:xfrm>
          <a:prstGeom prst="rect">
            <a:avLst/>
          </a:prstGeom>
          <a:noFill/>
        </p:spPr>
      </p:pic>
      <p:pic>
        <p:nvPicPr>
          <p:cNvPr id="2053" name="Picture 5" descr="C:\Users\user\AppData\Local\Microsoft\Windows\INetCache\IE\1DI7P9GQ\math-kids-clipart-kids-learning-math-clipart-clipartuse-surprise-birthday-clipar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112525" cy="2438400"/>
          </a:xfrm>
          <a:prstGeom prst="rect">
            <a:avLst/>
          </a:prstGeom>
          <a:noFill/>
        </p:spPr>
      </p:pic>
      <p:pic>
        <p:nvPicPr>
          <p:cNvPr id="2054" name="Picture 6" descr="C:\Users\user\AppData\Local\Microsoft\Windows\INetCache\IE\1WEPJI9V\rbx54tbd-143563796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9600"/>
            <a:ext cx="4133088" cy="20360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 Aria </a:t>
            </a:r>
            <a:r>
              <a:rPr lang="ro-RO" sz="4400" b="1" dirty="0" smtClean="0">
                <a:latin typeface="Times New Roman" pitchFamily="18" charset="0"/>
                <a:cs typeface="Times New Roman" pitchFamily="18" charset="0"/>
              </a:rPr>
              <a:t>și perimetrul triunghiului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ără titl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1422" y="1295400"/>
            <a:ext cx="3642578" cy="2791279"/>
          </a:xfr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47799"/>
            <a:ext cx="57553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114800"/>
            <a:ext cx="62839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3733800"/>
            <a:ext cx="2762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o-RO" sz="5400" b="1" dirty="0" smtClean="0">
                <a:latin typeface="Times New Roman" pitchFamily="18" charset="0"/>
                <a:cs typeface="Times New Roman" pitchFamily="18" charset="0"/>
              </a:rPr>
              <a:t>Aplicație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 smtClean="0"/>
              <a:t>Se consideră triunghiul dreptunghic ABC cu </a:t>
            </a:r>
            <a:endParaRPr lang="ro-RO" b="1" dirty="0" smtClean="0"/>
          </a:p>
          <a:p>
            <a:pPr>
              <a:buNone/>
            </a:pPr>
            <a:r>
              <a:rPr lang="vi-VN" b="1" dirty="0" smtClean="0"/>
              <a:t>A = 90◦, AB = 3 cm si </a:t>
            </a:r>
            <a:r>
              <a:rPr lang="ro-RO" b="1" dirty="0" smtClean="0"/>
              <a:t>aria de 6 cm^2 </a:t>
            </a:r>
            <a:r>
              <a:rPr lang="vi-VN" b="1" dirty="0" smtClean="0"/>
              <a:t>. Calculează: </a:t>
            </a:r>
            <a:endParaRPr lang="ro-RO" b="1" dirty="0" smtClean="0"/>
          </a:p>
          <a:p>
            <a:pPr marL="624078" indent="-514350">
              <a:buFont typeface="+mj-lt"/>
              <a:buAutoNum type="alphaLcParenR"/>
            </a:pPr>
            <a:r>
              <a:rPr lang="vi-VN" b="1" dirty="0" smtClean="0"/>
              <a:t> lungimea laturii AC;</a:t>
            </a:r>
            <a:endParaRPr lang="ro-RO" b="1" dirty="0" smtClean="0"/>
          </a:p>
          <a:p>
            <a:pPr marL="624078" indent="-514350">
              <a:buFont typeface="+mj-lt"/>
              <a:buAutoNum type="alphaLcParenR"/>
            </a:pPr>
            <a:r>
              <a:rPr lang="vi-VN" b="1" dirty="0" smtClean="0"/>
              <a:t> perimetrul triunghiului ABC; </a:t>
            </a:r>
            <a:endParaRPr lang="ro-RO" b="1" dirty="0" smtClean="0"/>
          </a:p>
          <a:p>
            <a:pPr marL="624078" indent="-514350">
              <a:buFont typeface="+mj-lt"/>
              <a:buAutoNum type="alphaLcParenR"/>
            </a:pPr>
            <a:r>
              <a:rPr lang="vi-VN" b="1" dirty="0" smtClean="0"/>
              <a:t> lungimea înăl</a:t>
            </a:r>
            <a:r>
              <a:rPr lang="ro-RO" b="1" dirty="0" smtClean="0"/>
              <a:t>ț</a:t>
            </a:r>
            <a:r>
              <a:rPr lang="vi-VN" b="1" dirty="0" smtClean="0"/>
              <a:t>imii din vârful A.</a:t>
            </a:r>
            <a:endParaRPr lang="en-US" b="1" dirty="0"/>
          </a:p>
        </p:txBody>
      </p:sp>
      <p:pic>
        <p:nvPicPr>
          <p:cNvPr id="16386" name="Picture 2" descr="C:\Users\user\AppData\Local\Microsoft\Windows\INetCache\IE\1DI7P9GQ\homewo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2336800" cy="1752600"/>
          </a:xfrm>
          <a:prstGeom prst="rect">
            <a:avLst/>
          </a:prstGeom>
          <a:noFill/>
        </p:spPr>
      </p:pic>
      <p:pic>
        <p:nvPicPr>
          <p:cNvPr id="16387" name="Picture 3" descr="C:\Users\user\AppData\Local\Microsoft\Windows\INetCache\IE\1WEPJI9V\math_kids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619625"/>
            <a:ext cx="3048000" cy="2238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ro-RO" sz="4400" b="1" dirty="0" smtClean="0">
                <a:latin typeface="Times New Roman" pitchFamily="18" charset="0"/>
                <a:cs typeface="Times New Roman" pitchFamily="18" charset="0"/>
              </a:rPr>
              <a:t>2. Perimetrul patrulaterului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10200" cy="4440936"/>
          </a:xfrm>
        </p:spPr>
        <p:txBody>
          <a:bodyPr/>
          <a:lstStyle/>
          <a:p>
            <a:pPr algn="just">
              <a:buNone/>
            </a:pPr>
            <a:r>
              <a:rPr lang="ro-RO" b="1" i="1" dirty="0" smtClean="0">
                <a:latin typeface="Times New Roman" pitchFamily="18" charset="0"/>
                <a:cs typeface="Times New Roman" pitchFamily="18" charset="0"/>
              </a:rPr>
              <a:t>Definiție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Perimetrul unui patrulater convex înseamnă suma lungimilor tuturor laturilor.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Wingdings" pitchFamily="2" charset="2"/>
              <a:buChar char="q"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Paralelogram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P = 2 · (L + l)</a:t>
            </a:r>
          </a:p>
          <a:p>
            <a:pPr marL="624078" indent="-514350" algn="just">
              <a:buFont typeface="Wingdings" pitchFamily="2" charset="2"/>
              <a:buChar char="q"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Romb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P = 4 · l</a:t>
            </a:r>
          </a:p>
          <a:p>
            <a:pPr marL="624078" indent="-514350" algn="just">
              <a:buFont typeface="Wingdings" pitchFamily="2" charset="2"/>
              <a:buChar char="q"/>
            </a:pP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o-RO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ătrat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P = 4 · l</a:t>
            </a:r>
          </a:p>
          <a:p>
            <a:pPr marL="624078" indent="-514350" algn="just">
              <a:buFont typeface="Wingdings" pitchFamily="2" charset="2"/>
              <a:buChar char="q"/>
            </a:pPr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Dreptunghi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P = 2 · (L + l)</a:t>
            </a:r>
          </a:p>
          <a:p>
            <a:pPr marL="624078" indent="-514350" algn="just">
              <a:buFont typeface="Wingdings" pitchFamily="2" charset="2"/>
              <a:buChar char="q"/>
            </a:pPr>
            <a:endParaRPr lang="en-US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Wingdings" pitchFamily="2" charset="2"/>
              <a:buChar char="q"/>
            </a:pPr>
            <a:endParaRPr lang="en-US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user\AppData\Local\Microsoft\Windows\INetCache\IE\K7WOW1PW\zeimusu-Thumbtack-note-Importa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2438400" cy="1718057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752600"/>
            <a:ext cx="25174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86200"/>
            <a:ext cx="1828800" cy="273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191000"/>
            <a:ext cx="246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6934200" cy="1066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3. Aria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patrulaterului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AppData\Local\Microsoft\Windows\INetCache\IE\K7WOW1PW\zeimusu-Thumbtack-note-Importan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" cy="1718057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b="6062"/>
          <a:stretch>
            <a:fillRect/>
          </a:stretch>
        </p:blipFill>
        <p:spPr bwMode="auto">
          <a:xfrm>
            <a:off x="457200" y="1600200"/>
            <a:ext cx="487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t="3175" r="2929"/>
          <a:stretch>
            <a:fillRect/>
          </a:stretch>
        </p:blipFill>
        <p:spPr bwMode="auto">
          <a:xfrm>
            <a:off x="457200" y="2819400"/>
            <a:ext cx="4419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105400"/>
            <a:ext cx="46291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828800"/>
            <a:ext cx="37338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429000"/>
            <a:ext cx="3657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 descr="C:\Users\user\AppData\Local\Microsoft\Windows\INetCache\IE\K7WOW1PW\math_is_fun_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ro-RO" sz="5400" b="1" dirty="0" smtClean="0">
                <a:latin typeface="Times New Roman" pitchFamily="18" charset="0"/>
                <a:cs typeface="Times New Roman" pitchFamily="18" charset="0"/>
              </a:rPr>
              <a:t>ție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latin typeface="Times New Roman" pitchFamily="18" charset="0"/>
                <a:cs typeface="Times New Roman" pitchFamily="18" charset="0"/>
              </a:rPr>
              <a:t>Calculează aria paralelogramului, în fiecare caz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819400"/>
            <a:ext cx="9001009" cy="2438400"/>
          </a:xfrm>
          <a:prstGeom prst="rect">
            <a:avLst/>
          </a:prstGeom>
        </p:spPr>
      </p:pic>
      <p:pic>
        <p:nvPicPr>
          <p:cNvPr id="18435" name="Picture 3" descr="C:\Users\user\AppData\Local\Microsoft\Windows\INetCache\IE\1DI7P9GQ\math-kids-clipart-kids-learning-math-clipart-clipartuse-surprise-birthday-clipar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541" y="5019675"/>
            <a:ext cx="3100459" cy="18383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85800"/>
            <a:ext cx="6019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ro-RO" sz="5400" b="1" dirty="0" smtClean="0">
                <a:latin typeface="Times New Roman" pitchFamily="18" charset="0"/>
                <a:cs typeface="Times New Roman" pitchFamily="18" charset="0"/>
              </a:rPr>
              <a:t>ții individuale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2578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vi-VN" b="1" dirty="0" smtClean="0"/>
              <a:t> Calculează aria unui romb ABCD, cunoscând lungimile diagonalelor:</a:t>
            </a:r>
            <a:endParaRPr lang="ro-RO" b="1" dirty="0" smtClean="0"/>
          </a:p>
          <a:p>
            <a:pPr marL="624078" indent="-514350">
              <a:buFont typeface="+mj-lt"/>
              <a:buAutoNum type="alphaLcParenR"/>
            </a:pPr>
            <a:r>
              <a:rPr lang="vi-VN" b="1" dirty="0" smtClean="0"/>
              <a:t> AC = 6 cm, BD = 8 cm; </a:t>
            </a:r>
            <a:endParaRPr lang="ro-RO" b="1" dirty="0" smtClean="0"/>
          </a:p>
          <a:p>
            <a:pPr marL="624078" indent="-514350">
              <a:buFont typeface="+mj-lt"/>
              <a:buAutoNum type="alphaLcParenR"/>
            </a:pPr>
            <a:r>
              <a:rPr lang="vi-VN" b="1" dirty="0" smtClean="0"/>
              <a:t>AC = 5 m, BD = 12 m; </a:t>
            </a:r>
            <a:endParaRPr lang="ro-RO" b="1" dirty="0" smtClean="0"/>
          </a:p>
          <a:p>
            <a:pPr marL="624078" indent="-514350">
              <a:buFont typeface="+mj-lt"/>
              <a:buAutoNum type="alphaLcParenR"/>
            </a:pPr>
            <a:r>
              <a:rPr lang="vi-VN" b="1" dirty="0" smtClean="0"/>
              <a:t> AC = 16 dam, BD = 12 dam</a:t>
            </a:r>
            <a:endParaRPr lang="ro-RO" b="1" dirty="0" smtClean="0"/>
          </a:p>
          <a:p>
            <a:pPr marL="624078" indent="-514350">
              <a:buFont typeface="+mj-lt"/>
              <a:buAutoNum type="alphaLcParenR"/>
            </a:pPr>
            <a:endParaRPr lang="ro-RO" b="1" dirty="0" smtClean="0"/>
          </a:p>
          <a:p>
            <a:pPr marL="624078" indent="-514350">
              <a:buAutoNum type="arabicPeriod" startAt="2"/>
            </a:pPr>
            <a:r>
              <a:rPr lang="vi-VN" b="1" dirty="0" smtClean="0"/>
              <a:t>Calculează perimetrul unui pătrat cu aria egală cu: a) 36 ; b) 25; c) 100.</a:t>
            </a:r>
            <a:endParaRPr lang="ro-RO" b="1" dirty="0" smtClean="0"/>
          </a:p>
          <a:p>
            <a:pPr marL="624078" indent="-514350">
              <a:buNone/>
            </a:pPr>
            <a:endParaRPr lang="ro-RO" b="1" dirty="0" smtClean="0"/>
          </a:p>
          <a:p>
            <a:pPr marL="624078" indent="-514350">
              <a:buNone/>
            </a:pPr>
            <a:r>
              <a:rPr lang="ro-RO" b="1" dirty="0" smtClean="0">
                <a:solidFill>
                  <a:srgbClr val="0070C0"/>
                </a:solidFill>
              </a:rPr>
              <a:t>3.</a:t>
            </a:r>
            <a:r>
              <a:rPr lang="vi-VN" b="1" dirty="0" smtClean="0"/>
              <a:t>Calculează aria unui trapez a cărui înăl</a:t>
            </a:r>
            <a:r>
              <a:rPr lang="ro-RO" b="1" dirty="0" smtClean="0"/>
              <a:t>ț</a:t>
            </a:r>
            <a:r>
              <a:rPr lang="vi-VN" b="1" dirty="0" smtClean="0"/>
              <a:t>ime are lungimea de 9 cm </a:t>
            </a:r>
            <a:r>
              <a:rPr lang="ro-RO" b="1" dirty="0" smtClean="0"/>
              <a:t>ș</a:t>
            </a:r>
            <a:r>
              <a:rPr lang="vi-VN" b="1" dirty="0" smtClean="0"/>
              <a:t>i linia mijlocie egală cu 8 cm</a:t>
            </a:r>
            <a:r>
              <a:rPr lang="ro-RO" b="1" dirty="0" smtClean="0"/>
              <a:t>.</a:t>
            </a:r>
          </a:p>
          <a:p>
            <a:pPr marL="624078" indent="-514350">
              <a:buAutoNum type="arabicPeriod" startAt="2"/>
            </a:pPr>
            <a:endParaRPr lang="en-US" dirty="0"/>
          </a:p>
        </p:txBody>
      </p:sp>
      <p:pic>
        <p:nvPicPr>
          <p:cNvPr id="19461" name="Picture 5" descr="C:\Users\user\AppData\Local\Microsoft\Windows\INetCache\IE\F3XEMJZ3\boys-1844435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2519786" cy="2209800"/>
          </a:xfrm>
          <a:prstGeom prst="rect">
            <a:avLst/>
          </a:prstGeom>
          <a:noFill/>
        </p:spPr>
      </p:pic>
      <p:pic>
        <p:nvPicPr>
          <p:cNvPr id="19462" name="Picture 6" descr="C:\Users\user\AppData\Local\Microsoft\Windows\INetCache\IE\F3XEMJZ3\afd8cc206a772cde7e79eaaaa459694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458200" cy="1371600"/>
          </a:xfrm>
        </p:spPr>
        <p:txBody>
          <a:bodyPr>
            <a:normAutofit/>
          </a:bodyPr>
          <a:lstStyle/>
          <a:p>
            <a:pPr algn="just"/>
            <a:r>
              <a:rPr lang="ro-RO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Calculează aria fiecărui trapez, folosind informaţiile din</a:t>
            </a:r>
            <a:r>
              <a:rPr lang="ro-RO" sz="2800" b="1" dirty="0" smtClean="0">
                <a:latin typeface="Times New Roman" pitchFamily="18" charset="0"/>
                <a:cs typeface="Times New Roman" pitchFamily="18" charset="0"/>
              </a:rPr>
              <a:t> figurile de mai jos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3.png"/>
          <p:cNvPicPr>
            <a:picLocks noChangeAspect="1"/>
          </p:cNvPicPr>
          <p:nvPr/>
        </p:nvPicPr>
        <p:blipFill>
          <a:blip r:embed="rId2"/>
          <a:srcRect r="4176"/>
          <a:stretch>
            <a:fillRect/>
          </a:stretch>
        </p:blipFill>
        <p:spPr>
          <a:xfrm>
            <a:off x="0" y="1447801"/>
            <a:ext cx="8910076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581400"/>
            <a:ext cx="7391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Se consideră ABCD un trapez isoscel, cu AB  CD, AB &gt; CD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 punctul O intersec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ia diagonalelor. </a:t>
            </a:r>
            <a:endParaRPr lang="ro-RO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Demonstrează că 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 triunghiurile 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AOD 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 și 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 BOC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  au arii egale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2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lphaLcParenR"/>
            </a:pP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 Dacă OP ⊥ AD, P ∈ AD, </a:t>
            </a:r>
            <a:r>
              <a:rPr lang="ro-RO" sz="27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vi-VN" sz="2700" b="1" dirty="0" smtClean="0">
                <a:latin typeface="Times New Roman" pitchFamily="18" charset="0"/>
                <a:cs typeface="Times New Roman" pitchFamily="18" charset="0"/>
              </a:rPr>
              <a:t>i OR ⊥ BC, R ∈ BC, demonstrează că triunghiul OPR este isoscel.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user\AppData\Local\Microsoft\Windows\INetCache\IE\F3XEMJZ3\blub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7004" y="4643438"/>
            <a:ext cx="1486996" cy="22145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64</TotalTime>
  <Words>382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Slide 1</vt:lpstr>
      <vt:lpstr>Perimetre și arii</vt:lpstr>
      <vt:lpstr>1. Aria și perimetrul triunghiului</vt:lpstr>
      <vt:lpstr>Aplicație</vt:lpstr>
      <vt:lpstr>2. Perimetrul patrulaterului</vt:lpstr>
      <vt:lpstr>3. Aria patrulaterului</vt:lpstr>
      <vt:lpstr>Aplicație</vt:lpstr>
      <vt:lpstr>Aplicații individuale</vt:lpstr>
      <vt:lpstr>4. Calculează aria fiecărui trapez, folosind informaţiile din figurile de mai jos:</vt:lpstr>
      <vt:lpstr>Temă pentru acasă: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13</cp:revision>
  <dcterms:created xsi:type="dcterms:W3CDTF">2006-08-16T00:00:00Z</dcterms:created>
  <dcterms:modified xsi:type="dcterms:W3CDTF">2021-05-15T06:32:12Z</dcterms:modified>
</cp:coreProperties>
</file>