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5143500"/>
  <p:notesSz cx="6858000" cy="9144000"/>
  <p:embeddedFontLst>
    <p:embeddedFont>
      <p:font typeface="Nunito"/>
      <p:regular r:id="rId15"/>
    </p:embeddedFont>
    <p:embeddedFont>
      <p:font typeface="Calibri" panose="020F0502020204030204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19"/>
        <p:guide pos="2865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font" Target="fonts/font2.fntdata"/><Relationship Id="rId15" Type="http://schemas.openxmlformats.org/officeDocument/2006/relationships/font" Target="fonts/font1.fntdata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b1e490a813_0_51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b1e490a813_0_51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b1e490a813_1_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b1e490a813_1_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b1e490a813_1_1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b1e490a813_1_1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8c4f5a19a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78c4f5a19a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b1e490a813_1_2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b1e490a813_1_2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8c4f5a19a_0_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78c4f5a19a_0_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b75f5a3cdd_1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b75f5a3cdd_1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bg>
      <p:bgPr>
        <a:solidFill>
          <a:schemeClr val="accent6"/>
        </a:solidFill>
        <a:effectLst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9" name="Google Shape;119;p11"/>
          <p:cNvSpPr txBox="1"/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bg>
      <p:bgPr>
        <a:solidFill>
          <a:schemeClr val="accent3"/>
        </a:solidFill>
        <a:effectLst/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bg>
      <p:bgPr>
        <a:solidFill>
          <a:schemeClr val="dk2"/>
        </a:solidFill>
        <a:effectLst/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bg>
      <p:bgPr>
        <a:solidFill>
          <a:schemeClr val="dk2"/>
        </a:solidFill>
        <a:effectLst/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bg>
      <p:bgPr>
        <a:solidFill>
          <a:schemeClr val="dk2"/>
        </a:solidFill>
        <a:effectLst/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7;p10"/>
          <p:cNvSpPr txBox="1"/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 panose="020F0502020204030204"/>
              <a:buChar char="●"/>
              <a:defRPr sz="1300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 panose="020F0502020204030204"/>
              <a:buChar char="○"/>
              <a:defRPr sz="1100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 panose="020F0502020204030204"/>
              <a:buChar char="■"/>
              <a:defRPr sz="1100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 panose="020F0502020204030204"/>
              <a:buChar char="●"/>
              <a:defRPr sz="1100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 panose="020F0502020204030204"/>
              <a:buChar char="○"/>
              <a:defRPr sz="1100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 panose="020F0502020204030204"/>
              <a:buChar char="■"/>
              <a:defRPr sz="1100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 panose="020F0502020204030204"/>
              <a:buChar char="●"/>
              <a:defRPr sz="1100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 panose="020F0502020204030204"/>
              <a:buChar char="○"/>
              <a:defRPr sz="1100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 panose="020F0502020204030204"/>
              <a:buChar char="■"/>
              <a:defRPr sz="1100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://drive.google.com/file/d/1UwCCQKsTKSshrgl-ZrCNmwKfwX1qVnY6/view" TargetMode="Externa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hyperlink" Target="http://drive.google.com/file/d/1SONZnJbP1Xxwq_z_DMEAS2QCWd7vUfUh/view" TargetMode="External"/><Relationship Id="rId3" Type="http://schemas.openxmlformats.org/officeDocument/2006/relationships/hyperlink" Target="http://drive.google.com/file/d/1nPadeSqTbri8r8fVogb7WAK1vg_zpjrN/view" TargetMode="External"/><Relationship Id="rId2" Type="http://schemas.openxmlformats.org/officeDocument/2006/relationships/image" Target="../media/image8.png"/><Relationship Id="rId1" Type="http://schemas.openxmlformats.org/officeDocument/2006/relationships/hyperlink" Target="http://drive.google.com/file/d/1G0NeS2KHzuowtN7lk45vNdDbIoS1elVo/view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3.xml"/><Relationship Id="rId6" Type="http://schemas.openxmlformats.org/officeDocument/2006/relationships/hyperlink" Target="http://drive.google.com/file/d/1WwKP3_LwRJh7ZONY--mo0pHiOHYDpQfe/view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://drive.google.com/file/d/1oMgYQkf2ZSeZmCvCNM2yB_kWdH-nuHKk/view" TargetMode="Externa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hyperlink" Target="https://publicdomainvectors.org/ro/vectori-gratuite/Imagine-vectorial%C4%83-a-galben-desprinse-Casa-cu-un-acoperis-rosu/29877.html" TargetMode="Externa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openxmlformats.org/officeDocument/2006/relationships/hyperlink" Target="http://drive.google.com/file/d/1xQjO9QVKQWlPDZvo1auauboh03r6Om5I/view" TargetMode="External"/><Relationship Id="rId4" Type="http://schemas.openxmlformats.org/officeDocument/2006/relationships/image" Target="../media/image8.png"/><Relationship Id="rId3" Type="http://schemas.openxmlformats.org/officeDocument/2006/relationships/hyperlink" Target="http://drive.google.com/file/d/1ie20wc0lktHlLZEf6KUz68M38m9gBIBu/view" TargetMode="External"/><Relationship Id="rId2" Type="http://schemas.openxmlformats.org/officeDocument/2006/relationships/image" Target="../media/image11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.png"/><Relationship Id="rId2" Type="http://schemas.openxmlformats.org/officeDocument/2006/relationships/hyperlink" Target="http://drive.google.com/file/d/1iYZGtFsw_jxpZqKCfBpaWngIFfnyMN7P/view" TargetMode="External"/><Relationship Id="rId1" Type="http://schemas.openxmlformats.org/officeDocument/2006/relationships/hyperlink" Target="https://www.youtube.com/watch?v=77k4hxyhXvY" TargetMode="Externa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hyperlink" Target="https://pixabay.com/ro/vectors/%C5%9Farpe-cap-ridicat-sc%C4%83ri-copperhead-48155/" TargetMode="External"/><Relationship Id="rId8" Type="http://schemas.openxmlformats.org/officeDocument/2006/relationships/hyperlink" Target="https://pixabay.com/ro/vectors/os-c%C3%A2ine-schelet-157272/" TargetMode="External"/><Relationship Id="rId7" Type="http://schemas.openxmlformats.org/officeDocument/2006/relationships/hyperlink" Target="https://pixabay.com/ro/vectors/sac-pack-sarcin%C4%83-5026599/" TargetMode="External"/><Relationship Id="rId6" Type="http://schemas.openxmlformats.org/officeDocument/2006/relationships/hyperlink" Target="https://www.pngwing.com/tr/search?q=masa+Clipar" TargetMode="External"/><Relationship Id="rId5" Type="http://schemas.openxmlformats.org/officeDocument/2006/relationships/hyperlink" Target="https://publicdomainvectors.org/ro/vectori-gratuite/Imagine-vectorial%C4%83-a-galben-desprinse-Casa-cu-un-acoperis-rosu/29877.html" TargetMode="External"/><Relationship Id="rId4" Type="http://schemas.openxmlformats.org/officeDocument/2006/relationships/hyperlink" Target="https://publicdomainvectors.org/ro/vectori-gratuite/Fructe-tropicale/42374.html" TargetMode="External"/><Relationship Id="rId3" Type="http://schemas.openxmlformats.org/officeDocument/2006/relationships/hyperlink" Target="https://pixabay.com/ro/vectors/os-c%C3%A2ine-schelet-157272" TargetMode="External"/><Relationship Id="rId2" Type="http://schemas.openxmlformats.org/officeDocument/2006/relationships/hyperlink" Target="https://publicdomainvectors.org/ro/vectori-gratuite/Schita-de-vector-pisica/42492.html" TargetMode="External"/><Relationship Id="rId12" Type="http://schemas.openxmlformats.org/officeDocument/2006/relationships/notesSlide" Target="../notesSlides/notesSlide8.xml"/><Relationship Id="rId11" Type="http://schemas.openxmlformats.org/officeDocument/2006/relationships/slideLayout" Target="../slideLayouts/slideLayout3.xml"/><Relationship Id="rId10" Type="http://schemas.openxmlformats.org/officeDocument/2006/relationships/hyperlink" Target="https://publicdomainvectors.org/ro/vectori-gratuite/G%C3%A2sc%C4%83-colorate/42126.html" TargetMode="External"/><Relationship Id="rId1" Type="http://schemas.openxmlformats.org/officeDocument/2006/relationships/hyperlink" Target="https://logopedviorica.files.wordpress.com/2014/03/s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813725" y="1292200"/>
            <a:ext cx="4789800" cy="2346300"/>
          </a:xfrm>
          <a:prstGeom prst="rect">
            <a:avLst/>
          </a:prstGeom>
          <a:solidFill>
            <a:srgbClr val="FFF2CC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>
                <a:solidFill>
                  <a:srgbClr val="0C343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Ne jucăm cu sunetul “S”</a:t>
            </a:r>
            <a:endParaRPr sz="4500" b="1">
              <a:solidFill>
                <a:srgbClr val="0C343D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29" name="Google Shape;129;p13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6228450" y="1292200"/>
            <a:ext cx="1627450" cy="20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3"/>
          <p:cNvSpPr txBox="1"/>
          <p:nvPr/>
        </p:nvSpPr>
        <p:spPr>
          <a:xfrm>
            <a:off x="5063125" y="3887775"/>
            <a:ext cx="378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Profesor logoped: Moldovan Georgeta Mariana</a:t>
            </a:r>
            <a:endParaRPr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/>
          <p:nvPr/>
        </p:nvSpPr>
        <p:spPr>
          <a:xfrm>
            <a:off x="177750" y="152400"/>
            <a:ext cx="8788500" cy="47358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i="1"/>
          </a:p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100" i="1"/>
              <a:t> </a:t>
            </a:r>
            <a:endParaRPr sz="1100" i="1"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100" i="1"/>
              <a:t>      	        </a:t>
            </a:r>
            <a:endParaRPr sz="1100" i="1"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100" i="1"/>
              <a:t>                 </a:t>
            </a:r>
            <a:endParaRPr sz="1100" i="1"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100" i="1"/>
              <a:t>               </a:t>
            </a:r>
            <a:endParaRPr sz="1100" i="1"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b="1" i="1"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 b="1" i="1"/>
              <a:t>        </a:t>
            </a:r>
            <a:r>
              <a:rPr lang="en-US" sz="1600" b="1" i="1"/>
              <a:t>Gânsacul supărat                  Chemarea pisicii</a:t>
            </a:r>
            <a:r>
              <a:rPr lang="en-US" sz="1600" b="1"/>
              <a:t>                               Şarpele</a:t>
            </a:r>
            <a:r>
              <a:rPr lang="en-US" sz="1100" b="1"/>
              <a:t>  	       </a:t>
            </a:r>
            <a:endParaRPr sz="1100" b="1"/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b="1"/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100" b="1"/>
              <a:t>                     </a:t>
            </a:r>
            <a:endParaRPr sz="1100" b="1"/>
          </a:p>
          <a:p>
            <a:pPr marL="0" lvl="0" indent="0" algn="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600"/>
          </a:p>
          <a:p>
            <a:pPr marL="0" lvl="0" indent="0" algn="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600"/>
          </a:p>
          <a:p>
            <a:pPr marL="0" lvl="0" indent="0" algn="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600"/>
          </a:p>
          <a:p>
            <a:pPr marL="0" lvl="0" indent="0" algn="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600"/>
          </a:p>
          <a:p>
            <a:pPr marL="0" lvl="0" indent="0" algn="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600"/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600"/>
              <a:t>  </a:t>
            </a:r>
            <a:endParaRPr sz="1100" b="1"/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100" b="1"/>
              <a:t>                       </a:t>
            </a:r>
            <a:r>
              <a:rPr lang="en-US" b="1"/>
              <a:t>                                          </a:t>
            </a:r>
            <a:endParaRPr sz="1100" b="1"/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100" b="1"/>
              <a:t>                  S</a:t>
            </a:r>
            <a:r>
              <a:rPr lang="en-US" b="1"/>
              <a:t>- s-s </a:t>
            </a:r>
            <a:r>
              <a:rPr lang="en-US" b="1"/>
              <a:t>                                              piss-piss                                     </a:t>
            </a:r>
            <a:r>
              <a:rPr lang="en-US" b="1"/>
              <a:t>sss- sss-sss </a:t>
            </a:r>
            <a:endParaRPr b="1"/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600"/>
              <a:t>                       </a:t>
            </a:r>
            <a:endParaRPr sz="600"/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600"/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600"/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                                            </a:t>
            </a:r>
            <a:endParaRPr sz="1100" b="1"/>
          </a:p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100"/>
              <a:t>	</a:t>
            </a:r>
            <a:endParaRPr sz="1100"/>
          </a:p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100" b="1"/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399180" y="1557750"/>
            <a:ext cx="1897525" cy="202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363063" y="1641000"/>
            <a:ext cx="2093575" cy="175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996996" y="1766863"/>
            <a:ext cx="2263824" cy="150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 txBox="1"/>
          <p:nvPr>
            <p:ph type="title"/>
          </p:nvPr>
        </p:nvSpPr>
        <p:spPr>
          <a:xfrm>
            <a:off x="819150" y="433700"/>
            <a:ext cx="7505700" cy="7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Sunetul ”S” în cuvinte</a:t>
            </a:r>
            <a:endParaRPr b="1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44" name="Google Shape;144;p15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115075" y="1919090"/>
            <a:ext cx="1417776" cy="1829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5"/>
          <p:cNvPicPr preferRelativeResize="0"/>
          <p:nvPr/>
        </p:nvPicPr>
        <p:blipFill>
          <a:blip r:embed="rId2"/>
          <a:stretch>
            <a:fillRect/>
          </a:stretch>
        </p:blipFill>
        <p:spPr>
          <a:xfrm rot="-2334994">
            <a:off x="6224150" y="2126914"/>
            <a:ext cx="2100701" cy="1050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5"/>
          <p:cNvSpPr txBox="1"/>
          <p:nvPr/>
        </p:nvSpPr>
        <p:spPr>
          <a:xfrm>
            <a:off x="1185425" y="3917900"/>
            <a:ext cx="8640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</a:t>
            </a:r>
            <a:r>
              <a:rPr lang="en-US" sz="2800" b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AC</a:t>
            </a:r>
            <a:endParaRPr sz="2800" b="1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7" name="Google Shape;147;p15"/>
          <p:cNvSpPr txBox="1"/>
          <p:nvPr/>
        </p:nvSpPr>
        <p:spPr>
          <a:xfrm>
            <a:off x="4020075" y="3884450"/>
            <a:ext cx="14178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CA</a:t>
            </a:r>
            <a:r>
              <a:rPr lang="en-US" sz="2800" b="1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</a:t>
            </a:r>
            <a:r>
              <a:rPr lang="en-US" sz="2800" b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Ă</a:t>
            </a:r>
            <a:endParaRPr sz="2800" b="1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8" name="Google Shape;148;p15"/>
          <p:cNvSpPr txBox="1"/>
          <p:nvPr/>
        </p:nvSpPr>
        <p:spPr>
          <a:xfrm>
            <a:off x="6673900" y="3917900"/>
            <a:ext cx="8640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</a:t>
            </a:r>
            <a:r>
              <a:rPr lang="en-US" sz="2800" b="1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</a:t>
            </a:r>
            <a:endParaRPr sz="2800" b="1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9" name="Google Shape;149;p15"/>
          <p:cNvSpPr txBox="1"/>
          <p:nvPr/>
        </p:nvSpPr>
        <p:spPr>
          <a:xfrm>
            <a:off x="462125" y="3748450"/>
            <a:ext cx="2511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pic>
        <p:nvPicPr>
          <p:cNvPr id="150" name="Google Shape;150;p1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215605" y="1777176"/>
            <a:ext cx="2669570" cy="201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5"/>
          <p:cNvSpPr txBox="1"/>
          <p:nvPr/>
        </p:nvSpPr>
        <p:spPr>
          <a:xfrm>
            <a:off x="6127375" y="3702250"/>
            <a:ext cx="2573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pic>
        <p:nvPicPr>
          <p:cNvPr id="152" name="Google Shape;152;p15" title="SAC (2).mp3">
            <a:hlinkClick r:id="rId4"/>
          </p:cNvPr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152400" y="4591100"/>
            <a:ext cx="400000" cy="4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6"/>
          <p:cNvSpPr txBox="1"/>
          <p:nvPr>
            <p:ph type="body" idx="1"/>
          </p:nvPr>
        </p:nvSpPr>
        <p:spPr>
          <a:xfrm>
            <a:off x="190875" y="191535"/>
            <a:ext cx="8881800" cy="4852200"/>
          </a:xfrm>
          <a:prstGeom prst="rect">
            <a:avLst/>
          </a:prstGeom>
          <a:solidFill>
            <a:srgbClr val="FFF2C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336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	</a:t>
            </a:r>
            <a:r>
              <a:rPr lang="en-US" sz="1900" b="1" i="1">
                <a:solidFill>
                  <a:srgbClr val="274E13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Sunetul ”S”  aflat  în  poziţie iniţială</a:t>
            </a:r>
            <a:endParaRPr sz="1900" b="1" i="1">
              <a:solidFill>
                <a:srgbClr val="274E13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900" b="1" i="1">
              <a:solidFill>
                <a:srgbClr val="274E13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900" b="1" i="1">
              <a:solidFill>
                <a:srgbClr val="274E13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336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   </a:t>
            </a:r>
            <a:r>
              <a:rPr lang="en-US" sz="1900">
                <a:solidFill>
                  <a:srgbClr val="00336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- cuvinte monosilabice</a:t>
            </a:r>
            <a:endParaRPr sz="1900">
              <a:solidFill>
                <a:srgbClr val="003366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                 </a:t>
            </a:r>
            <a:r>
              <a:rPr lang="en-US" sz="1900" b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</a:t>
            </a:r>
            <a:r>
              <a:rPr lang="en-US" sz="1900" b="1">
                <a:solidFill>
                  <a:srgbClr val="00336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ac     </a:t>
            </a:r>
            <a:r>
              <a:rPr lang="en-US" sz="1900" b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</a:t>
            </a:r>
            <a:r>
              <a:rPr lang="en-US" sz="1900" b="1">
                <a:solidFill>
                  <a:srgbClr val="00336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ol    </a:t>
            </a:r>
            <a:r>
              <a:rPr lang="en-US" sz="1900" b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</a:t>
            </a:r>
            <a:r>
              <a:rPr lang="en-US" sz="1900" b="1">
                <a:solidFill>
                  <a:srgbClr val="00336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at   </a:t>
            </a:r>
            <a:r>
              <a:rPr lang="en-US" sz="1900" b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</a:t>
            </a:r>
            <a:r>
              <a:rPr lang="en-US" sz="1900" b="1">
                <a:solidFill>
                  <a:srgbClr val="00336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ec  </a:t>
            </a:r>
            <a:r>
              <a:rPr lang="en-US" sz="1900" b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</a:t>
            </a:r>
            <a:r>
              <a:rPr lang="en-US" sz="1900" b="1">
                <a:solidFill>
                  <a:srgbClr val="00336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oc	                   </a:t>
            </a:r>
            <a:endParaRPr sz="14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900" b="1">
              <a:solidFill>
                <a:srgbClr val="003366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336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   </a:t>
            </a:r>
            <a:r>
              <a:rPr lang="en-US" sz="1900">
                <a:solidFill>
                  <a:srgbClr val="00336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- cuvinte bisilabice:</a:t>
            </a:r>
            <a:endParaRPr sz="1900">
              <a:solidFill>
                <a:srgbClr val="003366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                </a:t>
            </a:r>
            <a:r>
              <a:rPr lang="en-US" sz="1900" b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</a:t>
            </a:r>
            <a:r>
              <a:rPr lang="en-US" sz="1900" b="1">
                <a:solidFill>
                  <a:srgbClr val="00336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abot   </a:t>
            </a:r>
            <a:r>
              <a:rPr lang="en-US" sz="1900" b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</a:t>
            </a:r>
            <a:r>
              <a:rPr lang="en-US" sz="1900" b="1">
                <a:solidFill>
                  <a:srgbClr val="00336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ală     </a:t>
            </a:r>
            <a:r>
              <a:rPr lang="en-US" sz="1900" b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</a:t>
            </a:r>
            <a:r>
              <a:rPr lang="en-US" sz="1900" b="1">
                <a:solidFill>
                  <a:srgbClr val="00336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</a:t>
            </a:r>
            <a:r>
              <a:rPr lang="en-US" sz="1900" b="1">
                <a:solidFill>
                  <a:srgbClr val="00336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pă	 </a:t>
            </a:r>
            <a:r>
              <a:rPr lang="en-US" sz="1900" b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</a:t>
            </a:r>
            <a:r>
              <a:rPr lang="en-US" sz="1900" b="1">
                <a:solidFill>
                  <a:srgbClr val="00336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ătul	</a:t>
            </a:r>
            <a:r>
              <a:rPr lang="en-US" sz="1900" b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</a:t>
            </a:r>
            <a:r>
              <a:rPr lang="en-US" sz="1900" b="1">
                <a:solidFill>
                  <a:srgbClr val="00336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ărac  </a:t>
            </a:r>
            <a:endParaRPr sz="1900" b="1">
              <a:solidFill>
                <a:srgbClr val="003366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900" b="1">
              <a:solidFill>
                <a:srgbClr val="003366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00336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       </a:t>
            </a:r>
            <a:r>
              <a:rPr lang="en-US" sz="1900">
                <a:solidFill>
                  <a:srgbClr val="00336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- cuvinte polisilabice:</a:t>
            </a:r>
            <a:endParaRPr sz="1900">
              <a:solidFill>
                <a:srgbClr val="003366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00336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                </a:t>
            </a:r>
            <a:r>
              <a:rPr lang="en-US" sz="1900" b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</a:t>
            </a:r>
            <a:r>
              <a:rPr lang="en-US" sz="1900" b="1">
                <a:solidFill>
                  <a:srgbClr val="00336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âmbure  </a:t>
            </a:r>
            <a:r>
              <a:rPr lang="en-US" sz="1900" b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</a:t>
            </a:r>
            <a:r>
              <a:rPr lang="en-US" sz="1900" b="1">
                <a:solidFill>
                  <a:srgbClr val="00336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ăniuţă    </a:t>
            </a:r>
            <a:r>
              <a:rPr lang="en-US" sz="1900" b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</a:t>
            </a:r>
            <a:r>
              <a:rPr lang="en-US" sz="1900" b="1">
                <a:solidFill>
                  <a:srgbClr val="00336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upărat  </a:t>
            </a:r>
            <a:r>
              <a:rPr lang="en-US" sz="1900" b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</a:t>
            </a:r>
            <a:r>
              <a:rPr lang="en-US" sz="1900" b="1">
                <a:solidFill>
                  <a:srgbClr val="00336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alată   </a:t>
            </a:r>
            <a:r>
              <a:rPr lang="en-US" sz="1900" b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</a:t>
            </a:r>
            <a:r>
              <a:rPr lang="en-US" sz="1900" b="1">
                <a:solidFill>
                  <a:srgbClr val="00336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ărăcie</a:t>
            </a:r>
            <a:endParaRPr sz="1900" b="1">
              <a:solidFill>
                <a:srgbClr val="003366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900">
              <a:solidFill>
                <a:srgbClr val="003366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400" b="1" i="1">
                <a:solidFill>
                  <a:srgbClr val="00336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 </a:t>
            </a:r>
            <a:r>
              <a:rPr lang="en-US" sz="1400" b="1" i="1">
                <a:solidFill>
                  <a:srgbClr val="274E13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</a:t>
            </a:r>
            <a:endParaRPr lang="en-US" sz="1400" b="1" i="1">
              <a:solidFill>
                <a:srgbClr val="274E13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60" name="Google Shape;160;p16" title="Sac.mp3">
            <a:hlinkClick r:id="rId1"/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17820" y="68214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 title="Sabot.mp3">
            <a:hlinkClick r:id="rId3"/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83610" y="14427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6" title="Sambure.mp3">
            <a:hlinkClick r:id="rId4"/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18205" y="238861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"/>
          <p:cNvSpPr txBox="1"/>
          <p:nvPr/>
        </p:nvSpPr>
        <p:spPr>
          <a:xfrm>
            <a:off x="180825" y="170775"/>
            <a:ext cx="8810100" cy="47919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600" b="1" i="1">
              <a:solidFill>
                <a:srgbClr val="274E13"/>
              </a:solidFill>
            </a:endParaRPr>
          </a:p>
          <a:p>
            <a:pPr marL="0" lvl="0" indent="45720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900" b="1" i="1">
                <a:solidFill>
                  <a:srgbClr val="274E13"/>
                </a:solidFill>
              </a:rPr>
              <a:t>Sunetul ”S”  aflat  în  poziţie mediană</a:t>
            </a:r>
            <a:endParaRPr sz="1900" b="1" i="1">
              <a:solidFill>
                <a:srgbClr val="274E13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900" b="1" i="1">
              <a:solidFill>
                <a:srgbClr val="274E13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3366"/>
                </a:solidFill>
              </a:rPr>
              <a:t>          - cuvinte monosilabice:</a:t>
            </a:r>
            <a:endParaRPr sz="1700">
              <a:solidFill>
                <a:srgbClr val="003366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003366"/>
                </a:solidFill>
              </a:rPr>
              <a:t>                     po</a:t>
            </a:r>
            <a:r>
              <a:rPr lang="en-US" sz="1700" b="1">
                <a:solidFill>
                  <a:srgbClr val="FF0000"/>
                </a:solidFill>
              </a:rPr>
              <a:t>s</a:t>
            </a:r>
            <a:r>
              <a:rPr lang="en-US" sz="1700" b="1">
                <a:solidFill>
                  <a:srgbClr val="003366"/>
                </a:solidFill>
              </a:rPr>
              <a:t>t   gu</a:t>
            </a:r>
            <a:r>
              <a:rPr lang="en-US" sz="1700" b="1">
                <a:solidFill>
                  <a:srgbClr val="FF0000"/>
                </a:solidFill>
              </a:rPr>
              <a:t>s</a:t>
            </a:r>
            <a:r>
              <a:rPr lang="en-US" sz="1700" b="1">
                <a:solidFill>
                  <a:srgbClr val="003366"/>
                </a:solidFill>
              </a:rPr>
              <a:t>t    te</a:t>
            </a:r>
            <a:r>
              <a:rPr lang="en-US" sz="1700" b="1">
                <a:solidFill>
                  <a:srgbClr val="FF0000"/>
                </a:solidFill>
              </a:rPr>
              <a:t>s</a:t>
            </a:r>
            <a:r>
              <a:rPr lang="en-US" sz="1700" b="1">
                <a:solidFill>
                  <a:srgbClr val="003366"/>
                </a:solidFill>
              </a:rPr>
              <a:t>t   ge</a:t>
            </a:r>
            <a:r>
              <a:rPr lang="en-US" sz="1700" b="1">
                <a:solidFill>
                  <a:srgbClr val="FF0000"/>
                </a:solidFill>
              </a:rPr>
              <a:t>s</a:t>
            </a:r>
            <a:r>
              <a:rPr lang="en-US" sz="1700" b="1">
                <a:solidFill>
                  <a:srgbClr val="003366"/>
                </a:solidFill>
              </a:rPr>
              <a:t>t     pli</a:t>
            </a:r>
            <a:r>
              <a:rPr lang="en-US" sz="1700" b="1">
                <a:solidFill>
                  <a:srgbClr val="FF0000"/>
                </a:solidFill>
              </a:rPr>
              <a:t>s</a:t>
            </a:r>
            <a:r>
              <a:rPr lang="en-US" sz="1700" b="1">
                <a:solidFill>
                  <a:srgbClr val="003366"/>
                </a:solidFill>
              </a:rPr>
              <a:t>c  tri</a:t>
            </a:r>
            <a:r>
              <a:rPr lang="en-US" sz="1700" b="1">
                <a:solidFill>
                  <a:srgbClr val="FF0000"/>
                </a:solidFill>
              </a:rPr>
              <a:t>s</a:t>
            </a:r>
            <a:r>
              <a:rPr lang="en-US" sz="1700" b="1">
                <a:solidFill>
                  <a:srgbClr val="003366"/>
                </a:solidFill>
              </a:rPr>
              <a:t>t    ve</a:t>
            </a:r>
            <a:r>
              <a:rPr lang="en-US" sz="1700" b="1">
                <a:solidFill>
                  <a:srgbClr val="FF0000"/>
                </a:solidFill>
              </a:rPr>
              <a:t>s</a:t>
            </a:r>
            <a:r>
              <a:rPr lang="en-US" sz="1700" b="1">
                <a:solidFill>
                  <a:srgbClr val="003366"/>
                </a:solidFill>
              </a:rPr>
              <a:t>t  </a:t>
            </a:r>
            <a:endParaRPr sz="1700" b="1">
              <a:solidFill>
                <a:srgbClr val="003366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700" b="1">
              <a:solidFill>
                <a:srgbClr val="003366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700" b="1">
              <a:solidFill>
                <a:srgbClr val="003366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3366"/>
                </a:solidFill>
              </a:rPr>
              <a:t>        - cuvinte polisilabice:</a:t>
            </a:r>
            <a:endParaRPr sz="1700">
              <a:solidFill>
                <a:srgbClr val="003366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003366"/>
                </a:solidFill>
              </a:rPr>
              <a:t>                   că</a:t>
            </a:r>
            <a:r>
              <a:rPr lang="en-US" sz="1700" b="1">
                <a:solidFill>
                  <a:srgbClr val="FF0000"/>
                </a:solidFill>
              </a:rPr>
              <a:t>s</a:t>
            </a:r>
            <a:r>
              <a:rPr lang="en-US" sz="1700" b="1">
                <a:solidFill>
                  <a:srgbClr val="003366"/>
                </a:solidFill>
              </a:rPr>
              <a:t>uţă   mă</a:t>
            </a:r>
            <a:r>
              <a:rPr lang="en-US" sz="1700" b="1">
                <a:solidFill>
                  <a:srgbClr val="FF0000"/>
                </a:solidFill>
              </a:rPr>
              <a:t>s</a:t>
            </a:r>
            <a:r>
              <a:rPr lang="en-US" sz="1700" b="1">
                <a:solidFill>
                  <a:srgbClr val="003366"/>
                </a:solidFill>
              </a:rPr>
              <a:t>uţă    că</a:t>
            </a:r>
            <a:r>
              <a:rPr lang="en-US" sz="1700" b="1">
                <a:solidFill>
                  <a:srgbClr val="FF0000"/>
                </a:solidFill>
              </a:rPr>
              <a:t>s</a:t>
            </a:r>
            <a:r>
              <a:rPr lang="en-US" sz="1700" b="1">
                <a:solidFill>
                  <a:srgbClr val="003366"/>
                </a:solidFill>
              </a:rPr>
              <a:t>ătorie   vi</a:t>
            </a:r>
            <a:r>
              <a:rPr lang="en-US" sz="1700" b="1">
                <a:solidFill>
                  <a:srgbClr val="FF0000"/>
                </a:solidFill>
              </a:rPr>
              <a:t>s</a:t>
            </a:r>
            <a:r>
              <a:rPr lang="en-US" sz="1700" b="1">
                <a:solidFill>
                  <a:srgbClr val="003366"/>
                </a:solidFill>
              </a:rPr>
              <a:t>ător </a:t>
            </a:r>
            <a:r>
              <a:rPr lang="en-US" b="1">
                <a:solidFill>
                  <a:srgbClr val="003366"/>
                </a:solidFill>
              </a:rPr>
              <a:t> </a:t>
            </a:r>
            <a:endParaRPr b="1">
              <a:solidFill>
                <a:srgbClr val="003366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600"/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600"/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600"/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600"/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600"/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600"/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600"/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600"/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600"/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600"/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600"/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600"/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600" u="sng">
                <a:solidFill>
                  <a:schemeClr val="hlink"/>
                </a:solidFill>
                <a:hlinkClick r:id="rId1"/>
              </a:rPr>
              <a:t>h</a:t>
            </a:r>
            <a:r>
              <a:rPr lang="en-US" sz="600"/>
              <a:t>t</a:t>
            </a:r>
            <a:endParaRPr sz="600"/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003366"/>
                </a:solidFill>
              </a:rPr>
              <a:t> </a:t>
            </a:r>
            <a:endParaRPr sz="1100" b="1">
              <a:solidFill>
                <a:srgbClr val="003366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550">
                <a:solidFill>
                  <a:srgbClr val="003366"/>
                </a:solidFill>
              </a:rPr>
              <a:t>l</a:t>
            </a:r>
            <a:r>
              <a:rPr lang="en-US" sz="900" b="1">
                <a:solidFill>
                  <a:srgbClr val="003366"/>
                </a:solidFill>
              </a:rPr>
              <a:t>   </a:t>
            </a:r>
            <a:endParaRPr sz="900" b="1">
              <a:solidFill>
                <a:srgbClr val="0033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300">
              <a:solidFill>
                <a:schemeClr val="dk2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68" name="Google Shape;168;p17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2494200" y="3071441"/>
            <a:ext cx="1518225" cy="151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957345" y="3267745"/>
            <a:ext cx="1922275" cy="122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7" title="post.mp3">
            <a:hlinkClick r:id="rId4"/>
          </p:cNvPr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468270" y="642745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7" title="Casuta.mp3">
            <a:hlinkClick r:id="rId6"/>
          </p:cNvPr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467905" y="159833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"/>
          <p:cNvSpPr txBox="1"/>
          <p:nvPr>
            <p:ph type="body" idx="1"/>
          </p:nvPr>
        </p:nvSpPr>
        <p:spPr>
          <a:xfrm>
            <a:off x="261400" y="200850"/>
            <a:ext cx="8770200" cy="4741800"/>
          </a:xfrm>
          <a:prstGeom prst="rect">
            <a:avLst/>
          </a:prstGeom>
          <a:solidFill>
            <a:srgbClr val="FFF2C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900" b="1" i="1">
              <a:solidFill>
                <a:srgbClr val="274E13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45720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900" b="1" i="1">
                <a:solidFill>
                  <a:srgbClr val="274E13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Sunetul ”S”  aflat  în  poziţie finală</a:t>
            </a:r>
            <a:endParaRPr sz="1900" b="1" i="1">
              <a:solidFill>
                <a:srgbClr val="274E13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4572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900" b="1" i="1">
              <a:solidFill>
                <a:srgbClr val="274E13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336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          </a:t>
            </a:r>
            <a:r>
              <a:rPr lang="en-US" sz="1900">
                <a:solidFill>
                  <a:srgbClr val="00336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- cuvinte monosilabice:</a:t>
            </a:r>
            <a:endParaRPr sz="1900">
              <a:solidFill>
                <a:srgbClr val="003366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00336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                     </a:t>
            </a:r>
            <a:r>
              <a:rPr lang="en-US" sz="1900" b="1">
                <a:solidFill>
                  <a:srgbClr val="00336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</a:t>
            </a:r>
            <a:r>
              <a:rPr lang="en-US" sz="1900" b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 </a:t>
            </a:r>
            <a:r>
              <a:rPr lang="en-US" sz="1900" b="1">
                <a:solidFill>
                  <a:srgbClr val="00336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val</a:t>
            </a:r>
            <a:r>
              <a:rPr lang="en-US" sz="1900" b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</a:t>
            </a:r>
            <a:r>
              <a:rPr lang="en-US" sz="1900" b="1">
                <a:solidFill>
                  <a:srgbClr val="00336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dan</a:t>
            </a:r>
            <a:r>
              <a:rPr lang="en-US" sz="1900" b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	</a:t>
            </a:r>
            <a:endParaRPr sz="1900" b="1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                            </a:t>
            </a:r>
            <a:endParaRPr sz="6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                            </a:t>
            </a:r>
            <a:r>
              <a:rPr lang="en-US" sz="1900">
                <a:solidFill>
                  <a:srgbClr val="00336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</a:t>
            </a:r>
            <a:r>
              <a:rPr lang="en-US" sz="1900">
                <a:solidFill>
                  <a:srgbClr val="00336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- cuvinte bisilabice:</a:t>
            </a:r>
            <a:endParaRPr sz="1900">
              <a:solidFill>
                <a:srgbClr val="003366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00336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                     apu</a:t>
            </a:r>
            <a:r>
              <a:rPr lang="en-US" sz="1900" b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</a:t>
            </a:r>
            <a:r>
              <a:rPr lang="en-US" sz="1900" b="1">
                <a:solidFill>
                  <a:srgbClr val="00336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cai</a:t>
            </a:r>
            <a:r>
              <a:rPr lang="en-US" sz="1900" b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</a:t>
            </a:r>
            <a:r>
              <a:rPr lang="en-US" sz="1900" b="1">
                <a:solidFill>
                  <a:srgbClr val="00336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cule</a:t>
            </a:r>
            <a:r>
              <a:rPr lang="en-US" sz="1900" b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</a:t>
            </a:r>
            <a:r>
              <a:rPr lang="en-US" sz="1900" b="1">
                <a:solidFill>
                  <a:srgbClr val="00336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 curio</a:t>
            </a:r>
            <a:r>
              <a:rPr lang="en-US" sz="1900" b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</a:t>
            </a:r>
            <a:r>
              <a:rPr lang="en-US" sz="1900" b="1">
                <a:solidFill>
                  <a:srgbClr val="00336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	furio</a:t>
            </a:r>
            <a:r>
              <a:rPr lang="en-US" sz="1900" b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 </a:t>
            </a:r>
            <a:r>
              <a:rPr lang="en-US" sz="1900" b="1">
                <a:solidFill>
                  <a:srgbClr val="00336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grati</a:t>
            </a:r>
            <a:r>
              <a:rPr lang="en-US" sz="1900" b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</a:t>
            </a:r>
            <a:r>
              <a:rPr lang="en-US" sz="1900" b="1">
                <a:solidFill>
                  <a:srgbClr val="00336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	</a:t>
            </a:r>
            <a:endParaRPr sz="1900" b="1">
              <a:solidFill>
                <a:srgbClr val="003366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900" b="1">
              <a:solidFill>
                <a:srgbClr val="003366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336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         </a:t>
            </a:r>
            <a:r>
              <a:rPr lang="en-US" sz="1900">
                <a:solidFill>
                  <a:srgbClr val="00336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- cuvinte polisilabice:</a:t>
            </a:r>
            <a:endParaRPr sz="1900">
              <a:solidFill>
                <a:srgbClr val="003366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00336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                      </a:t>
            </a:r>
            <a:r>
              <a:rPr lang="en-US" sz="1900" b="1">
                <a:solidFill>
                  <a:srgbClr val="00336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anana</a:t>
            </a:r>
            <a:r>
              <a:rPr lang="en-US" sz="1900" b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</a:t>
            </a:r>
            <a:r>
              <a:rPr lang="en-US" sz="1900" b="1">
                <a:solidFill>
                  <a:srgbClr val="00336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 bolnăvicio</a:t>
            </a:r>
            <a:r>
              <a:rPr lang="en-US" sz="1900" b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</a:t>
            </a:r>
            <a:r>
              <a:rPr lang="en-US" sz="1900" b="1">
                <a:solidFill>
                  <a:srgbClr val="00336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	bucuro</a:t>
            </a:r>
            <a:r>
              <a:rPr lang="en-US" sz="1900" b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 </a:t>
            </a:r>
            <a:r>
              <a:rPr lang="en-US" sz="1900" b="1">
                <a:solidFill>
                  <a:srgbClr val="00336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900" b="1">
              <a:solidFill>
                <a:srgbClr val="003366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500">
              <a:solidFill>
                <a:srgbClr val="003366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500">
              <a:solidFill>
                <a:srgbClr val="003366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600" b="1">
              <a:solidFill>
                <a:srgbClr val="274E13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900" b="1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</a:p>
        </p:txBody>
      </p:sp>
      <p:pic>
        <p:nvPicPr>
          <p:cNvPr id="177" name="Google Shape;177;p18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6635775" y="1163825"/>
            <a:ext cx="1469650" cy="73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8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7013450" y="2310200"/>
            <a:ext cx="1091975" cy="14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8" title="Apus.mp3">
            <a:hlinkClick r:id="rId3"/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96860" y="82169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8" title="Ananas.mp3">
            <a:hlinkClick r:id="rId5"/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96675" y="1572005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" name="Google Shape;180;p18" title="Ananas.mp3">
            <a:hlinkClick r:id="rId5"/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83035" y="232257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9"/>
          <p:cNvSpPr txBox="1"/>
          <p:nvPr/>
        </p:nvSpPr>
        <p:spPr>
          <a:xfrm>
            <a:off x="190875" y="221000"/>
            <a:ext cx="8781300" cy="47094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900" b="1" i="1">
              <a:solidFill>
                <a:srgbClr val="274E13"/>
              </a:solidFill>
            </a:endParaRPr>
          </a:p>
          <a:p>
            <a:pPr marL="342900" lvl="0" indent="11430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900" b="1" i="1">
              <a:solidFill>
                <a:srgbClr val="274E13"/>
              </a:solidFill>
            </a:endParaRPr>
          </a:p>
          <a:p>
            <a:pPr marL="342900" lvl="0" indent="11430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900" b="1" i="1">
                <a:solidFill>
                  <a:srgbClr val="274E13"/>
                </a:solidFill>
              </a:rPr>
              <a:t>Sunetul ”S”  aflat  de mai multe ori în cuvânt</a:t>
            </a:r>
            <a:endParaRPr sz="1900" b="1" i="1">
              <a:solidFill>
                <a:srgbClr val="274E13"/>
              </a:solidFill>
            </a:endParaRPr>
          </a:p>
          <a:p>
            <a:pPr marL="342900" lvl="0" indent="1143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900" b="1" i="1">
              <a:solidFill>
                <a:srgbClr val="274E13"/>
              </a:solidFill>
            </a:endParaRPr>
          </a:p>
          <a:p>
            <a:pPr marL="34290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900" b="1" i="1">
              <a:solidFill>
                <a:srgbClr val="274E13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FF0000"/>
                </a:solidFill>
              </a:rPr>
              <a:t>               </a:t>
            </a:r>
            <a:r>
              <a:rPr lang="en-US" sz="1900" b="1">
                <a:solidFill>
                  <a:srgbClr val="FF0000"/>
                </a:solidFill>
              </a:rPr>
              <a:t>s</a:t>
            </a:r>
            <a:r>
              <a:rPr lang="en-US" sz="1900" b="1">
                <a:solidFill>
                  <a:srgbClr val="003366"/>
                </a:solidFill>
              </a:rPr>
              <a:t>o</a:t>
            </a:r>
            <a:r>
              <a:rPr lang="en-US" sz="1900" b="1">
                <a:solidFill>
                  <a:srgbClr val="FF0000"/>
                </a:solidFill>
              </a:rPr>
              <a:t>s</a:t>
            </a:r>
            <a:r>
              <a:rPr lang="en-US" sz="1900" b="1">
                <a:solidFill>
                  <a:srgbClr val="003366"/>
                </a:solidFill>
              </a:rPr>
              <a:t>it      </a:t>
            </a:r>
            <a:r>
              <a:rPr lang="en-US" sz="1900" b="1">
                <a:solidFill>
                  <a:srgbClr val="FF0000"/>
                </a:solidFill>
              </a:rPr>
              <a:t>s</a:t>
            </a:r>
            <a:r>
              <a:rPr lang="en-US" sz="1900" b="1">
                <a:solidFill>
                  <a:srgbClr val="003366"/>
                </a:solidFill>
              </a:rPr>
              <a:t>ănăto</a:t>
            </a:r>
            <a:r>
              <a:rPr lang="en-US" sz="1900" b="1">
                <a:solidFill>
                  <a:srgbClr val="FF0000"/>
                </a:solidFill>
              </a:rPr>
              <a:t>s</a:t>
            </a:r>
            <a:r>
              <a:rPr lang="en-US" sz="1900" b="1">
                <a:solidFill>
                  <a:srgbClr val="003366"/>
                </a:solidFill>
              </a:rPr>
              <a:t> 	</a:t>
            </a:r>
            <a:r>
              <a:rPr lang="en-US" sz="1900" b="1">
                <a:solidFill>
                  <a:srgbClr val="FF0000"/>
                </a:solidFill>
              </a:rPr>
              <a:t>s</a:t>
            </a:r>
            <a:r>
              <a:rPr lang="en-US" sz="1900" b="1">
                <a:solidFill>
                  <a:srgbClr val="003366"/>
                </a:solidFill>
              </a:rPr>
              <a:t>cri</a:t>
            </a:r>
            <a:r>
              <a:rPr lang="en-US" sz="1900" b="1">
                <a:solidFill>
                  <a:srgbClr val="FF0000"/>
                </a:solidFill>
              </a:rPr>
              <a:t>s</a:t>
            </a:r>
            <a:r>
              <a:rPr lang="en-US" sz="1900" b="1">
                <a:solidFill>
                  <a:srgbClr val="003366"/>
                </a:solidFill>
              </a:rPr>
              <a:t>oare  </a:t>
            </a:r>
            <a:endParaRPr sz="1900" b="1">
              <a:solidFill>
                <a:srgbClr val="003366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900" b="1">
              <a:solidFill>
                <a:srgbClr val="003366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003366"/>
                </a:solidFill>
              </a:rPr>
              <a:t>               </a:t>
            </a:r>
            <a:r>
              <a:rPr lang="en-US" sz="1900" b="1">
                <a:solidFill>
                  <a:srgbClr val="FF0000"/>
                </a:solidFill>
              </a:rPr>
              <a:t>s</a:t>
            </a:r>
            <a:r>
              <a:rPr lang="en-US" sz="1900" b="1">
                <a:solidFill>
                  <a:srgbClr val="003366"/>
                </a:solidFill>
              </a:rPr>
              <a:t>cri</a:t>
            </a:r>
            <a:r>
              <a:rPr lang="en-US" sz="1900" b="1">
                <a:solidFill>
                  <a:srgbClr val="FF0000"/>
                </a:solidFill>
              </a:rPr>
              <a:t>s</a:t>
            </a:r>
            <a:r>
              <a:rPr lang="en-US" sz="1900" b="1">
                <a:solidFill>
                  <a:srgbClr val="003366"/>
                </a:solidFill>
              </a:rPr>
              <a:t>	 </a:t>
            </a:r>
            <a:r>
              <a:rPr lang="en-US" sz="1900" b="1">
                <a:solidFill>
                  <a:srgbClr val="FF0000"/>
                </a:solidFill>
              </a:rPr>
              <a:t>s</a:t>
            </a:r>
            <a:r>
              <a:rPr lang="en-US" sz="1900" b="1">
                <a:solidFill>
                  <a:srgbClr val="003366"/>
                </a:solidFill>
              </a:rPr>
              <a:t>erio</a:t>
            </a:r>
            <a:r>
              <a:rPr lang="en-US" sz="1900" b="1">
                <a:solidFill>
                  <a:srgbClr val="FF0000"/>
                </a:solidFill>
              </a:rPr>
              <a:t>s</a:t>
            </a:r>
            <a:r>
              <a:rPr lang="en-US" sz="1900" b="1">
                <a:solidFill>
                  <a:srgbClr val="003366"/>
                </a:solidFill>
              </a:rPr>
              <a:t>	      </a:t>
            </a:r>
            <a:r>
              <a:rPr lang="en-US" sz="1900" b="1">
                <a:solidFill>
                  <a:srgbClr val="FF0000"/>
                </a:solidFill>
              </a:rPr>
              <a:t>s</a:t>
            </a:r>
            <a:r>
              <a:rPr lang="en-US" sz="1900" b="1">
                <a:solidFill>
                  <a:srgbClr val="003366"/>
                </a:solidFill>
              </a:rPr>
              <a:t>omnoro</a:t>
            </a:r>
            <a:r>
              <a:rPr lang="en-US" sz="1900" b="1">
                <a:solidFill>
                  <a:srgbClr val="FF0000"/>
                </a:solidFill>
              </a:rPr>
              <a:t>s</a:t>
            </a:r>
            <a:endParaRPr sz="19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9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900" b="1">
              <a:solidFill>
                <a:srgbClr val="FF0000"/>
              </a:solidFill>
            </a:endParaRPr>
          </a:p>
          <a:p>
            <a:pPr marL="0" lvl="0" indent="0" algn="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900" b="1"/>
              <a:t>       </a:t>
            </a:r>
            <a:r>
              <a:rPr lang="en-US" sz="1900" b="1"/>
              <a:t>Dă un click</a:t>
            </a:r>
            <a:r>
              <a:rPr lang="en-US" sz="1900" b="1">
                <a:solidFill>
                  <a:srgbClr val="FF0000"/>
                </a:solidFill>
              </a:rPr>
              <a:t> </a:t>
            </a:r>
            <a:r>
              <a:rPr lang="en-US" sz="1900" b="1" u="sng">
                <a:solidFill>
                  <a:schemeClr val="hlink"/>
                </a:solidFill>
                <a:hlinkClick r:id="rId1"/>
              </a:rPr>
              <a:t>AICI</a:t>
            </a:r>
            <a:r>
              <a:rPr lang="en-US" sz="1900" b="1">
                <a:solidFill>
                  <a:schemeClr val="accent6"/>
                </a:solidFill>
              </a:rPr>
              <a:t> </a:t>
            </a:r>
            <a:r>
              <a:rPr lang="en-US" sz="1900" b="1"/>
              <a:t>pentru o surpriză!</a:t>
            </a:r>
            <a:endParaRPr sz="1900" b="1"/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9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9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9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9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9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9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9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9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9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900" b="1">
              <a:solidFill>
                <a:srgbClr val="FF0000"/>
              </a:solidFill>
            </a:endParaRPr>
          </a:p>
        </p:txBody>
      </p:sp>
      <p:pic>
        <p:nvPicPr>
          <p:cNvPr id="186" name="Google Shape;186;p19" title="Sosit.mp3">
            <a:hlinkClick r:id="rId2"/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42530" y="128327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 txBox="1"/>
          <p:nvPr>
            <p:ph type="title"/>
          </p:nvPr>
        </p:nvSpPr>
        <p:spPr>
          <a:xfrm>
            <a:off x="819150" y="577000"/>
            <a:ext cx="7505700" cy="6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SITEOGRAFIE</a:t>
            </a:r>
            <a:endParaRPr b="1"/>
          </a:p>
        </p:txBody>
      </p:sp>
      <p:sp>
        <p:nvSpPr>
          <p:cNvPr id="192" name="Google Shape;192;p20"/>
          <p:cNvSpPr txBox="1"/>
          <p:nvPr>
            <p:ph type="body" idx="1"/>
          </p:nvPr>
        </p:nvSpPr>
        <p:spPr>
          <a:xfrm>
            <a:off x="622850" y="1215550"/>
            <a:ext cx="7849800" cy="3556200"/>
          </a:xfrm>
          <a:prstGeom prst="rect">
            <a:avLst/>
          </a:prstGeom>
          <a:solidFill>
            <a:srgbClr val="FCE5CD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1"/>
              </a:rPr>
              <a:t>https://logopedviorica.files.wordpress.com/2014/03/s.gif</a:t>
            </a:r>
            <a:endParaRPr sz="1100">
              <a:solidFill>
                <a:schemeClr val="accent6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2"/>
              </a:rPr>
              <a:t>https://publicdomainvectors.org/ro/vectori-gratuite/Schita-de-vector-pisica/42492.html</a:t>
            </a:r>
            <a:r>
              <a:rPr lang="en-US" sz="1100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</a:t>
            </a:r>
            <a:endParaRPr sz="1100">
              <a:solidFill>
                <a:schemeClr val="accent6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3"/>
              </a:rPr>
              <a:t>ttps://pixabay.com/ro/vectors/os-c%C3%A2ine-schelet-157272</a:t>
            </a:r>
            <a:endParaRPr sz="1100">
              <a:solidFill>
                <a:schemeClr val="accent6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4"/>
              </a:rPr>
              <a:t>https://publicdomainvectors.org/ro/vectori-gratuite/Fructe-tropicale/42374.html</a:t>
            </a:r>
            <a:endParaRPr sz="1100">
              <a:solidFill>
                <a:schemeClr val="accent6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5"/>
              </a:rPr>
              <a:t>ttps://publicdomainvectors.org/ro/vectori-gratuite/Imagine-vectorial%C4%83-a-galben-desprinse-Casa-cu-un-acoperis-rosu/29877.html</a:t>
            </a:r>
            <a:r>
              <a:rPr lang="en-US" sz="1100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                                                                                                 </a:t>
            </a:r>
            <a:r>
              <a:rPr lang="en-US" sz="1100" u="sng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6"/>
              </a:rPr>
              <a:t>https://www.pngwing.com/tr/search?q=masa+Clipar</a:t>
            </a:r>
            <a:endParaRPr sz="1100">
              <a:solidFill>
                <a:schemeClr val="accent6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5"/>
              </a:rPr>
              <a:t>https://publicdomainvectors.org/ro/vectori-gratuite/Imagine-vectorial%C4%83-a-galben-desprinse-Casa-cu-un-acoperis-rosu/29877.html</a:t>
            </a:r>
            <a:endParaRPr sz="1100">
              <a:solidFill>
                <a:schemeClr val="accent6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100" u="sng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7"/>
              </a:rPr>
              <a:t>https://pixabay.com/ro/vectors/sac-pack-sarcin%C4%83-5026599/</a:t>
            </a:r>
            <a:endParaRPr sz="1100">
              <a:solidFill>
                <a:schemeClr val="accent6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8"/>
              </a:rPr>
              <a:t>https://pixabay.com/ro/vectors/os-c%C3%A2ine-schelet-157272/</a:t>
            </a:r>
            <a:r>
              <a:rPr lang="en-US" sz="1100" u="sng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9"/>
              </a:rPr>
              <a:t>https://pixabay.com/ro/vectors/%C5%9Farpe-cap-ridicat-sc%C4%83ri-copperhead-48155/</a:t>
            </a:r>
            <a:r>
              <a:rPr lang="en-US" sz="1100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100" u="sng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10"/>
              </a:rPr>
              <a:t>https://publicdomainvectors.org/ro/vectori-gratuite/G%C3%A2sc%C4%83-colorate/42126.html</a:t>
            </a:r>
            <a:r>
              <a:rPr lang="en-US" sz="1100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100">
              <a:solidFill>
                <a:schemeClr val="accent6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6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6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2615</Words>
  <Application>WPS Presentation</Application>
  <PresentationFormat/>
  <Paragraphs>127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Arial</vt:lpstr>
      <vt:lpstr>SimSun</vt:lpstr>
      <vt:lpstr>Wingdings</vt:lpstr>
      <vt:lpstr>Arial</vt:lpstr>
      <vt:lpstr>Nunito</vt:lpstr>
      <vt:lpstr>Calibri</vt:lpstr>
      <vt:lpstr>Microsoft YaHei</vt:lpstr>
      <vt:lpstr>Arial Unicode MS</vt:lpstr>
      <vt:lpstr>Shift</vt:lpstr>
      <vt:lpstr>Ne jucăm cu sunetul “S”</vt:lpstr>
      <vt:lpstr>PowerPoint 演示文稿</vt:lpstr>
      <vt:lpstr>Sunetul ”S” în cuvinte</vt:lpstr>
      <vt:lpstr>PowerPoint 演示文稿</vt:lpstr>
      <vt:lpstr>PowerPoint 演示文稿</vt:lpstr>
      <vt:lpstr>PowerPoint 演示文稿</vt:lpstr>
      <vt:lpstr>PowerPoint 演示文稿</vt:lpstr>
      <vt:lpstr>SITEOGRAFIE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 jucăm cu sunetul “S”</dc:title>
  <dc:creator/>
  <cp:lastModifiedBy>Moldovan</cp:lastModifiedBy>
  <cp:revision>2</cp:revision>
  <dcterms:created xsi:type="dcterms:W3CDTF">2023-06-19T13:43:00Z</dcterms:created>
  <dcterms:modified xsi:type="dcterms:W3CDTF">2023-06-21T14:47:47Z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F0674665FECF4AE981B4BD261CFB3F46</vt:lpwstr>
  </property>
  <property fmtid="{D5CDD505-2E9C-101B-9397-08002B2CF9AE}" pid="3" name="KSOProductBuildVer">
    <vt:lpwstr>1033-11.2.0.11537</vt:lpwstr>
  </property>
</Properties>
</file>