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webextensions/webextension1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00" r:id="rId1"/>
  </p:sldMasterIdLst>
  <p:notesMasterIdLst>
    <p:notesMasterId r:id="rId16"/>
  </p:notesMasterIdLst>
  <p:handoutMasterIdLst>
    <p:handoutMasterId r:id="rId17"/>
  </p:handoutMasterIdLst>
  <p:sldIdLst>
    <p:sldId id="290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6" r:id="rId12"/>
    <p:sldId id="287" r:id="rId13"/>
    <p:sldId id="289" r:id="rId14"/>
    <p:sldId id="291" r:id="rId15"/>
  </p:sldIdLst>
  <p:sldSz cx="9144000" cy="6858000" type="screen4x3"/>
  <p:notesSz cx="6858000" cy="9144000"/>
  <p:embeddedFontLst>
    <p:embeddedFont>
      <p:font typeface="Cavolini" panose="03000502040302020204" pitchFamily="66" charset="0"/>
      <p:regular r:id="rId18"/>
      <p:bold r:id="rId19"/>
    </p:embeddedFont>
    <p:embeddedFont>
      <p:font typeface="Tw Cen MT" panose="020B0602020104020603" pitchFamily="34" charset="0"/>
      <p:regular r:id="rId20"/>
      <p:bold r:id="rId21"/>
      <p:italic r:id="rId22"/>
      <p:boldItalic r:id="rId23"/>
    </p:embeddedFont>
    <p:embeddedFont>
      <p:font typeface="Tw Cen MT Condensed" panose="020B0606020104020203" pitchFamily="34" charset="0"/>
      <p:regular r:id="rId24"/>
      <p:bold r:id="rId25"/>
    </p:embeddedFont>
    <p:embeddedFont>
      <p:font typeface="Twinkl" panose="020B0604020202020204" charset="0"/>
      <p:regular r:id="rId26"/>
      <p:bold r:id="rId27"/>
    </p:embeddedFont>
    <p:embeddedFont>
      <p:font typeface="Wingdings 3" panose="05040102010807070707" pitchFamily="18" charset="2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0"/>
    <a:srgbClr val="CC0099"/>
    <a:srgbClr val="41704A"/>
    <a:srgbClr val="F9B000"/>
    <a:srgbClr val="6FBD84"/>
    <a:srgbClr val="005722"/>
    <a:srgbClr val="85BD33"/>
    <a:srgbClr val="AED57A"/>
    <a:srgbClr val="304439"/>
    <a:srgbClr val="5C9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364" y="5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>
                <a:latin typeface="Times New Roman" panose="02020603050405020304" pitchFamily="18" charset="0"/>
              </a:rPr>
              <a:t>21/08/2023</a:t>
            </a:fld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>
                <a:latin typeface="Times New Roman" panose="02020603050405020304" pitchFamily="18" charset="0"/>
              </a:rPr>
              <a:t>‹#›</a:t>
            </a:fld>
            <a:endParaRPr lang="en-GB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3D02C5D1-7818-41B5-ABAD-5E4B38A5388F}" type="datetimeFigureOut">
              <a:rPr lang="en-GB" smtClean="0"/>
              <a:pPr/>
              <a:t>21/08/2023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19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950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900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3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4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2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8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0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22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03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03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667" r:id="rId13"/>
    <p:sldLayoutId id="2147483663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iteracy/grammar-spag/warm-up-powerpoints-grammar-spag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iteracy/grammar-spag/warm-up-powerpoints-grammar-spag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iteracy/grammar-spag/warm-up-powerpoints-grammar-spag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twinkl.co.uk/resources/literacy/grammar-spag/warm-up-powerpoints-grammar-spa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winkl.co.uk/resources/literacy/grammar-spag/warm-up-powerpoints-grammar-spag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iteracy/grammar-spag/warm-up-powerpoints-grammar-spag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winkl.co.uk/resources/literacy/grammar-spag/warm-up-powerpoints-grammar-spag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iteracy/grammar-spag/warm-up-powerpoints-grammar-spag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iteracy/grammar-spag/warm-up-powerpoints-grammar-spag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hyperlink" Target="https://www.publicdomainpictures.net/en/view-image.php?image=237878&amp;picture=fix-man" TargetMode="External"/><Relationship Id="rId2" Type="http://schemas.openxmlformats.org/officeDocument/2006/relationships/hyperlink" Target="https://www.twinkl.co.uk/resources/literacy/grammar-spag/warm-up-powerpoints-grammar-spag" TargetMode="Externa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hyperlink" Target="https://freesvg.org/1531643669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hyperlink" Target="https://pixabay.com/it/honey-bee-ape-miele-animale-469560/" TargetMode="External"/><Relationship Id="rId9" Type="http://schemas.openxmlformats.org/officeDocument/2006/relationships/hyperlink" Target="https://openclipart.org/detail/172173/mallory_square-by-nkinkade-17765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twinkl.co.uk/resources/literacy/grammar-spag/warm-up-powerpoints-grammar-spag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th/photo/1584907" TargetMode="External"/><Relationship Id="rId3" Type="http://schemas.openxmlformats.org/officeDocument/2006/relationships/hyperlink" Target="https://www.twinkl.co.uk/resources/literacy/grammar-spag/warm-up-powerpoints-grammar-spag" TargetMode="External"/><Relationship Id="rId7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hyperlink" Target="https://pasitoapasitosehaceelcaminito.blogspot.com/" TargetMode="Externa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643467"/>
            <a:ext cx="8178799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7898E-5E25-D801-F753-BF0B6B2AD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29" y="640080"/>
            <a:ext cx="8511999" cy="558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B561D9-510B-26FB-E1D7-AB635C5D274E}"/>
              </a:ext>
            </a:extLst>
          </p:cNvPr>
          <p:cNvSpPr txBox="1"/>
          <p:nvPr/>
        </p:nvSpPr>
        <p:spPr>
          <a:xfrm>
            <a:off x="4521200" y="3799840"/>
            <a:ext cx="333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Clasa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V-a</a:t>
            </a:r>
          </a:p>
          <a:p>
            <a:pPr algn="ctr"/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Profesor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Nanu Raluca</a:t>
            </a:r>
          </a:p>
        </p:txBody>
      </p:sp>
    </p:spTree>
    <p:extLst>
      <p:ext uri="{BB962C8B-B14F-4D97-AF65-F5344CB8AC3E}">
        <p14:creationId xmlns:p14="http://schemas.microsoft.com/office/powerpoint/2010/main" val="3858264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633210" y="2956330"/>
            <a:ext cx="56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9640"/>
                </a:solidFill>
                <a:sym typeface="Wingdings 2" panose="05020102010507070707" pitchFamily="18" charset="2"/>
              </a:rPr>
              <a:t></a:t>
            </a:r>
            <a:endParaRPr lang="en-GB" sz="4800" dirty="0">
              <a:solidFill>
                <a:srgbClr val="00964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33210" y="4033965"/>
            <a:ext cx="56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C00000"/>
                </a:solidFill>
                <a:sym typeface="Wingdings 2" panose="05020102010507070707" pitchFamily="18" charset="2"/>
              </a:rPr>
              <a:t></a:t>
            </a:r>
            <a:endParaRPr lang="en-GB" sz="48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98920" y="1861842"/>
            <a:ext cx="56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C00000"/>
                </a:solidFill>
                <a:sym typeface="Wingdings 2" panose="05020102010507070707" pitchFamily="18" charset="2"/>
              </a:rPr>
              <a:t></a:t>
            </a:r>
            <a:endParaRPr lang="en-GB" sz="48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650" y="699824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these simple present sentences correct or incorrect?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8720" y="2042160"/>
            <a:ext cx="4434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likes pizza a lot</a:t>
            </a:r>
            <a:r>
              <a:rPr lang="en-GB" sz="20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8720" y="3137416"/>
            <a:ext cx="4434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mother cooks really well</a:t>
            </a:r>
            <a:r>
              <a:rPr lang="en-GB" sz="200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8720" y="4232672"/>
            <a:ext cx="4434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plays tennis every Saturday.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27420" y="1941225"/>
            <a:ext cx="1775460" cy="60198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this correct?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99920" y="5413772"/>
            <a:ext cx="526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write the correct sentences?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027420" y="3036481"/>
            <a:ext cx="1775460" cy="60198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this correct?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27420" y="4131737"/>
            <a:ext cx="1775460" cy="60198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this correct?</a:t>
            </a:r>
          </a:p>
        </p:txBody>
      </p:sp>
      <p:sp>
        <p:nvSpPr>
          <p:cNvPr id="22" name="Rectangle 21">
            <a:hlinkClick r:id="rId2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4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7070" y="1042174"/>
            <a:ext cx="7632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sentence has been mixed up. Can you put it in the right order? </a:t>
            </a:r>
          </a:p>
        </p:txBody>
      </p:sp>
      <p:sp>
        <p:nvSpPr>
          <p:cNvPr id="4" name="show answer"/>
          <p:cNvSpPr/>
          <p:nvPr/>
        </p:nvSpPr>
        <p:spPr>
          <a:xfrm>
            <a:off x="755650" y="3872006"/>
            <a:ext cx="1443853" cy="10512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answer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9503" y="3872006"/>
            <a:ext cx="6188847" cy="10512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brushes her teeth twice a day</a:t>
            </a:r>
            <a:r>
              <a:rPr lang="en-GB" alt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65595" y="2380146"/>
            <a:ext cx="5812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Twinkl" pitchFamily="50" charset="0"/>
              </a:rPr>
              <a:t>teeth her She brushes a twice day.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9503" y="5078070"/>
            <a:ext cx="6188848" cy="105126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write your own mixed-up sentence for your partner? </a:t>
            </a:r>
          </a:p>
        </p:txBody>
      </p:sp>
      <p:sp>
        <p:nvSpPr>
          <p:cNvPr id="8" name="challenge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</a:t>
            </a: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23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7070" y="1042174"/>
            <a:ext cx="7632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sentence has been mixed up. Can you put it in the right order? </a:t>
            </a:r>
          </a:p>
        </p:txBody>
      </p:sp>
      <p:sp>
        <p:nvSpPr>
          <p:cNvPr id="4" name="show answer"/>
          <p:cNvSpPr/>
          <p:nvPr/>
        </p:nvSpPr>
        <p:spPr>
          <a:xfrm>
            <a:off x="755650" y="3872006"/>
            <a:ext cx="1443853" cy="105126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answer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9503" y="3872006"/>
            <a:ext cx="6188847" cy="10512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speaks French at home.</a:t>
            </a:r>
          </a:p>
        </p:txBody>
      </p:sp>
      <p:sp>
        <p:nvSpPr>
          <p:cNvPr id="6" name="Rectangle 5"/>
          <p:cNvSpPr/>
          <p:nvPr/>
        </p:nvSpPr>
        <p:spPr>
          <a:xfrm>
            <a:off x="2413432" y="2380146"/>
            <a:ext cx="4317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speaks He French home. at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9503" y="5078070"/>
            <a:ext cx="6188848" cy="10512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write your own mixed-up sentence for your partner? </a:t>
            </a:r>
          </a:p>
        </p:txBody>
      </p:sp>
      <p:sp>
        <p:nvSpPr>
          <p:cNvPr id="8" name="challenge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</a:t>
            </a: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0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3600" y="765174"/>
            <a:ext cx="39522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sort the sentences? Put the correct simple present tense sentences into the box and the incorrect ones in the rubbish bin.</a:t>
            </a:r>
          </a:p>
          <a:p>
            <a:pPr>
              <a:spcBef>
                <a:spcPct val="0"/>
              </a:spcBef>
            </a:pPr>
            <a:endParaRPr lang="en-GB" altLang="en-US" dirty="0">
              <a:latin typeface="Twinkl" pitchFamily="2" charset="0"/>
            </a:endParaRPr>
          </a:p>
        </p:txBody>
      </p:sp>
      <p:pic>
        <p:nvPicPr>
          <p:cNvPr id="4" name="bi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2" r="17278"/>
          <a:stretch/>
        </p:blipFill>
        <p:spPr>
          <a:xfrm>
            <a:off x="589280" y="980274"/>
            <a:ext cx="1974830" cy="2160000"/>
          </a:xfrm>
          <a:prstGeom prst="rect">
            <a:avLst/>
          </a:prstGeom>
        </p:spPr>
      </p:pic>
      <p:pic>
        <p:nvPicPr>
          <p:cNvPr id="5" name="ches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28669" b="33741"/>
          <a:stretch/>
        </p:blipFill>
        <p:spPr>
          <a:xfrm>
            <a:off x="2275840" y="1346518"/>
            <a:ext cx="2672079" cy="1564922"/>
          </a:xfrm>
          <a:prstGeom prst="rect">
            <a:avLst/>
          </a:prstGeom>
        </p:spPr>
      </p:pic>
      <p:sp>
        <p:nvSpPr>
          <p:cNvPr id="8" name="Emily solved the puzzle."/>
          <p:cNvSpPr/>
          <p:nvPr/>
        </p:nvSpPr>
        <p:spPr>
          <a:xfrm>
            <a:off x="1294130" y="4836512"/>
            <a:ext cx="1476000" cy="151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mother works in a shop.</a:t>
            </a:r>
          </a:p>
        </p:txBody>
      </p:sp>
      <p:sp>
        <p:nvSpPr>
          <p:cNvPr id="9" name="She plays the trombone."/>
          <p:cNvSpPr/>
          <p:nvPr/>
        </p:nvSpPr>
        <p:spPr>
          <a:xfrm>
            <a:off x="3065578" y="4054193"/>
            <a:ext cx="1516581" cy="153380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Christina speaks English and German.</a:t>
            </a:r>
          </a:p>
        </p:txBody>
      </p:sp>
      <p:sp>
        <p:nvSpPr>
          <p:cNvPr id="10" name="He wants to go to ballet class."/>
          <p:cNvSpPr/>
          <p:nvPr/>
        </p:nvSpPr>
        <p:spPr>
          <a:xfrm>
            <a:off x="5050773" y="4490720"/>
            <a:ext cx="1476000" cy="14966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dad drives to work every day.</a:t>
            </a:r>
          </a:p>
        </p:txBody>
      </p:sp>
      <p:sp>
        <p:nvSpPr>
          <p:cNvPr id="11" name="Hamza spells words easily."/>
          <p:cNvSpPr/>
          <p:nvPr/>
        </p:nvSpPr>
        <p:spPr>
          <a:xfrm>
            <a:off x="6469806" y="2784192"/>
            <a:ext cx="1656000" cy="169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visit their uncle every week.</a:t>
            </a:r>
          </a:p>
        </p:txBody>
      </p:sp>
      <p:sp>
        <p:nvSpPr>
          <p:cNvPr id="12" name="I watched the parade go by."/>
          <p:cNvSpPr/>
          <p:nvPr/>
        </p:nvSpPr>
        <p:spPr>
          <a:xfrm>
            <a:off x="4435673" y="2863357"/>
            <a:ext cx="1394036" cy="139403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GB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watchs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TV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I had fun at the fair."/>
          <p:cNvSpPr/>
          <p:nvPr/>
        </p:nvSpPr>
        <p:spPr>
          <a:xfrm>
            <a:off x="1414159" y="3299909"/>
            <a:ext cx="1394036" cy="139403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go to bed late.</a:t>
            </a:r>
          </a:p>
        </p:txBody>
      </p:sp>
      <p:sp>
        <p:nvSpPr>
          <p:cNvPr id="14" name="Rectangle 13">
            <a:hlinkClick r:id="rId4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0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463 L -0.04965 -0.28264 " pathEditMode="relative" ptsTypes="AA">
                                      <p:cBhvr>
                                        <p:cTn id="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092 L -0.24288 -0.2794 " pathEditMode="relative" ptsTypes="AA">
                                      <p:cBhvr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0694 L 0.23611 -0.49051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-24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0.01065 L 0.05851 -0.50255 " pathEditMode="relative" ptsTypes="AA">
                                      <p:cBhvr>
                                        <p:cTn id="2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08 L -0.14045 -0.50139 " pathEditMode="relative" ptsTypes="AA">
                                      <p:cBhvr>
                                        <p:cTn id="2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324 L -0.32847 -0.49514 " pathEditMode="relative" ptsTypes="AA">
                                      <p:cBhvr>
                                        <p:cTn id="3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6" name="Add-in 5" title="AhaSlides - Live Polls and Quizzes">
                <a:extLst>
                  <a:ext uri="{FF2B5EF4-FFF2-40B4-BE49-F238E27FC236}">
                    <a16:creationId xmlns:a16="http://schemas.microsoft.com/office/drawing/2014/main" id="{BB46B672-A945-F6A2-7712-C969A8A0E7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857250"/>
              <a:ext cx="9144000" cy="5143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Add-in 5" title="AhaSlides - Live Polls and Quizzes">
                <a:extLst>
                  <a:ext uri="{FF2B5EF4-FFF2-40B4-BE49-F238E27FC236}">
                    <a16:creationId xmlns:a16="http://schemas.microsoft.com/office/drawing/2014/main" id="{BB46B672-A945-F6A2-7712-C969A8A0E7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57250"/>
                <a:ext cx="9144000" cy="5143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897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12"/>
          <p:cNvSpPr/>
          <p:nvPr/>
        </p:nvSpPr>
        <p:spPr>
          <a:xfrm>
            <a:off x="450051" y="3777432"/>
            <a:ext cx="8151051" cy="1183971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entagon 10"/>
          <p:cNvSpPr/>
          <p:nvPr/>
        </p:nvSpPr>
        <p:spPr>
          <a:xfrm>
            <a:off x="457198" y="2054179"/>
            <a:ext cx="8151051" cy="1183971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67135"/>
            <a:ext cx="8220075" cy="994306"/>
          </a:xfrm>
        </p:spPr>
        <p:txBody>
          <a:bodyPr/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SIMPLE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424" y="1394810"/>
            <a:ext cx="7726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use the simple present  to talk about</a:t>
            </a:r>
            <a:r>
              <a:rPr lang="en-GB" dirty="0"/>
              <a:t>:</a:t>
            </a:r>
            <a:r>
              <a:rPr lang="en-GB" b="1" dirty="0"/>
              <a:t>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65971" y="2353777"/>
            <a:ext cx="205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Repeated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 or hobbies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970" y="3892959"/>
            <a:ext cx="2197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 situations or general truths</a:t>
            </a:r>
            <a:r>
              <a:rPr lang="en-GB" sz="2400" b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0106" y="2072739"/>
            <a:ext cx="3129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 wakes up at half past seven every morning.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8320" y="2322999"/>
            <a:ext cx="2882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ride my bike every weekend.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5148" y="4147852"/>
            <a:ext cx="3145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English drink a lot of tea</a:t>
            </a:r>
            <a:r>
              <a:rPr lang="en-GB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01360" y="4097052"/>
            <a:ext cx="231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people speak English.</a:t>
            </a:r>
          </a:p>
        </p:txBody>
      </p:sp>
      <p:sp>
        <p:nvSpPr>
          <p:cNvPr id="20" name="Rectangle 19">
            <a:hlinkClick r:id="rId2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5E91569-9431-2C21-4B05-0E9E66D726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65" t="35555" r="27788" b="38222"/>
          <a:stretch/>
        </p:blipFill>
        <p:spPr>
          <a:xfrm>
            <a:off x="6923264" y="5059680"/>
            <a:ext cx="141809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2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accel="20000" de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accel="20000" de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3" grpId="0"/>
      <p:bldP spid="4" grpId="0"/>
      <p:bldP spid="5" grpId="0"/>
      <p:bldP spid="7" grpId="0"/>
      <p:bldP spid="9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1201" y="937610"/>
            <a:ext cx="7833359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match the correct form of the irregular verb ‘to be’ to each pronoun?</a:t>
            </a:r>
          </a:p>
        </p:txBody>
      </p:sp>
      <p:sp>
        <p:nvSpPr>
          <p:cNvPr id="4" name="Rectangle 3"/>
          <p:cNvSpPr/>
          <p:nvPr/>
        </p:nvSpPr>
        <p:spPr>
          <a:xfrm>
            <a:off x="826316" y="2073665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GB" sz="32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/ She / It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 </a:t>
            </a:r>
          </a:p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666" y="5720915"/>
            <a:ext cx="4804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notice about the verb forms?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8304" y="2268978"/>
            <a:ext cx="1138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13817" y="2766105"/>
            <a:ext cx="1133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are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91974" y="3430134"/>
            <a:ext cx="11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78668" y="3376898"/>
            <a:ext cx="11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are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77566" y="3930993"/>
            <a:ext cx="11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are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32127" y="4341094"/>
            <a:ext cx="11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are</a:t>
            </a:r>
          </a:p>
        </p:txBody>
      </p:sp>
      <p:sp>
        <p:nvSpPr>
          <p:cNvPr id="21" name="Rectangle 20">
            <a:hlinkClick r:id="rId2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29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 build="p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9921" y="905615"/>
            <a:ext cx="7965440" cy="99430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make sentences we need </a:t>
            </a:r>
            <a:r>
              <a:rPr lang="en-GB" sz="2400" b="1" dirty="0">
                <a:solidFill>
                  <a:srgbClr val="009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subject+verb</a:t>
            </a:r>
          </a:p>
        </p:txBody>
      </p:sp>
      <p:sp>
        <p:nvSpPr>
          <p:cNvPr id="5" name="Rectangle 4"/>
          <p:cNvSpPr/>
          <p:nvPr/>
        </p:nvSpPr>
        <p:spPr>
          <a:xfrm>
            <a:off x="826316" y="207366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GB" sz="36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/ She / It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 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3666" y="5720915"/>
            <a:ext cx="4804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notice about the verb forms?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69504" y="2035298"/>
            <a:ext cx="1138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run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45577" y="2562905"/>
            <a:ext cx="1133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run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80374" y="3084694"/>
            <a:ext cx="11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runs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6108" y="3681698"/>
            <a:ext cx="11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run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9166" y="4235793"/>
            <a:ext cx="11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run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42447" y="4757654"/>
            <a:ext cx="11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run</a:t>
            </a:r>
          </a:p>
        </p:txBody>
      </p:sp>
      <p:sp>
        <p:nvSpPr>
          <p:cNvPr id="20" name="Rectangle 19">
            <a:hlinkClick r:id="rId2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1ABA59-2458-D364-88F6-2344BF9CE2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92" r="33446" b="63704"/>
          <a:stretch/>
        </p:blipFill>
        <p:spPr>
          <a:xfrm>
            <a:off x="5892800" y="3627120"/>
            <a:ext cx="219456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2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061" y="1333850"/>
            <a:ext cx="83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match the correct form of the irregular verb ‘to sing’ to each pronoun?</a:t>
            </a:r>
          </a:p>
        </p:txBody>
      </p:sp>
      <p:sp>
        <p:nvSpPr>
          <p:cNvPr id="5" name="Rectangle 4"/>
          <p:cNvSpPr/>
          <p:nvPr/>
        </p:nvSpPr>
        <p:spPr>
          <a:xfrm>
            <a:off x="826316" y="207366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b="1" dirty="0"/>
              <a:t>I 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en-GB" sz="3600" b="1" dirty="0"/>
              <a:t>   </a:t>
            </a:r>
            <a:endParaRPr lang="en-GB" sz="3600" b="1" dirty="0">
              <a:solidFill>
                <a:srgbClr val="92D050"/>
              </a:solidFill>
            </a:endParaRPr>
          </a:p>
          <a:p>
            <a:r>
              <a:rPr lang="en-GB" sz="3600" b="1" dirty="0"/>
              <a:t>You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en-GB" sz="3600" b="1" dirty="0"/>
              <a:t>  </a:t>
            </a:r>
          </a:p>
          <a:p>
            <a:r>
              <a:rPr lang="en-GB" sz="3600" b="1" dirty="0"/>
              <a:t>He / She / It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en-GB" sz="3600" b="1" dirty="0"/>
              <a:t> </a:t>
            </a:r>
          </a:p>
          <a:p>
            <a:r>
              <a:rPr lang="en-GB" sz="3600" b="1" dirty="0"/>
              <a:t>We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3600" b="1" dirty="0"/>
              <a:t>You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 </a:t>
            </a:r>
          </a:p>
          <a:p>
            <a:r>
              <a:rPr lang="en-GB" sz="3600" b="1" dirty="0"/>
              <a:t>They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en-GB" sz="3600" b="1" dirty="0"/>
              <a:t> </a:t>
            </a:r>
            <a:endParaRPr lang="en-GB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703666" y="5720915"/>
            <a:ext cx="4804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notice about the verb forms?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04624" y="2737643"/>
            <a:ext cx="1138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sing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32708" y="3451206"/>
            <a:ext cx="1133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sing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29338" y="4791108"/>
            <a:ext cx="133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sings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98428" y="4289061"/>
            <a:ext cx="11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sing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35326" y="2396367"/>
            <a:ext cx="11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sing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67967" y="3698777"/>
            <a:ext cx="11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sing</a:t>
            </a:r>
          </a:p>
        </p:txBody>
      </p:sp>
      <p:sp>
        <p:nvSpPr>
          <p:cNvPr id="20" name="Rectangle 19">
            <a:hlinkClick r:id="rId2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35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4812" y="931615"/>
            <a:ext cx="5062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form of the verb depends on the subject</a:t>
            </a:r>
            <a:r>
              <a:rPr lang="en-GB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4273" y="1729387"/>
            <a:ext cx="3729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  you  we   they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3286" y="3477964"/>
            <a:ext cx="2530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  she   it</a:t>
            </a:r>
          </a:p>
          <a:p>
            <a:pPr algn="ctr"/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(third person singular)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252275" y="1887385"/>
            <a:ext cx="1342239" cy="472574"/>
          </a:xfrm>
          <a:prstGeom prst="rightArrow">
            <a:avLst>
              <a:gd name="adj1" fmla="val 50000"/>
              <a:gd name="adj2" fmla="val 8017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224889" y="1946369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4889" y="1439626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4889" y="2453112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laugh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74649" y="3854025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GB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77840" y="3367602"/>
            <a:ext cx="1605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GB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84809" y="4350608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laugh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4018594" y="3727402"/>
            <a:ext cx="1342239" cy="472574"/>
          </a:xfrm>
          <a:prstGeom prst="rightArrow">
            <a:avLst>
              <a:gd name="adj1" fmla="val 50000"/>
              <a:gd name="adj2" fmla="val 8017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219200" y="5335363"/>
            <a:ext cx="6888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SUBJECT+VERB + S / ES (3</a:t>
            </a:r>
            <a:r>
              <a:rPr lang="en-GB" sz="3200" b="1" baseline="30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GB" sz="3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PERSON SINGULAR)</a:t>
            </a:r>
          </a:p>
        </p:txBody>
      </p:sp>
      <p:sp>
        <p:nvSpPr>
          <p:cNvPr id="25" name="Rectangle 24">
            <a:hlinkClick r:id="rId2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01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3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decel="3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10" grpId="0"/>
      <p:bldP spid="13" grpId="0"/>
      <p:bldP spid="14" grpId="0"/>
      <p:bldP spid="18" grpId="0"/>
      <p:bldP spid="19" grpId="0"/>
      <p:bldP spid="20" grpId="0"/>
      <p:bldP spid="23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Spelling Rules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040" y="2433204"/>
            <a:ext cx="515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-o, -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-s, -x or -z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0401" y="1304566"/>
            <a:ext cx="7021248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spelling of the verb depends on the ending of the verb.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Verbs ending in: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510342" y="2530295"/>
            <a:ext cx="1027769" cy="472574"/>
          </a:xfrm>
          <a:prstGeom prst="rightArrow">
            <a:avLst>
              <a:gd name="adj1" fmla="val 50000"/>
              <a:gd name="adj2" fmla="val 8017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693042" y="2454221"/>
            <a:ext cx="142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-es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510" y="3682976"/>
            <a:ext cx="157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2342" y="4749112"/>
            <a:ext cx="1317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</a:t>
            </a:r>
            <a:r>
              <a:rPr lang="en-GB" sz="2000" dirty="0">
                <a:solidFill>
                  <a:srgbClr val="F9B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36684" y="4749112"/>
            <a:ext cx="1317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GB" sz="2000" dirty="0">
                <a:solidFill>
                  <a:srgbClr val="F9B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9280" y="4749112"/>
            <a:ext cx="826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</a:t>
            </a:r>
            <a:r>
              <a:rPr lang="en-GB" sz="2000" dirty="0">
                <a:solidFill>
                  <a:srgbClr val="F9B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endParaRPr lang="en-GB" sz="2000" dirty="0">
              <a:solidFill>
                <a:srgbClr val="0096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6399" y="4755607"/>
            <a:ext cx="67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GB" sz="2000" dirty="0">
                <a:solidFill>
                  <a:srgbClr val="F9B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zz</a:t>
            </a:r>
            <a:endParaRPr lang="en-GB" sz="2000" dirty="0">
              <a:solidFill>
                <a:srgbClr val="0096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1515" y="4749112"/>
            <a:ext cx="913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fi</a:t>
            </a:r>
            <a:r>
              <a:rPr lang="en-GB" sz="2000" dirty="0">
                <a:solidFill>
                  <a:srgbClr val="F9B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000" dirty="0">
                <a:solidFill>
                  <a:srgbClr val="009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36107" y="4749112"/>
            <a:ext cx="877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GB" sz="2000" dirty="0">
                <a:solidFill>
                  <a:srgbClr val="F9B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2000" dirty="0">
                <a:solidFill>
                  <a:srgbClr val="009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03300" y="4745794"/>
            <a:ext cx="1073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</a:t>
            </a:r>
            <a:r>
              <a:rPr lang="en-GB" sz="2000" dirty="0">
                <a:solidFill>
                  <a:srgbClr val="F9B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GB" sz="2000" dirty="0">
                <a:solidFill>
                  <a:srgbClr val="009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89801" y="4755607"/>
            <a:ext cx="105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GB" sz="2000" dirty="0">
                <a:solidFill>
                  <a:srgbClr val="F9B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zz</a:t>
            </a:r>
            <a:r>
              <a:rPr lang="en-GB" sz="2000" dirty="0">
                <a:solidFill>
                  <a:srgbClr val="009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hlinkClick r:id="rId2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A cartoon bee holding a stick">
            <a:extLst>
              <a:ext uri="{FF2B5EF4-FFF2-40B4-BE49-F238E27FC236}">
                <a16:creationId xmlns:a16="http://schemas.microsoft.com/office/drawing/2014/main" id="{AEA002A8-20B2-6B08-84E0-DDF893C657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81520" y="5193338"/>
            <a:ext cx="894080" cy="1109892"/>
          </a:xfrm>
          <a:prstGeom prst="rect">
            <a:avLst/>
          </a:prstGeom>
        </p:spPr>
      </p:pic>
      <p:pic>
        <p:nvPicPr>
          <p:cNvPr id="23" name="Picture 22" descr="A person leaning on a washing machine&#10;&#10;Description automatically generated">
            <a:extLst>
              <a:ext uri="{FF2B5EF4-FFF2-40B4-BE49-F238E27FC236}">
                <a16:creationId xmlns:a16="http://schemas.microsoft.com/office/drawing/2014/main" id="{B6676340-9B74-556A-DB90-AE0BDDB471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0" b="94323" l="9896" r="89896">
                        <a14:foregroundMark x1="60138" y1="7552" x2="60138" y2="7552"/>
                        <a14:foregroundMark x1="34394" y1="45365" x2="34394" y2="45365"/>
                        <a14:foregroundMark x1="42976" y1="66615" x2="42976" y2="66615"/>
                        <a14:foregroundMark x1="41730" y1="94323" x2="41730" y2="94323"/>
                        <a14:foregroundMark x1="56471" y1="26927" x2="56471" y2="26927"/>
                        <a14:foregroundMark x1="63806" y1="56458" x2="63806" y2="56458"/>
                        <a14:foregroundMark x1="76055" y1="92500" x2="76055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44841" y="5210550"/>
            <a:ext cx="828000" cy="1100180"/>
          </a:xfrm>
          <a:prstGeom prst="rect">
            <a:avLst/>
          </a:prstGeom>
        </p:spPr>
      </p:pic>
      <p:pic>
        <p:nvPicPr>
          <p:cNvPr id="33" name="Picture 32" descr="A cartoon of kids carrying backpacks and a pencil&#10;&#10;Description automatically generated">
            <a:extLst>
              <a:ext uri="{FF2B5EF4-FFF2-40B4-BE49-F238E27FC236}">
                <a16:creationId xmlns:a16="http://schemas.microsoft.com/office/drawing/2014/main" id="{C71F8052-0199-3C9A-80A2-D8E6E89EAD4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43372" t="24391" b="20427"/>
          <a:stretch/>
        </p:blipFill>
        <p:spPr>
          <a:xfrm flipH="1">
            <a:off x="2570479" y="5130800"/>
            <a:ext cx="965196" cy="1330103"/>
          </a:xfrm>
          <a:prstGeom prst="rect">
            <a:avLst/>
          </a:prstGeom>
        </p:spPr>
      </p:pic>
      <p:pic>
        <p:nvPicPr>
          <p:cNvPr id="35" name="Picture 34" descr="Cartoon elephant in a tub&#10;&#10;Description automatically generated">
            <a:extLst>
              <a:ext uri="{FF2B5EF4-FFF2-40B4-BE49-F238E27FC236}">
                <a16:creationId xmlns:a16="http://schemas.microsoft.com/office/drawing/2014/main" id="{FB01E00D-4C55-CEB1-405F-EC931494D0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683760" y="5171440"/>
            <a:ext cx="1285240" cy="128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9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decel="3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  <p:bldP spid="9" grpId="0"/>
      <p:bldP spid="11" grpId="0"/>
      <p:bldP spid="12" grpId="0"/>
      <p:bldP spid="13" grpId="0"/>
      <p:bldP spid="26" grpId="0"/>
      <p:bldP spid="26" grpId="1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0239" y="1637748"/>
            <a:ext cx="2875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Consonant + -y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2891" y="1600666"/>
            <a:ext cx="3891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 –y and </a:t>
            </a:r>
          </a:p>
          <a:p>
            <a:pPr algn="ctr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-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ies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310" y="3225039"/>
            <a:ext cx="1506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64474" y="3733697"/>
            <a:ext cx="756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</a:t>
            </a:r>
            <a:r>
              <a:rPr lang="en-GB" sz="2000" dirty="0">
                <a:solidFill>
                  <a:srgbClr val="F9B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10896" y="3723537"/>
            <a:ext cx="1317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GB" sz="2000" dirty="0">
                <a:solidFill>
                  <a:srgbClr val="F9B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2198" y="3733697"/>
            <a:ext cx="675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tid</a:t>
            </a:r>
            <a:r>
              <a:rPr lang="en-GB" sz="2000" dirty="0">
                <a:solidFill>
                  <a:srgbClr val="F9B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GB" sz="2000" dirty="0">
              <a:solidFill>
                <a:srgbClr val="0096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24" y="4241951"/>
            <a:ext cx="480618" cy="14828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987" y="4233970"/>
            <a:ext cx="1552462" cy="14501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016" y="4299387"/>
            <a:ext cx="1614131" cy="150223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532507" y="3743857"/>
            <a:ext cx="1053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</a:t>
            </a:r>
            <a:r>
              <a:rPr lang="en-GB" sz="2000" dirty="0">
                <a:solidFill>
                  <a:srgbClr val="009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ies</a:t>
            </a:r>
            <a:r>
              <a:rPr lang="en-GB" dirty="0"/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73956" y="3743857"/>
            <a:ext cx="877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000" dirty="0">
                <a:solidFill>
                  <a:srgbClr val="009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ries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13352" y="3740539"/>
            <a:ext cx="102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tid</a:t>
            </a:r>
            <a:r>
              <a:rPr lang="en-GB" sz="2000" dirty="0">
                <a:solidFill>
                  <a:srgbClr val="009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ies</a:t>
            </a:r>
          </a:p>
        </p:txBody>
      </p:sp>
      <p:sp>
        <p:nvSpPr>
          <p:cNvPr id="28" name="Rectangle 27">
            <a:hlinkClick r:id="rId5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92195B2-154F-7F54-CF42-72B3F79AA9F2}"/>
              </a:ext>
            </a:extLst>
          </p:cNvPr>
          <p:cNvSpPr/>
          <p:nvPr/>
        </p:nvSpPr>
        <p:spPr>
          <a:xfrm>
            <a:off x="3830320" y="16967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0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2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7653" y="1475188"/>
            <a:ext cx="2459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Vowel and -y</a:t>
            </a:r>
          </a:p>
        </p:txBody>
      </p:sp>
      <p:sp>
        <p:nvSpPr>
          <p:cNvPr id="6" name="Right Arrow 5"/>
          <p:cNvSpPr/>
          <p:nvPr/>
        </p:nvSpPr>
        <p:spPr>
          <a:xfrm rot="10800000" flipH="1">
            <a:off x="3935542" y="1616423"/>
            <a:ext cx="1027769" cy="472574"/>
          </a:xfrm>
          <a:prstGeom prst="rightArrow">
            <a:avLst>
              <a:gd name="adj1" fmla="val 50000"/>
              <a:gd name="adj2" fmla="val 8017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029199" y="1509226"/>
            <a:ext cx="3067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add -s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6910" y="2605279"/>
            <a:ext cx="138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2882" y="3794657"/>
            <a:ext cx="756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GB" sz="2000" dirty="0">
                <a:solidFill>
                  <a:srgbClr val="F9B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4816" y="3825137"/>
            <a:ext cx="1317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</a:t>
            </a:r>
            <a:r>
              <a:rPr lang="en-GB" sz="2000" dirty="0">
                <a:solidFill>
                  <a:srgbClr val="F9B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32538" y="3825137"/>
            <a:ext cx="675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GB" sz="2000" dirty="0">
                <a:solidFill>
                  <a:srgbClr val="F9B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364" y="4591132"/>
            <a:ext cx="480618" cy="137376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09771" y="3794657"/>
            <a:ext cx="1053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sa</a:t>
            </a:r>
            <a:r>
              <a:rPr lang="en-GB" sz="2000" dirty="0">
                <a:solidFill>
                  <a:srgbClr val="F9B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sz="2000" dirty="0">
                <a:solidFill>
                  <a:srgbClr val="009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GB" sz="2000" dirty="0">
              <a:solidFill>
                <a:srgbClr val="F9B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06845" y="3825137"/>
            <a:ext cx="954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</a:t>
            </a:r>
            <a:r>
              <a:rPr lang="en-GB" sz="2000" dirty="0">
                <a:solidFill>
                  <a:srgbClr val="F9B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sz="2000" dirty="0">
                <a:solidFill>
                  <a:srgbClr val="009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64161" y="3842139"/>
            <a:ext cx="102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GB" sz="2000" dirty="0">
                <a:solidFill>
                  <a:srgbClr val="F9B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sz="2000" dirty="0">
                <a:solidFill>
                  <a:srgbClr val="009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8" name="Rectangle 17">
            <a:hlinkClick r:id="rId3"/>
          </p:cNvPr>
          <p:cNvSpPr/>
          <p:nvPr/>
        </p:nvSpPr>
        <p:spPr>
          <a:xfrm>
            <a:off x="8585862" y="6656034"/>
            <a:ext cx="542897" cy="20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cartoon of a child and child on a seesaw&#10;&#10;Description automatically generated">
            <a:extLst>
              <a:ext uri="{FF2B5EF4-FFF2-40B4-BE49-F238E27FC236}">
                <a16:creationId xmlns:a16="http://schemas.microsoft.com/office/drawing/2014/main" id="{791A9E37-9B46-D507-3B6A-1B531AA4FB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75988" y="4297680"/>
            <a:ext cx="2269479" cy="1544320"/>
          </a:xfrm>
          <a:prstGeom prst="rect">
            <a:avLst/>
          </a:prstGeom>
        </p:spPr>
      </p:pic>
      <p:pic>
        <p:nvPicPr>
          <p:cNvPr id="17" name="Picture 16" descr="A person holding shopping bags">
            <a:extLst>
              <a:ext uri="{FF2B5EF4-FFF2-40B4-BE49-F238E27FC236}">
                <a16:creationId xmlns:a16="http://schemas.microsoft.com/office/drawing/2014/main" id="{09A319A5-D6A2-682E-FA72-8D7DA4B90B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54" b="97299" l="10000" r="90000">
                        <a14:foregroundMark x1="30548" y1="8954" x2="30548" y2="8954"/>
                        <a14:foregroundMark x1="31613" y1="87194" x2="31613" y2="87194"/>
                        <a14:foregroundMark x1="45677" y1="86743" x2="45677" y2="86743"/>
                        <a14:foregroundMark x1="36484" y1="88094" x2="36484" y2="88094"/>
                        <a14:foregroundMark x1="37097" y1="93397" x2="37097" y2="93397"/>
                        <a14:foregroundMark x1="42710" y1="89045" x2="42710" y2="89045"/>
                        <a14:foregroundMark x1="61871" y1="97299" x2="61871" y2="97299"/>
                        <a14:foregroundMark x1="52968" y1="94547" x2="52968" y2="94547"/>
                        <a14:foregroundMark x1="73000" y1="52226" x2="73000" y2="52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866959" y="4470400"/>
            <a:ext cx="2205824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6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3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9" grpId="0"/>
      <p:bldP spid="11" grpId="0"/>
      <p:bldP spid="12" grpId="0"/>
      <p:bldP spid="24" grpId="0"/>
      <p:bldP spid="25" grpId="0"/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webextensions/webextension1.xml><?xml version="1.0" encoding="utf-8"?>
<we:webextension xmlns:we="http://schemas.microsoft.com/office/webextensions/webextension/2010/11" id="{30BD56CF-DE3C-4E73-AA8D-50ED83E2841F}">
  <we:reference id="wa200004824" version="1.0.0.0" store="en-US" storeType="OMEX"/>
  <we:alternateReferences>
    <we:reference id="wa200004824" version="1.0.0.0" store="wa200004824" storeType="OMEX"/>
  </we:alternateReferences>
  <we:properties>
    <we:property name="aha-slide" value="{&quot;slideId&quot;:&quot;96389647&quot;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458</TotalTime>
  <Words>532</Words>
  <Application>Microsoft Office PowerPoint</Application>
  <PresentationFormat>On-screen Show (4:3)</PresentationFormat>
  <Paragraphs>128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Twinkl</vt:lpstr>
      <vt:lpstr>Cavolini</vt:lpstr>
      <vt:lpstr>Tw Cen MT Condensed</vt:lpstr>
      <vt:lpstr>Tw Cen MT</vt:lpstr>
      <vt:lpstr>Wingdings 3</vt:lpstr>
      <vt:lpstr>Times New Roman</vt:lpstr>
      <vt:lpstr>Integral</vt:lpstr>
      <vt:lpstr>PowerPoint Presentation</vt:lpstr>
      <vt:lpstr>Present SIMPLE</vt:lpstr>
      <vt:lpstr>PowerPoint Presentation</vt:lpstr>
      <vt:lpstr>To make sentences we need subject+verb</vt:lpstr>
      <vt:lpstr>PowerPoint Presentation</vt:lpstr>
      <vt:lpstr>PowerPoint Presentation</vt:lpstr>
      <vt:lpstr> Spelling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Harry Mews</dc:creator>
  <cp:lastModifiedBy>ralucamnanu@yahoo.com</cp:lastModifiedBy>
  <cp:revision>31</cp:revision>
  <dcterms:created xsi:type="dcterms:W3CDTF">2019-12-02T11:58:06Z</dcterms:created>
  <dcterms:modified xsi:type="dcterms:W3CDTF">2023-08-21T13:27:22Z</dcterms:modified>
</cp:coreProperties>
</file>