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4"/>
  </p:notesMasterIdLst>
  <p:sldIdLst>
    <p:sldId id="256" r:id="rId2"/>
    <p:sldId id="257" r:id="rId3"/>
    <p:sldId id="312" r:id="rId4"/>
    <p:sldId id="261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</p:sldIdLst>
  <p:sldSz cx="9144000" cy="5143500" type="screen16x9"/>
  <p:notesSz cx="6858000" cy="9144000"/>
  <p:embeddedFontLst>
    <p:embeddedFont>
      <p:font typeface="DM Sans" pitchFamily="2" charset="0"/>
      <p:regular r:id="rId15"/>
      <p:bold r:id="rId16"/>
      <p:italic r:id="rId17"/>
      <p:boldItalic r:id="rId18"/>
    </p:embeddedFont>
    <p:embeddedFont>
      <p:font typeface="Noto Sans" panose="020B0502040504020204" pitchFamily="34" charset="0"/>
      <p:regular r:id="rId19"/>
      <p:bold r:id="rId20"/>
      <p:italic r:id="rId21"/>
      <p:boldItalic r:id="rId22"/>
    </p:embeddedFont>
    <p:embeddedFont>
      <p:font typeface="Nunito Light" pitchFamily="2" charset="0"/>
      <p:regular r:id="rId23"/>
      <p:italic r:id="rId24"/>
    </p:embeddedFont>
    <p:embeddedFont>
      <p:font typeface="Squada One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F83E3E-163C-4304-8BEC-A53BEA2DB30C}">
  <a:tblStyle styleId="{FCF83E3E-163C-4304-8BEC-A53BEA2DB3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E8881B-B8EB-4F2F-8812-72923D9D520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"/>
            <a:ext cx="9144003" cy="5143500"/>
            <a:chOff x="0" y="1"/>
            <a:chExt cx="9144003" cy="5143500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t="27776"/>
            <a:stretch/>
          </p:blipFill>
          <p:spPr>
            <a:xfrm>
              <a:off x="0" y="1"/>
              <a:ext cx="9144003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;p2"/>
            <p:cNvSpPr/>
            <p:nvPr/>
          </p:nvSpPr>
          <p:spPr>
            <a:xfrm>
              <a:off x="615125" y="396500"/>
              <a:ext cx="7911626" cy="4349292"/>
            </a:xfrm>
            <a:custGeom>
              <a:avLst/>
              <a:gdLst/>
              <a:ahLst/>
              <a:cxnLst/>
              <a:rect l="l" t="t" r="r" b="b"/>
              <a:pathLst>
                <a:path w="92944" h="51096" extrusionOk="0">
                  <a:moveTo>
                    <a:pt x="1332" y="0"/>
                  </a:moveTo>
                  <a:cubicBezTo>
                    <a:pt x="597" y="0"/>
                    <a:pt x="0" y="806"/>
                    <a:pt x="0" y="1799"/>
                  </a:cubicBezTo>
                  <a:lnTo>
                    <a:pt x="0" y="49296"/>
                  </a:lnTo>
                  <a:cubicBezTo>
                    <a:pt x="0" y="50290"/>
                    <a:pt x="597" y="51095"/>
                    <a:pt x="1332" y="51095"/>
                  </a:cubicBezTo>
                  <a:lnTo>
                    <a:pt x="91611" y="51095"/>
                  </a:lnTo>
                  <a:cubicBezTo>
                    <a:pt x="92346" y="51095"/>
                    <a:pt x="92943" y="50290"/>
                    <a:pt x="92943" y="49296"/>
                  </a:cubicBezTo>
                  <a:lnTo>
                    <a:pt x="92943" y="1799"/>
                  </a:lnTo>
                  <a:cubicBezTo>
                    <a:pt x="92944" y="807"/>
                    <a:pt x="92347" y="0"/>
                    <a:pt x="91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615125" y="396500"/>
              <a:ext cx="7931750" cy="4349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71000" y="891725"/>
            <a:ext cx="7002000" cy="27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07600" y="3749350"/>
            <a:ext cx="4528800" cy="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0" y="1"/>
            <a:ext cx="9144003" cy="5143500"/>
            <a:chOff x="0" y="1"/>
            <a:chExt cx="9144003" cy="5143500"/>
          </a:xfrm>
        </p:grpSpPr>
        <p:pic>
          <p:nvPicPr>
            <p:cNvPr id="25" name="Google Shape;25;p4"/>
            <p:cNvPicPr preferRelativeResize="0"/>
            <p:nvPr/>
          </p:nvPicPr>
          <p:blipFill rotWithShape="1">
            <a:blip r:embed="rId2">
              <a:alphaModFix/>
            </a:blip>
            <a:srcRect t="27776"/>
            <a:stretch/>
          </p:blipFill>
          <p:spPr>
            <a:xfrm>
              <a:off x="0" y="1"/>
              <a:ext cx="9144003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6;p4"/>
            <p:cNvSpPr/>
            <p:nvPr/>
          </p:nvSpPr>
          <p:spPr>
            <a:xfrm>
              <a:off x="248013" y="127375"/>
              <a:ext cx="8647974" cy="4888738"/>
            </a:xfrm>
            <a:custGeom>
              <a:avLst/>
              <a:gdLst/>
              <a:ahLst/>
              <a:cxnLst/>
              <a:rect l="l" t="t" r="r" b="b"/>
              <a:pathLst>
                <a:path w="92944" h="51096" extrusionOk="0">
                  <a:moveTo>
                    <a:pt x="1332" y="0"/>
                  </a:moveTo>
                  <a:cubicBezTo>
                    <a:pt x="597" y="0"/>
                    <a:pt x="0" y="806"/>
                    <a:pt x="0" y="1799"/>
                  </a:cubicBezTo>
                  <a:lnTo>
                    <a:pt x="0" y="49296"/>
                  </a:lnTo>
                  <a:cubicBezTo>
                    <a:pt x="0" y="50290"/>
                    <a:pt x="597" y="51095"/>
                    <a:pt x="1332" y="51095"/>
                  </a:cubicBezTo>
                  <a:lnTo>
                    <a:pt x="91611" y="51095"/>
                  </a:lnTo>
                  <a:cubicBezTo>
                    <a:pt x="92346" y="51095"/>
                    <a:pt x="92943" y="50290"/>
                    <a:pt x="92943" y="49296"/>
                  </a:cubicBezTo>
                  <a:lnTo>
                    <a:pt x="92943" y="1799"/>
                  </a:lnTo>
                  <a:cubicBezTo>
                    <a:pt x="92944" y="807"/>
                    <a:pt x="92347" y="0"/>
                    <a:pt x="91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" name="Google Shape;27;p4"/>
            <p:cNvPicPr preferRelativeResize="0"/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247975" y="127375"/>
              <a:ext cx="8648049" cy="4888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139551"/>
            <a:ext cx="77040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9"/>
          <p:cNvGrpSpPr/>
          <p:nvPr/>
        </p:nvGrpSpPr>
        <p:grpSpPr>
          <a:xfrm>
            <a:off x="0" y="1"/>
            <a:ext cx="9144003" cy="5143500"/>
            <a:chOff x="0" y="1"/>
            <a:chExt cx="9144003" cy="5143500"/>
          </a:xfrm>
        </p:grpSpPr>
        <p:pic>
          <p:nvPicPr>
            <p:cNvPr id="143" name="Google Shape;143;p19"/>
            <p:cNvPicPr preferRelativeResize="0"/>
            <p:nvPr/>
          </p:nvPicPr>
          <p:blipFill rotWithShape="1">
            <a:blip r:embed="rId2">
              <a:alphaModFix/>
            </a:blip>
            <a:srcRect t="27776"/>
            <a:stretch/>
          </p:blipFill>
          <p:spPr>
            <a:xfrm>
              <a:off x="0" y="1"/>
              <a:ext cx="9144003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9"/>
            <p:cNvSpPr/>
            <p:nvPr/>
          </p:nvSpPr>
          <p:spPr>
            <a:xfrm>
              <a:off x="248013" y="127375"/>
              <a:ext cx="8647974" cy="4888738"/>
            </a:xfrm>
            <a:custGeom>
              <a:avLst/>
              <a:gdLst/>
              <a:ahLst/>
              <a:cxnLst/>
              <a:rect l="l" t="t" r="r" b="b"/>
              <a:pathLst>
                <a:path w="92944" h="51096" extrusionOk="0">
                  <a:moveTo>
                    <a:pt x="1332" y="0"/>
                  </a:moveTo>
                  <a:cubicBezTo>
                    <a:pt x="597" y="0"/>
                    <a:pt x="0" y="806"/>
                    <a:pt x="0" y="1799"/>
                  </a:cubicBezTo>
                  <a:lnTo>
                    <a:pt x="0" y="49296"/>
                  </a:lnTo>
                  <a:cubicBezTo>
                    <a:pt x="0" y="50290"/>
                    <a:pt x="597" y="51095"/>
                    <a:pt x="1332" y="51095"/>
                  </a:cubicBezTo>
                  <a:lnTo>
                    <a:pt x="91611" y="51095"/>
                  </a:lnTo>
                  <a:cubicBezTo>
                    <a:pt x="92346" y="51095"/>
                    <a:pt x="92943" y="50290"/>
                    <a:pt x="92943" y="49296"/>
                  </a:cubicBezTo>
                  <a:lnTo>
                    <a:pt x="92943" y="1799"/>
                  </a:lnTo>
                  <a:cubicBezTo>
                    <a:pt x="92944" y="807"/>
                    <a:pt x="92347" y="0"/>
                    <a:pt x="91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5" name="Google Shape;145;p19"/>
            <p:cNvPicPr preferRelativeResize="0"/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247975" y="127375"/>
              <a:ext cx="8648049" cy="4888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ubTitle" idx="1"/>
          </p:nvPr>
        </p:nvSpPr>
        <p:spPr>
          <a:xfrm>
            <a:off x="4838124" y="1733075"/>
            <a:ext cx="3330900" cy="20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ubTitle" idx="2"/>
          </p:nvPr>
        </p:nvSpPr>
        <p:spPr>
          <a:xfrm>
            <a:off x="974976" y="1733075"/>
            <a:ext cx="3330900" cy="20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29"/>
          <p:cNvGrpSpPr/>
          <p:nvPr/>
        </p:nvGrpSpPr>
        <p:grpSpPr>
          <a:xfrm>
            <a:off x="0" y="1"/>
            <a:ext cx="9144003" cy="5143500"/>
            <a:chOff x="0" y="1"/>
            <a:chExt cx="9144003" cy="5143500"/>
          </a:xfrm>
        </p:grpSpPr>
        <p:pic>
          <p:nvPicPr>
            <p:cNvPr id="247" name="Google Shape;247;p29"/>
            <p:cNvPicPr preferRelativeResize="0"/>
            <p:nvPr/>
          </p:nvPicPr>
          <p:blipFill rotWithShape="1">
            <a:blip r:embed="rId2">
              <a:alphaModFix/>
            </a:blip>
            <a:srcRect t="27776"/>
            <a:stretch/>
          </p:blipFill>
          <p:spPr>
            <a:xfrm>
              <a:off x="0" y="1"/>
              <a:ext cx="9144003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29"/>
            <p:cNvSpPr/>
            <p:nvPr/>
          </p:nvSpPr>
          <p:spPr>
            <a:xfrm>
              <a:off x="248013" y="127375"/>
              <a:ext cx="8647974" cy="4888738"/>
            </a:xfrm>
            <a:custGeom>
              <a:avLst/>
              <a:gdLst/>
              <a:ahLst/>
              <a:cxnLst/>
              <a:rect l="l" t="t" r="r" b="b"/>
              <a:pathLst>
                <a:path w="92944" h="51096" extrusionOk="0">
                  <a:moveTo>
                    <a:pt x="1332" y="0"/>
                  </a:moveTo>
                  <a:cubicBezTo>
                    <a:pt x="597" y="0"/>
                    <a:pt x="0" y="806"/>
                    <a:pt x="0" y="1799"/>
                  </a:cubicBezTo>
                  <a:lnTo>
                    <a:pt x="0" y="49296"/>
                  </a:lnTo>
                  <a:cubicBezTo>
                    <a:pt x="0" y="50290"/>
                    <a:pt x="597" y="51095"/>
                    <a:pt x="1332" y="51095"/>
                  </a:cubicBezTo>
                  <a:lnTo>
                    <a:pt x="91611" y="51095"/>
                  </a:lnTo>
                  <a:cubicBezTo>
                    <a:pt x="92346" y="51095"/>
                    <a:pt x="92943" y="50290"/>
                    <a:pt x="92943" y="49296"/>
                  </a:cubicBezTo>
                  <a:lnTo>
                    <a:pt x="92943" y="1799"/>
                  </a:lnTo>
                  <a:cubicBezTo>
                    <a:pt x="92944" y="807"/>
                    <a:pt x="92347" y="0"/>
                    <a:pt x="91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9" name="Google Shape;249;p29"/>
            <p:cNvPicPr preferRelativeResize="0"/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247975" y="127375"/>
              <a:ext cx="8648049" cy="4888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0"/>
          <p:cNvPicPr preferRelativeResize="0"/>
          <p:nvPr/>
        </p:nvPicPr>
        <p:blipFill rotWithShape="1">
          <a:blip r:embed="rId2">
            <a:alphaModFix/>
          </a:blip>
          <a:srcRect t="27776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0"/>
          <p:cNvSpPr/>
          <p:nvPr/>
        </p:nvSpPr>
        <p:spPr>
          <a:xfrm>
            <a:off x="248013" y="127375"/>
            <a:ext cx="8647974" cy="4888738"/>
          </a:xfrm>
          <a:custGeom>
            <a:avLst/>
            <a:gdLst/>
            <a:ahLst/>
            <a:cxnLst/>
            <a:rect l="l" t="t" r="r" b="b"/>
            <a:pathLst>
              <a:path w="92944" h="51096" extrusionOk="0">
                <a:moveTo>
                  <a:pt x="1332" y="0"/>
                </a:moveTo>
                <a:cubicBezTo>
                  <a:pt x="597" y="0"/>
                  <a:pt x="0" y="806"/>
                  <a:pt x="0" y="1799"/>
                </a:cubicBezTo>
                <a:lnTo>
                  <a:pt x="0" y="49296"/>
                </a:lnTo>
                <a:cubicBezTo>
                  <a:pt x="0" y="50290"/>
                  <a:pt x="597" y="51095"/>
                  <a:pt x="1332" y="51095"/>
                </a:cubicBezTo>
                <a:lnTo>
                  <a:pt x="91611" y="51095"/>
                </a:lnTo>
                <a:cubicBezTo>
                  <a:pt x="92346" y="51095"/>
                  <a:pt x="92943" y="50290"/>
                  <a:pt x="92943" y="49296"/>
                </a:cubicBezTo>
                <a:lnTo>
                  <a:pt x="92943" y="1799"/>
                </a:lnTo>
                <a:cubicBezTo>
                  <a:pt x="92944" y="807"/>
                  <a:pt x="92347" y="0"/>
                  <a:pt x="916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30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248076" y="127375"/>
            <a:ext cx="8647951" cy="48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5" r:id="rId4"/>
    <p:sldLayoutId id="2147483675" r:id="rId5"/>
    <p:sldLayoutId id="214748367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>
            <a:spLocks noGrp="1"/>
          </p:cNvSpPr>
          <p:nvPr>
            <p:ph type="ctrTitle"/>
          </p:nvPr>
        </p:nvSpPr>
        <p:spPr>
          <a:xfrm>
            <a:off x="1071000" y="891725"/>
            <a:ext cx="7002000" cy="23398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400" b="1" dirty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CREDINȚA ÎN PRIMELE COMUNITĂȚI CREȘTINE</a:t>
            </a:r>
            <a:endParaRPr sz="4400" b="0" dirty="0">
              <a:solidFill>
                <a:schemeClr val="accent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Squada One"/>
            </a:endParaRPr>
          </a:p>
        </p:txBody>
      </p:sp>
      <p:sp>
        <p:nvSpPr>
          <p:cNvPr id="265" name="Google Shape;265;p34"/>
          <p:cNvSpPr txBox="1">
            <a:spLocks noGrp="1"/>
          </p:cNvSpPr>
          <p:nvPr>
            <p:ph type="subTitle" idx="1"/>
          </p:nvPr>
        </p:nvSpPr>
        <p:spPr>
          <a:xfrm>
            <a:off x="3305128" y="3449783"/>
            <a:ext cx="4872518" cy="8019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ro-RO" sz="2000" dirty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Prof. SGUBEA LUMINIȚA</a:t>
            </a:r>
          </a:p>
          <a:p>
            <a:pPr algn="r"/>
            <a:r>
              <a:rPr lang="ro-RO" sz="2000" dirty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Școala Gimnazială Nr.3 Cugir</a:t>
            </a:r>
          </a:p>
        </p:txBody>
      </p:sp>
      <p:sp>
        <p:nvSpPr>
          <p:cNvPr id="266" name="Google Shape;266;p34"/>
          <p:cNvSpPr txBox="1"/>
          <p:nvPr/>
        </p:nvSpPr>
        <p:spPr>
          <a:xfrm>
            <a:off x="6941127" y="228600"/>
            <a:ext cx="1974273" cy="450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ro-RO" sz="2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Clasa a VII-a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C7C27-4F40-F4B1-B0AA-163FA68A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4"/>
            <a:ext cx="3498709" cy="2126725"/>
          </a:xfrm>
        </p:spPr>
        <p:txBody>
          <a:bodyPr/>
          <a:lstStyle/>
          <a:p>
            <a:pPr algn="ctr" fontAlgn="base"/>
            <a:r>
              <a:rPr lang="ro-RO" sz="18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PEȘTELE</a:t>
            </a:r>
            <a:br>
              <a:rPr lang="ro-RO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</a:br>
            <a:r>
              <a:rPr lang="ro-RO" sz="18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    </a:t>
            </a:r>
            <a:r>
              <a:rPr lang="ro-RO" sz="180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Numele grecesc al peştelui </a:t>
            </a:r>
            <a:r>
              <a:rPr lang="ro-RO" sz="18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(IHTIS) </a:t>
            </a:r>
            <a:r>
              <a:rPr lang="ro-RO" sz="180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era pentru primii creştini un acrostih hristologic:</a:t>
            </a:r>
            <a:r>
              <a:rPr lang="ro-RO" sz="18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 Iisus Hristos, Fiul lui Dumnezeu, Mântuitorul.</a:t>
            </a:r>
            <a:br>
              <a:rPr lang="ro-RO" b="0" i="0" dirty="0">
                <a:solidFill>
                  <a:srgbClr val="414141"/>
                </a:solidFill>
                <a:effectLst/>
                <a:latin typeface="Noto Sans" panose="020B0502040504020204" pitchFamily="34" charset="0"/>
              </a:rPr>
            </a:br>
            <a:endParaRPr lang="ro-R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0A746-A9FD-AD6F-F6F2-D80D81F28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8123" y="445024"/>
            <a:ext cx="3498709" cy="2126725"/>
          </a:xfrm>
        </p:spPr>
        <p:txBody>
          <a:bodyPr/>
          <a:lstStyle/>
          <a:p>
            <a:pPr algn="ctr"/>
            <a:r>
              <a:rPr lang="ro-RO" sz="18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ALPHA și OMEGA </a:t>
            </a:r>
            <a:r>
              <a:rPr lang="ro-RO" sz="18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= prima și</a:t>
            </a:r>
          </a:p>
          <a:p>
            <a:pPr algn="ctr"/>
            <a:r>
              <a:rPr lang="ro-RO" sz="18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ultima literă a alfabetului</a:t>
            </a:r>
          </a:p>
          <a:p>
            <a:pPr algn="ctr"/>
            <a:r>
              <a:rPr lang="ro-RO" sz="18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grecesc. Aceste însemne fac</a:t>
            </a:r>
          </a:p>
          <a:p>
            <a:pPr algn="ctr"/>
            <a:r>
              <a:rPr lang="ro-RO" sz="18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trimitere la faptul că  </a:t>
            </a:r>
            <a:r>
              <a:rPr lang="ro-RO" sz="18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Iisus</a:t>
            </a:r>
          </a:p>
          <a:p>
            <a:pPr algn="ctr"/>
            <a:r>
              <a:rPr lang="ro-RO" sz="18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Hristos este începutul și</a:t>
            </a:r>
          </a:p>
          <a:p>
            <a:pPr algn="ctr"/>
            <a:r>
              <a:rPr lang="ro-RO" sz="18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sfârșitul.</a:t>
            </a:r>
            <a:endParaRPr lang="ro-RO" b="1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Peștele – simbol al creștinilor din primele veacuri | Doxologia">
            <a:extLst>
              <a:ext uri="{FF2B5EF4-FFF2-40B4-BE49-F238E27FC236}">
                <a16:creationId xmlns:a16="http://schemas.microsoft.com/office/drawing/2014/main" id="{DD4AF8BF-543C-4DF1-15C2-127FD57E0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91" y="2571749"/>
            <a:ext cx="2990227" cy="19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lfa şi Omega – originea şi sensul expresiei - Deștepți.ro">
            <a:extLst>
              <a:ext uri="{FF2B5EF4-FFF2-40B4-BE49-F238E27FC236}">
                <a16:creationId xmlns:a16="http://schemas.microsoft.com/office/drawing/2014/main" id="{E123A869-A29C-D340-103C-57A16570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09" y="2571750"/>
            <a:ext cx="2866400" cy="204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7239A-FE67-A650-5CA8-ADB2BCCD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2" y="445025"/>
            <a:ext cx="7959436" cy="572700"/>
          </a:xfrm>
        </p:spPr>
        <p:txBody>
          <a:bodyPr/>
          <a:lstStyle/>
          <a:p>
            <a:pPr algn="ctr"/>
            <a:r>
              <a:rPr lang="ro-RO" sz="28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PELICANUL – simbolul Jertfei Mântuitorului</a:t>
            </a:r>
            <a:endParaRPr lang="ro-RO" sz="2800" dirty="0">
              <a:solidFill>
                <a:schemeClr val="accent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0C1BE28-AD16-3859-A267-CDF590D9320C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07252" y="1371599"/>
            <a:ext cx="3815365" cy="2951019"/>
          </a:xfrm>
        </p:spPr>
        <p:txBody>
          <a:bodyPr/>
          <a:lstStyle/>
          <a:p>
            <a:r>
              <a:rPr lang="ro-RO" sz="20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Pelicanul, care îşi străpunge</a:t>
            </a:r>
          </a:p>
          <a:p>
            <a:r>
              <a:rPr lang="ro-RO" sz="20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pieptul pentru ca din</a:t>
            </a:r>
          </a:p>
          <a:p>
            <a:r>
              <a:rPr lang="ro-RO" sz="20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sângele său să-şi</a:t>
            </a:r>
          </a:p>
          <a:p>
            <a:r>
              <a:rPr lang="ro-RO" sz="20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hrănească fiii şi să le dea</a:t>
            </a:r>
          </a:p>
          <a:p>
            <a:r>
              <a:rPr lang="ro-RO" sz="20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viaţă, Îl simbolizează pe</a:t>
            </a:r>
          </a:p>
          <a:p>
            <a:r>
              <a:rPr lang="ro-RO" sz="20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Hristos care pe toate le</a:t>
            </a:r>
          </a:p>
          <a:p>
            <a:r>
              <a:rPr lang="ro-RO" sz="20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ţine şi le mântuieşte prin</a:t>
            </a:r>
          </a:p>
          <a:p>
            <a:r>
              <a:rPr lang="ro-RO" sz="20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jertfa Sa.</a:t>
            </a:r>
            <a:endParaRPr lang="ro-RO" sz="2000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Legenda pelicanului sau o poveste de la Prohod | Doxologia">
            <a:extLst>
              <a:ext uri="{FF2B5EF4-FFF2-40B4-BE49-F238E27FC236}">
                <a16:creationId xmlns:a16="http://schemas.microsoft.com/office/drawing/2014/main" id="{576594B2-3F69-8348-DA8A-8260CB19D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16" y="1527464"/>
            <a:ext cx="4200369" cy="279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0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D070A-C564-D7FA-7375-B9275656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45025"/>
            <a:ext cx="7821327" cy="572700"/>
          </a:xfrm>
        </p:spPr>
        <p:txBody>
          <a:bodyPr/>
          <a:lstStyle/>
          <a:p>
            <a:pPr algn="ctr"/>
            <a:r>
              <a:rPr lang="it-IT" sz="24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CREDINȚA ÎN PRIMELE COMUNITĂȚI CREȘTINE</a:t>
            </a:r>
            <a:endParaRPr lang="ro-RO" sz="2400" dirty="0">
              <a:solidFill>
                <a:schemeClr val="accent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FB68D6-40B2-ABB3-24FB-9DD63F1B95CF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19999" y="1132609"/>
            <a:ext cx="7821327" cy="3565866"/>
          </a:xfrm>
        </p:spPr>
        <p:txBody>
          <a:bodyPr/>
          <a:lstStyle/>
          <a:p>
            <a:pPr algn="just" fontAlgn="base"/>
            <a:r>
              <a:rPr lang="ro-RO" sz="2400" b="0" i="1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IDEI PRINCIPALE</a:t>
            </a:r>
            <a:r>
              <a:rPr lang="ro-RO" sz="2400" dirty="0">
                <a:solidFill>
                  <a:schemeClr val="accent1"/>
                </a:solidFill>
                <a:latin typeface="Noto Sans" panose="020B0502040504020204" pitchFamily="34" charset="0"/>
              </a:rPr>
              <a:t>:</a:t>
            </a:r>
          </a:p>
          <a:p>
            <a:pPr algn="just" fontAlgn="base"/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1. Primele comunități creștine au apărut în Țara</a:t>
            </a:r>
          </a:p>
          <a:p>
            <a:pPr algn="just" fontAlgn="base"/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  Sfântă (numită azi </a:t>
            </a:r>
            <a:r>
              <a:rPr lang="ro-RO" sz="2400" b="0" i="1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Israel </a:t>
            </a:r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).</a:t>
            </a:r>
          </a:p>
          <a:p>
            <a:pPr algn="just" fontAlgn="base"/>
            <a:r>
              <a:rPr lang="ro-RO" sz="2400" dirty="0">
                <a:solidFill>
                  <a:schemeClr val="accent1"/>
                </a:solidFill>
                <a:latin typeface="Noto Sans" panose="020B0502040504020204" pitchFamily="34" charset="0"/>
              </a:rPr>
              <a:t>2. </a:t>
            </a:r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Creștinismul este religia iubirii, întemeiată pe învățătura și jertfa Domnului nostru Iisus Hristos.</a:t>
            </a:r>
          </a:p>
          <a:p>
            <a:pPr algn="just" fontAlgn="base"/>
            <a:r>
              <a:rPr lang="ro-RO" sz="2400" dirty="0">
                <a:solidFill>
                  <a:schemeClr val="accent1"/>
                </a:solidFill>
                <a:latin typeface="Noto Sans" panose="020B0502040504020204" pitchFamily="34" charset="0"/>
              </a:rPr>
              <a:t>3. </a:t>
            </a:r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În creștinism dificultățile sunt depășite cu ajutorul Duhului Sfânt.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132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ÎNTEMEIEREA BISERICII CREȘTINE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1411913" y="4002800"/>
            <a:ext cx="185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u="sng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5" name="Google Shape;275;p35"/>
          <p:cNvSpPr txBox="1"/>
          <p:nvPr/>
        </p:nvSpPr>
        <p:spPr>
          <a:xfrm>
            <a:off x="720001" y="3054927"/>
            <a:ext cx="2781736" cy="140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0" i="0" dirty="0">
                <a:solidFill>
                  <a:srgbClr val="002966"/>
                </a:solidFill>
                <a:effectLst/>
                <a:latin typeface="Noto Sans" panose="020B0502040504020204" pitchFamily="34" charset="0"/>
              </a:rPr>
              <a:t>	</a:t>
            </a:r>
            <a:endParaRPr sz="20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Google Shape;271;p35">
            <a:extLst>
              <a:ext uri="{FF2B5EF4-FFF2-40B4-BE49-F238E27FC236}">
                <a16:creationId xmlns:a16="http://schemas.microsoft.com/office/drawing/2014/main" id="{B066A5A7-FC97-ACF4-0116-758C404D7500}"/>
              </a:ext>
            </a:extLst>
          </p:cNvPr>
          <p:cNvSpPr txBox="1">
            <a:spLocks/>
          </p:cNvSpPr>
          <p:nvPr/>
        </p:nvSpPr>
        <p:spPr>
          <a:xfrm>
            <a:off x="720000" y="1516827"/>
            <a:ext cx="3407310" cy="318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ro-RO" sz="2400" dirty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Biserica Creștină a luat ființă,  în mod văzut, la 50 de zile după  Înviere, când Duhul Sfânt a coborât peste Sfinții Apostoli,  în Ierusalim.</a:t>
            </a:r>
            <a:endParaRPr lang="en-US" sz="2400" dirty="0">
              <a:solidFill>
                <a:schemeClr val="accent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26" name="Picture 2" descr="Icoana Pogorarii Sfantului Duh – ♱ Oastea Creștin-Ortodoxă">
            <a:extLst>
              <a:ext uri="{FF2B5EF4-FFF2-40B4-BE49-F238E27FC236}">
                <a16:creationId xmlns:a16="http://schemas.microsoft.com/office/drawing/2014/main" id="{83226829-0FF6-CA77-1A32-85FB475E4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63" y="1516828"/>
            <a:ext cx="3810492" cy="27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08CC-A09B-44BE-D5C2-A15B1221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ro-RO" sz="32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PRIMA COMUNITATE DE CREȘTINI</a:t>
            </a:r>
            <a:br>
              <a:rPr lang="ro-RO" b="0" i="0" dirty="0">
                <a:solidFill>
                  <a:srgbClr val="414141"/>
                </a:solidFill>
                <a:effectLst/>
                <a:latin typeface="Noto Sans" panose="020B0502040504020204" pitchFamily="34" charset="0"/>
              </a:rPr>
            </a:br>
            <a:br>
              <a:rPr lang="ro-RO" dirty="0"/>
            </a:br>
            <a:endParaRPr lang="ro-R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B2DEB-969E-A4A5-2DD7-2B99582ED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119" y="1571512"/>
            <a:ext cx="3626089" cy="3126963"/>
          </a:xfrm>
        </p:spPr>
        <p:txBody>
          <a:bodyPr/>
          <a:lstStyle/>
          <a:p>
            <a:pPr marL="139700" indent="0" algn="just">
              <a:buNone/>
            </a:pPr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Prima comunitate de creștini s-a format la Ierusalim, prin botezul a 3.000 de oameni, în urma predicii Sfântului Apostol Petru. (Faptele Apostolilor 2, 41) </a:t>
            </a:r>
            <a:endParaRPr lang="ro-RO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01BA4-84FE-2811-BCC9-3B186A08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44024"/>
            <a:ext cx="4078572" cy="28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6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RĂSPÂNDIREA CREȘTINISMULUI</a:t>
            </a:r>
            <a:endParaRPr lang="ro-RO" sz="3200" dirty="0">
              <a:solidFill>
                <a:schemeClr val="accent1"/>
              </a:solidFill>
            </a:endParaRPr>
          </a:p>
        </p:txBody>
      </p:sp>
      <p:sp>
        <p:nvSpPr>
          <p:cNvPr id="318" name="Google Shape;318;p39"/>
          <p:cNvSpPr txBox="1">
            <a:spLocks noGrp="1"/>
          </p:cNvSpPr>
          <p:nvPr>
            <p:ph type="subTitle" idx="2"/>
          </p:nvPr>
        </p:nvSpPr>
        <p:spPr>
          <a:xfrm>
            <a:off x="974976" y="1174174"/>
            <a:ext cx="3330900" cy="36264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Din Ierusalim, Sfinții Apostoli au răspândit credința creștină în întreaga lume fiind ajutați de Duhul Sfânt, care a săvârșit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numeroase minuni prin ei.</a:t>
            </a:r>
            <a:endParaRPr sz="2400" dirty="0">
              <a:solidFill>
                <a:schemeClr val="accent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F6FF3A-DB77-8A98-61F3-9BDE25314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21" y="1314450"/>
            <a:ext cx="3440879" cy="334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BD4C5-FE31-D7F6-248B-BE39AC01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8825"/>
            <a:ext cx="7748591" cy="648899"/>
          </a:xfrm>
        </p:spPr>
        <p:txBody>
          <a:bodyPr/>
          <a:lstStyle/>
          <a:p>
            <a:r>
              <a:rPr lang="ro-RO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PRIGONIREA PRIMILOR CREȘTINI</a:t>
            </a:r>
            <a:endParaRPr lang="ro-RO" dirty="0">
              <a:solidFill>
                <a:schemeClr val="accent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5F8B106-8AE0-E728-D153-22BC0D640BB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09154" y="1121288"/>
            <a:ext cx="4759037" cy="3793611"/>
          </a:xfrm>
        </p:spPr>
        <p:txBody>
          <a:bodyPr/>
          <a:lstStyle/>
          <a:p>
            <a:pPr algn="just" fontAlgn="base"/>
            <a:r>
              <a:rPr lang="ro-RO" sz="1600" b="0" i="0" dirty="0">
                <a:solidFill>
                  <a:srgbClr val="002966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o-RO" sz="16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Creștinii au fost prigoniți  pentru credința lor.</a:t>
            </a:r>
          </a:p>
          <a:p>
            <a:pPr algn="just" fontAlgn="base"/>
            <a:r>
              <a:rPr lang="ro-RO" sz="16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Martiriul este un mare act de iubire ca</a:t>
            </a:r>
          </a:p>
          <a:p>
            <a:pPr algn="just" fontAlgn="base"/>
            <a:r>
              <a:rPr lang="ro-RO" sz="16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răspuns la necuprinsa şi negrăita iubire a lui</a:t>
            </a:r>
          </a:p>
          <a:p>
            <a:pPr algn="just" fontAlgn="base"/>
            <a:r>
              <a:rPr lang="ro-RO" sz="16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Dumnezeu.</a:t>
            </a:r>
          </a:p>
          <a:p>
            <a:pPr algn="just" fontAlgn="base"/>
            <a:r>
              <a:rPr lang="ro-RO" sz="16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 În cinstea martirilor şi a sfinţilor s-au ridicat</a:t>
            </a:r>
          </a:p>
          <a:p>
            <a:pPr algn="just" fontAlgn="base"/>
            <a:r>
              <a:rPr lang="ro-RO" sz="16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locaşuri de cult, iar numele lor este dat</a:t>
            </a:r>
          </a:p>
          <a:p>
            <a:pPr algn="just" fontAlgn="base"/>
            <a:r>
              <a:rPr lang="ro-RO" sz="16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pruncilor, ca nume de botez, până în zilele</a:t>
            </a:r>
          </a:p>
          <a:p>
            <a:pPr algn="just" fontAlgn="base"/>
            <a:r>
              <a:rPr lang="ro-RO" sz="16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noastre.</a:t>
            </a:r>
          </a:p>
          <a:p>
            <a:pPr algn="just" fontAlgn="base"/>
            <a:r>
              <a:rPr lang="ro-RO" sz="16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Părinţii Bisericii au afirmat că nimeni nu L-a</a:t>
            </a:r>
          </a:p>
          <a:p>
            <a:pPr algn="just" fontAlgn="base"/>
            <a:r>
              <a:rPr lang="ro-RO" sz="16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iubit pe Hristos mai mult decât martirii şi</a:t>
            </a:r>
          </a:p>
          <a:p>
            <a:pPr algn="just" fontAlgn="base"/>
            <a:r>
              <a:rPr lang="ro-RO" sz="16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nimeni nu s-a asemănat Lui, mai mult decât</a:t>
            </a:r>
          </a:p>
          <a:p>
            <a:pPr algn="just" fontAlgn="base"/>
            <a:r>
              <a:rPr lang="ro-RO" sz="16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aceştia. </a:t>
            </a:r>
          </a:p>
          <a:p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F789E-2D3A-B7A7-4465-F810440C6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983" y="1121289"/>
            <a:ext cx="2902450" cy="1924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AC1F92-4680-E42C-D2BE-A4DC8DFEF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3" y="3149304"/>
            <a:ext cx="2902450" cy="16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1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A459-A361-F11E-9AA8-0D19307F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MODUL DE VIAȚĂ AL PRIMILOR CREȘTINI</a:t>
            </a:r>
            <a:endParaRPr lang="ro-RO" sz="2800" dirty="0">
              <a:solidFill>
                <a:schemeClr val="accent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0E898E6-B206-1DBB-5E91-F12758320DB2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67591" y="1288473"/>
            <a:ext cx="3771900" cy="3410002"/>
          </a:xfrm>
        </p:spPr>
        <p:txBody>
          <a:bodyPr/>
          <a:lstStyle/>
          <a:p>
            <a:pPr algn="just"/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Modul de viață al</a:t>
            </a:r>
          </a:p>
          <a:p>
            <a:pPr algn="just"/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creștinilor se</a:t>
            </a:r>
          </a:p>
          <a:p>
            <a:pPr algn="just"/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baza pe învățăturile</a:t>
            </a:r>
          </a:p>
          <a:p>
            <a:pPr algn="just"/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Mântuitorului, având în</a:t>
            </a:r>
          </a:p>
          <a:p>
            <a:pPr algn="just"/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centru </a:t>
            </a:r>
            <a:r>
              <a:rPr lang="ro-RO" sz="2400" b="0" i="1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iubirea lui</a:t>
            </a:r>
          </a:p>
          <a:p>
            <a:pPr algn="just"/>
            <a:r>
              <a:rPr lang="ro-RO" sz="2400" b="0" i="1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Dumnezeu</a:t>
            </a:r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 și </a:t>
            </a:r>
            <a:r>
              <a:rPr lang="ro-RO" sz="2400" b="0" i="1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a tuturor</a:t>
            </a:r>
          </a:p>
          <a:p>
            <a:pPr algn="just"/>
            <a:r>
              <a:rPr lang="ro-RO" sz="2400" b="0" i="1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oamenilor.</a:t>
            </a:r>
            <a:endParaRPr lang="ro-RO" sz="2400" dirty="0">
              <a:solidFill>
                <a:schemeClr val="accent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305902E-3FDC-3D83-2C4A-63E91A269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1413164"/>
            <a:ext cx="4436918" cy="270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7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3407-1842-D8DF-3F55-47364877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CATACOMBELE</a:t>
            </a:r>
            <a:endParaRPr lang="ro-RO" dirty="0">
              <a:solidFill>
                <a:schemeClr val="accent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BA5814-C4B6-DBEA-C732-97756D3DBA50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20001" y="1194956"/>
            <a:ext cx="4735226" cy="3503519"/>
          </a:xfrm>
        </p:spPr>
        <p:txBody>
          <a:bodyPr/>
          <a:lstStyle/>
          <a:p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Catacombele erau biserici</a:t>
            </a:r>
          </a:p>
          <a:p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subterane, unde creștinii se</a:t>
            </a:r>
          </a:p>
          <a:p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rugau și se Împărtășeau,</a:t>
            </a:r>
          </a:p>
          <a:p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pentru a nu fi găsiți de</a:t>
            </a:r>
          </a:p>
          <a:p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păgâni. Fiecare participare la</a:t>
            </a:r>
          </a:p>
          <a:p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Sfânta Liturghie reprezenta</a:t>
            </a:r>
          </a:p>
          <a:p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un risc, conducând chiar la</a:t>
            </a:r>
          </a:p>
          <a:p>
            <a:r>
              <a:rPr lang="ro-RO" sz="24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pierderea vieții.</a:t>
            </a:r>
            <a:endParaRPr lang="ro-RO" sz="2400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catacombe | Doxologia">
            <a:extLst>
              <a:ext uri="{FF2B5EF4-FFF2-40B4-BE49-F238E27FC236}">
                <a16:creationId xmlns:a16="http://schemas.microsoft.com/office/drawing/2014/main" id="{29CD0B93-408D-2BF0-B7A2-308BDCC9E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066" y="1175783"/>
            <a:ext cx="2523041" cy="168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serica în imagini | Crestinismul Istoria creștinismului">
            <a:extLst>
              <a:ext uri="{FF2B5EF4-FFF2-40B4-BE49-F238E27FC236}">
                <a16:creationId xmlns:a16="http://schemas.microsoft.com/office/drawing/2014/main" id="{2588A760-21A1-2446-ADA2-F805F3A90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066" y="3015870"/>
            <a:ext cx="2523041" cy="188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7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FF06B-49B5-015A-AAE7-EFEB8821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SIMBOLURILE SECRETE ALE PRIMILOR CREȘTINI </a:t>
            </a:r>
            <a:endParaRPr lang="ro-RO" sz="2400" dirty="0">
              <a:solidFill>
                <a:schemeClr val="accent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6F3D454-BE32-C8A5-D387-C239FD35E7B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19999" y="1017725"/>
            <a:ext cx="7862891" cy="1174757"/>
          </a:xfrm>
        </p:spPr>
        <p:txBody>
          <a:bodyPr/>
          <a:lstStyle/>
          <a:p>
            <a:r>
              <a:rPr lang="ro-RO" sz="18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XP – MONOGRAMA LUI HRISTOS,</a:t>
            </a:r>
            <a:r>
              <a:rPr lang="ro-RO" sz="1800" b="1" i="1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 </a:t>
            </a:r>
            <a:r>
              <a:rPr lang="ro-RO" sz="18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reprezintă un simbol creștin</a:t>
            </a:r>
          </a:p>
          <a:p>
            <a:r>
              <a:rPr lang="ro-RO" sz="18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timpuriu constând din primele două litere grecești ale numelui</a:t>
            </a:r>
          </a:p>
          <a:p>
            <a:r>
              <a:rPr lang="ro-RO" sz="18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l-GR" sz="18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Χριστός (</a:t>
            </a:r>
            <a:r>
              <a:rPr lang="ro-RO" sz="1800" b="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în limba română „Hristos”).</a:t>
            </a:r>
          </a:p>
          <a:p>
            <a:endParaRPr lang="ro-RO" sz="1800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Simbolurile Secrete ale Primilor Creştini - Enigmatica.ro">
            <a:extLst>
              <a:ext uri="{FF2B5EF4-FFF2-40B4-BE49-F238E27FC236}">
                <a16:creationId xmlns:a16="http://schemas.microsoft.com/office/drawing/2014/main" id="{81835E1D-3B47-7983-2599-CE32E5178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29" y="2193630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rucea - instrumentul de tortura datator de viata – altmarius">
            <a:extLst>
              <a:ext uri="{FF2B5EF4-FFF2-40B4-BE49-F238E27FC236}">
                <a16:creationId xmlns:a16="http://schemas.microsoft.com/office/drawing/2014/main" id="{58A82F3C-9D49-F728-3AF0-F6FF6DF52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84" y="2205549"/>
            <a:ext cx="2143125" cy="217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onograma lui Iisus Hristos, cunoscută și ca semnu..">
            <a:extLst>
              <a:ext uri="{FF2B5EF4-FFF2-40B4-BE49-F238E27FC236}">
                <a16:creationId xmlns:a16="http://schemas.microsoft.com/office/drawing/2014/main" id="{813DA55B-AA3E-4422-34E7-6FB7F2DE7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89" y="2182092"/>
            <a:ext cx="2195414" cy="21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0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1B9B-6618-FB38-B7E3-E238156D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72" y="342900"/>
            <a:ext cx="3339246" cy="904009"/>
          </a:xfrm>
        </p:spPr>
        <p:txBody>
          <a:bodyPr/>
          <a:lstStyle/>
          <a:p>
            <a:pPr algn="ctr"/>
            <a:r>
              <a:rPr lang="ro-RO" sz="24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ANCORA </a:t>
            </a:r>
            <a:r>
              <a:rPr lang="ro-RO" sz="2400" b="1" i="1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- </a:t>
            </a:r>
            <a:r>
              <a:rPr lang="ro-RO" sz="240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simboliza</a:t>
            </a:r>
            <a:r>
              <a:rPr lang="ro-RO" sz="24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 Crucea</a:t>
            </a:r>
            <a:endParaRPr lang="ro-RO" sz="2400" b="1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Ancora, un vechi simbol crestin CrestinOrtodox.ro">
            <a:extLst>
              <a:ext uri="{FF2B5EF4-FFF2-40B4-BE49-F238E27FC236}">
                <a16:creationId xmlns:a16="http://schemas.microsoft.com/office/drawing/2014/main" id="{2027B10F-D154-8171-DDFF-2C363D7A4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68" y="3221994"/>
            <a:ext cx="2292778" cy="150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ncora, un vechi simbol crestin CrestinOrtodox.ro">
            <a:extLst>
              <a:ext uri="{FF2B5EF4-FFF2-40B4-BE49-F238E27FC236}">
                <a16:creationId xmlns:a16="http://schemas.microsoft.com/office/drawing/2014/main" id="{C4595DC6-7FC9-C9CA-96DC-E0D4F5B9C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29" y="1208285"/>
            <a:ext cx="1911980" cy="19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5E8C23B-9F53-1292-14C6-D2562D20EDF3}"/>
              </a:ext>
            </a:extLst>
          </p:cNvPr>
          <p:cNvSpPr txBox="1">
            <a:spLocks/>
          </p:cNvSpPr>
          <p:nvPr/>
        </p:nvSpPr>
        <p:spPr>
          <a:xfrm>
            <a:off x="4572000" y="477983"/>
            <a:ext cx="3751118" cy="113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quada One"/>
              <a:buNone/>
              <a:defRPr sz="3500" b="0" i="0" u="none" strike="noStrike" cap="none">
                <a:solidFill>
                  <a:schemeClr val="l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ctr"/>
            <a:r>
              <a:rPr lang="ro-RO" sz="24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BLÂNDUL PĂSTOR  </a:t>
            </a:r>
            <a:r>
              <a:rPr lang="ro-RO" sz="2400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îl reprezintă pe </a:t>
            </a:r>
            <a:r>
              <a:rPr lang="ro-RO" sz="2400" b="1" i="0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Domnul Iisus Hristos </a:t>
            </a:r>
            <a:endParaRPr lang="ro-RO" sz="2400" dirty="0">
              <a:solidFill>
                <a:schemeClr val="accent1"/>
              </a:solidFill>
            </a:endParaRPr>
          </a:p>
        </p:txBody>
      </p:sp>
      <p:pic>
        <p:nvPicPr>
          <p:cNvPr id="7174" name="Picture 6" descr="Hristos, Pastor si Miel CrestinOrtodox.ro">
            <a:extLst>
              <a:ext uri="{FF2B5EF4-FFF2-40B4-BE49-F238E27FC236}">
                <a16:creationId xmlns:a16="http://schemas.microsoft.com/office/drawing/2014/main" id="{1E089D0C-C5C0-6772-B08A-2E6DAEEE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78" y="1727166"/>
            <a:ext cx="2315252" cy="2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120987"/>
      </p:ext>
    </p:extLst>
  </p:cSld>
  <p:clrMapOvr>
    <a:masterClrMapping/>
  </p:clrMapOvr>
</p:sld>
</file>

<file path=ppt/theme/theme1.xml><?xml version="1.0" encoding="utf-8"?>
<a:theme xmlns:a="http://schemas.openxmlformats.org/drawingml/2006/main" name="Progressive Era and Reform Movements - Social Studies - 11th grade by Slidesgo">
  <a:themeElements>
    <a:clrScheme name="Simple Light">
      <a:dk1>
        <a:srgbClr val="DFD6C8"/>
      </a:dk1>
      <a:lt1>
        <a:srgbClr val="F7EED7"/>
      </a:lt1>
      <a:dk2>
        <a:srgbClr val="AA5F13"/>
      </a:dk2>
      <a:lt2>
        <a:srgbClr val="333333"/>
      </a:lt2>
      <a:accent1>
        <a:srgbClr val="854A0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492</Words>
  <Application>Microsoft Office PowerPoint</Application>
  <PresentationFormat>On-screen Show (16:9)</PresentationFormat>
  <Paragraphs>70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Squada One</vt:lpstr>
      <vt:lpstr>Nunito Light</vt:lpstr>
      <vt:lpstr>Arial</vt:lpstr>
      <vt:lpstr>Noto Sans</vt:lpstr>
      <vt:lpstr>DM Sans</vt:lpstr>
      <vt:lpstr>Progressive Era and Reform Movements - Social Studies - 11th grade by Slidesgo</vt:lpstr>
      <vt:lpstr>CREDINȚA ÎN PRIMELE COMUNITĂȚI CREȘTINE</vt:lpstr>
      <vt:lpstr>ÎNTEMEIEREA BISERICII CREȘTINE</vt:lpstr>
      <vt:lpstr>PRIMA COMUNITATE DE CREȘTINI  </vt:lpstr>
      <vt:lpstr>RĂSPÂNDIREA CREȘTINISMULUI</vt:lpstr>
      <vt:lpstr>PRIGONIREA PRIMILOR CREȘTINI</vt:lpstr>
      <vt:lpstr>MODUL DE VIAȚĂ AL PRIMILOR CREȘTINI</vt:lpstr>
      <vt:lpstr>CATACOMBELE</vt:lpstr>
      <vt:lpstr>SIMBOLURILE SECRETE ALE PRIMILOR CREȘTINI </vt:lpstr>
      <vt:lpstr>ANCORA - simboliza Crucea</vt:lpstr>
      <vt:lpstr>PEȘTELE     Numele grecesc al peştelui (IHTIS) era pentru primii creştini un acrostih hristologic: Iisus Hristos, Fiul lui Dumnezeu, Mântuitorul. </vt:lpstr>
      <vt:lpstr>PELICANUL – simbolul Jertfei Mântuitorului</vt:lpstr>
      <vt:lpstr>CREDINȚA ÎN PRIMELE COMUNITĂȚI CREȘTINE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Progressive Era and Reform Movements Social Studies</dc:title>
  <dc:creator>Luminita</dc:creator>
  <cp:lastModifiedBy>Luminita</cp:lastModifiedBy>
  <cp:revision>12</cp:revision>
  <dcterms:modified xsi:type="dcterms:W3CDTF">2023-08-16T21:39:02Z</dcterms:modified>
</cp:coreProperties>
</file>