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Word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o-RO" dirty="0"/>
              <a:t>Grafic Nr.</a:t>
            </a:r>
            <a:r>
              <a:rPr lang="ro-RO" baseline="0" dirty="0"/>
              <a:t> 1</a:t>
            </a:r>
            <a:endParaRPr lang="en-US" dirty="0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8.13840978211057E-2"/>
          <c:y val="5.0375472188454146E-2"/>
          <c:w val="0.91861590217889433"/>
          <c:h val="0.73518797011002435"/>
        </c:manualLayout>
      </c:layout>
      <c:barChart>
        <c:barDir val="col"/>
        <c:grouping val="clustered"/>
        <c:varyColors val="0"/>
        <c:ser>
          <c:idx val="0"/>
          <c:order val="0"/>
          <c:tx>
            <c:v>X (T. i.)</c:v>
          </c:tx>
          <c:spPr>
            <a:solidFill>
              <a:srgbClr val="0070C0"/>
            </a:solidFill>
          </c:spPr>
          <c:invertIfNegative val="0"/>
          <c:dLbls>
            <c:delete val="1"/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Word]Sheet1'!$B$4:$B$7</c:f>
              <c:numCache>
                <c:formatCode>General</c:formatCode>
                <c:ptCount val="4"/>
                <c:pt idx="0">
                  <c:v>13.2</c:v>
                </c:pt>
                <c:pt idx="1">
                  <c:v>11.93</c:v>
                </c:pt>
                <c:pt idx="2">
                  <c:v>2.93</c:v>
                </c:pt>
                <c:pt idx="3">
                  <c:v>1.93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01-40DF-994C-FFA0A5214547}"/>
            </c:ext>
          </c:extLst>
        </c:ser>
        <c:ser>
          <c:idx val="3"/>
          <c:order val="1"/>
          <c:tx>
            <c:v>X (T. f.)</c:v>
          </c:tx>
          <c:spPr>
            <a:solidFill>
              <a:srgbClr val="FFFF00"/>
            </a:solidFill>
            <a:ln>
              <a:solidFill>
                <a:schemeClr val="accent4"/>
              </a:solidFill>
            </a:ln>
          </c:spPr>
          <c:invertIfNegative val="0"/>
          <c:dLbls>
            <c:delete val="1"/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Word]Sheet1'!$E$4:$E$7</c:f>
              <c:numCache>
                <c:formatCode>General</c:formatCode>
                <c:ptCount val="4"/>
                <c:pt idx="0">
                  <c:v>13.08</c:v>
                </c:pt>
                <c:pt idx="1">
                  <c:v>13.43</c:v>
                </c:pt>
                <c:pt idx="2">
                  <c:v>3.37</c:v>
                </c:pt>
                <c:pt idx="3">
                  <c:v>2.25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01-40DF-994C-FFA0A5214547}"/>
            </c:ext>
          </c:extLst>
        </c:ser>
        <c:ser>
          <c:idx val="1"/>
          <c:order val="2"/>
          <c:tx>
            <c:v>m (T. i.)</c:v>
          </c:tx>
          <c:spPr>
            <a:solidFill>
              <a:srgbClr val="C00000"/>
            </a:solidFill>
          </c:spPr>
          <c:invertIfNegative val="0"/>
          <c:dLbls>
            <c:delete val="1"/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Word]Sheet1'!$C$4:$C$7</c:f>
              <c:numCache>
                <c:formatCode>General</c:formatCode>
                <c:ptCount val="4"/>
                <c:pt idx="0">
                  <c:v>0.47</c:v>
                </c:pt>
                <c:pt idx="1">
                  <c:v>1.45</c:v>
                </c:pt>
                <c:pt idx="2">
                  <c:v>0.26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01-40DF-994C-FFA0A5214547}"/>
            </c:ext>
          </c:extLst>
        </c:ser>
        <c:ser>
          <c:idx val="4"/>
          <c:order val="3"/>
          <c:tx>
            <c:v>m (T. f.)</c:v>
          </c:tx>
          <c:spPr>
            <a:solidFill>
              <a:srgbClr val="002060"/>
            </a:solidFill>
          </c:spPr>
          <c:invertIfNegative val="0"/>
          <c:dLbls>
            <c:delete val="1"/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Word]Sheet1'!$F$4:$F$7</c:f>
              <c:numCache>
                <c:formatCode>General</c:formatCode>
                <c:ptCount val="4"/>
                <c:pt idx="0">
                  <c:v>0.44</c:v>
                </c:pt>
                <c:pt idx="1">
                  <c:v>1.64</c:v>
                </c:pt>
                <c:pt idx="2">
                  <c:v>0.23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01-40DF-994C-FFA0A5214547}"/>
            </c:ext>
          </c:extLst>
        </c:ser>
        <c:ser>
          <c:idx val="2"/>
          <c:order val="4"/>
          <c:tx>
            <c:v>Cv (T. i.)</c:v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4575974570318632E-3"/>
                  <c:y val="-3.56524056627915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01-40DF-994C-FFA0A5214547}"/>
                </c:ext>
              </c:extLst>
            </c:dLbl>
            <c:dLbl>
              <c:idx val="1"/>
              <c:layout>
                <c:manualLayout>
                  <c:x val="2.2060221040637357E-3"/>
                  <c:y val="-4.2647414956390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01-40DF-994C-FFA0A5214547}"/>
                </c:ext>
              </c:extLst>
            </c:dLbl>
            <c:dLbl>
              <c:idx val="2"/>
              <c:layout>
                <c:manualLayout>
                  <c:x val="3.6636195610955991E-3"/>
                  <c:y val="-2.6593019002882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01-40DF-994C-FFA0A5214547}"/>
                </c:ext>
              </c:extLst>
            </c:dLbl>
            <c:dLbl>
              <c:idx val="3"/>
              <c:layout>
                <c:manualLayout>
                  <c:x val="-1.1477145320270629E-7"/>
                  <c:y val="-3.563867435453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01-40DF-994C-FFA0A5214547}"/>
                </c:ext>
              </c:extLst>
            </c:dLbl>
            <c:dLbl>
              <c:idx val="4"/>
              <c:layout>
                <c:manualLayout>
                  <c:x val="0"/>
                  <c:y val="-4.702536777910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01-40DF-994C-FFA0A521454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Word]Sheet1'!$D$4:$D$7</c:f>
              <c:numCache>
                <c:formatCode>0.00%</c:formatCode>
                <c:ptCount val="4"/>
                <c:pt idx="0">
                  <c:v>0.14460000000000001</c:v>
                </c:pt>
                <c:pt idx="1">
                  <c:v>0.48780000000000001</c:v>
                </c:pt>
                <c:pt idx="2">
                  <c:v>0.36170000000000002</c:v>
                </c:pt>
                <c:pt idx="3">
                  <c:v>0.44040000000000001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501-40DF-994C-FFA0A5214547}"/>
            </c:ext>
          </c:extLst>
        </c:ser>
        <c:ser>
          <c:idx val="5"/>
          <c:order val="5"/>
          <c:tx>
            <c:v>Cv (T. f.)</c:v>
          </c:tx>
          <c:spPr>
            <a:solidFill>
              <a:schemeClr val="tx1"/>
            </a:solidFill>
          </c:spPr>
          <c:invertIfNegative val="0"/>
          <c:dLbls>
            <c:dLbl>
              <c:idx val="0"/>
              <c:layout>
                <c:manualLayout>
                  <c:x val="4.3727923710955895E-3"/>
                  <c:y val="-1.98167744158264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01-40DF-994C-FFA0A5214547}"/>
                </c:ext>
              </c:extLst>
            </c:dLbl>
            <c:dLbl>
              <c:idx val="1"/>
              <c:layout>
                <c:manualLayout>
                  <c:x val="-7.0917280999999079E-4"/>
                  <c:y val="-8.76197900607797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01-40DF-994C-FFA0A521454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Word]Sheet1'!$G$4:$G$7</c:f>
              <c:numCache>
                <c:formatCode>0.00%</c:formatCode>
                <c:ptCount val="4"/>
                <c:pt idx="0">
                  <c:v>0.13450000000000001</c:v>
                </c:pt>
                <c:pt idx="1">
                  <c:v>0.49059999999999998</c:v>
                </c:pt>
                <c:pt idx="2">
                  <c:v>0.28179999999999999</c:v>
                </c:pt>
                <c:pt idx="3">
                  <c:v>0.52439999999999998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501-40DF-994C-FFA0A5214547}"/>
            </c:ext>
          </c:extLst>
        </c:ser>
        <c:ser>
          <c:idx val="6"/>
          <c:order val="6"/>
          <c:tx>
            <c:v>Testul t</c:v>
          </c:tx>
          <c:spPr>
            <a:solidFill>
              <a:srgbClr val="00B0F0"/>
            </a:solidFill>
          </c:spPr>
          <c:invertIfNegative val="0"/>
          <c:dLbls>
            <c:delete val="1"/>
          </c:dLbls>
          <c:cat>
            <c:strRef>
              <c:f>'[Chart in Microsoft Word]Sheet1'!$A$4:$A$7</c:f>
              <c:strCache>
                <c:ptCount val="4"/>
                <c:pt idx="0">
                  <c:v>Conducerea mingii printre jaloane (30 m) (sec)</c:v>
                </c:pt>
                <c:pt idx="1">
                  <c:v>Menținerea mingii</c:v>
                </c:pt>
                <c:pt idx="2">
                  <c:v>Șut cu dreptul </c:v>
                </c:pt>
                <c:pt idx="3">
                  <c:v>Șut cu stângul</c:v>
                </c:pt>
              </c:strCache>
            </c:strRef>
          </c:cat>
          <c:val>
            <c:numRef>
              <c:f>'[Chart in Microsoft Word]Sheet1'!$H$4:$H$7</c:f>
              <c:numCache>
                <c:formatCode>General</c:formatCode>
                <c:ptCount val="4"/>
                <c:pt idx="0">
                  <c:v>0.18</c:v>
                </c:pt>
                <c:pt idx="1">
                  <c:v>0.05</c:v>
                </c:pt>
                <c:pt idx="2">
                  <c:v>0.08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501-40DF-994C-FFA0A52145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7862160"/>
        <c:axId val="137862704"/>
      </c:barChart>
      <c:catAx>
        <c:axId val="1378621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7862704"/>
        <c:crosses val="autoZero"/>
        <c:auto val="1"/>
        <c:lblAlgn val="ctr"/>
        <c:lblOffset val="100"/>
        <c:noMultiLvlLbl val="0"/>
      </c:catAx>
      <c:valAx>
        <c:axId val="137862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37862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7296278374946398E-3"/>
          <c:y val="0.90902337318325432"/>
          <c:w val="0.97433744735433436"/>
          <c:h val="7.7104884725667192E-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title>
      <c:tx>
        <c:rich>
          <a:bodyPr/>
          <a:lstStyle/>
          <a:p>
            <a:pPr>
              <a:defRPr/>
            </a:pPr>
            <a:r>
              <a:rPr lang="ro-RO" dirty="0"/>
              <a:t>Grafic Nr.2</a:t>
            </a:r>
            <a:endParaRPr lang="en-US" dirty="0"/>
          </a:p>
        </c:rich>
      </c:tx>
      <c:layout>
        <c:manualLayout>
          <c:xMode val="edge"/>
          <c:yMode val="edge"/>
          <c:x val="0.43082977006227963"/>
          <c:y val="7.9588857942987216E-4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8310905581246792E-2"/>
          <c:y val="3.2991362671633814E-2"/>
          <c:w val="0.90747281682126912"/>
          <c:h val="0.82219838723793015"/>
        </c:manualLayout>
      </c:layout>
      <c:barChart>
        <c:barDir val="col"/>
        <c:grouping val="clustered"/>
        <c:varyColors val="0"/>
        <c:ser>
          <c:idx val="0"/>
          <c:order val="0"/>
          <c:tx>
            <c:v>X (T. i.)</c:v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4.4075437019237091E-3"/>
                  <c:y val="-1.763223433243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43-48FD-8D92-41A602DC6AEC}"/>
                </c:ext>
              </c:extLst>
            </c:dLbl>
            <c:dLbl>
              <c:idx val="1"/>
              <c:layout>
                <c:manualLayout>
                  <c:x val="-5.830389828127453E-3"/>
                  <c:y val="-6.08169973451225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43-48FD-8D92-41A602DC6AEC}"/>
                </c:ext>
              </c:extLst>
            </c:dLbl>
            <c:dLbl>
              <c:idx val="2"/>
              <c:layout>
                <c:manualLayout>
                  <c:x val="-5.830389828127453E-3"/>
                  <c:y val="-5.6719432195911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Word]Sheet1'!$B$4:$B$6</c:f>
              <c:numCache>
                <c:formatCode>General</c:formatCode>
                <c:ptCount val="3"/>
                <c:pt idx="0">
                  <c:v>6.06</c:v>
                </c:pt>
                <c:pt idx="1">
                  <c:v>142.43</c:v>
                </c:pt>
                <c:pt idx="2">
                  <c:v>19.37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43-48FD-8D92-41A602DC6AEC}"/>
            </c:ext>
          </c:extLst>
        </c:ser>
        <c:ser>
          <c:idx val="3"/>
          <c:order val="1"/>
          <c:tx>
            <c:v>X (T. f.)</c:v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7.21184236234288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43-48FD-8D92-41A602DC6AEC}"/>
                </c:ext>
              </c:extLst>
            </c:dLbl>
            <c:dLbl>
              <c:idx val="1"/>
              <c:layout>
                <c:manualLayout>
                  <c:x val="0"/>
                  <c:y val="-1.0058477772150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43-48FD-8D92-41A602DC6AEC}"/>
                </c:ext>
              </c:extLst>
            </c:dLbl>
            <c:dLbl>
              <c:idx val="2"/>
              <c:layout>
                <c:manualLayout>
                  <c:x val="2.9151949140637265E-3"/>
                  <c:y val="-8.1089329793496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Word]Sheet1'!$E$4:$E$6</c:f>
              <c:numCache>
                <c:formatCode>General</c:formatCode>
                <c:ptCount val="3"/>
                <c:pt idx="0">
                  <c:v>5.93</c:v>
                </c:pt>
                <c:pt idx="1">
                  <c:v>147.75</c:v>
                </c:pt>
                <c:pt idx="2">
                  <c:v>21.43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43-48FD-8D92-41A602DC6AEC}"/>
            </c:ext>
          </c:extLst>
        </c:ser>
        <c:ser>
          <c:idx val="1"/>
          <c:order val="2"/>
          <c:tx>
            <c:v>m (T. i.)</c:v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2.9151949140637265E-3"/>
                  <c:y val="-1.61747672991634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243-48FD-8D92-41A602DC6AEC}"/>
                </c:ext>
              </c:extLst>
            </c:dLbl>
            <c:dLbl>
              <c:idx val="2"/>
              <c:layout>
                <c:manualLayout>
                  <c:x val="0"/>
                  <c:y val="-1.2573097215187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Word]Sheet1'!$C$4:$C$6</c:f>
              <c:numCache>
                <c:formatCode>General</c:formatCode>
                <c:ptCount val="3"/>
                <c:pt idx="0">
                  <c:v>0.06</c:v>
                </c:pt>
                <c:pt idx="1">
                  <c:v>1.22</c:v>
                </c:pt>
                <c:pt idx="2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43-48FD-8D92-41A602DC6AEC}"/>
            </c:ext>
          </c:extLst>
        </c:ser>
        <c:ser>
          <c:idx val="4"/>
          <c:order val="3"/>
          <c:tx>
            <c:v>m (T.f.)</c:v>
          </c:tx>
          <c:spPr>
            <a:solidFill>
              <a:schemeClr val="accent6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1.2573097215187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43-48FD-8D92-41A602DC6AEC}"/>
                </c:ext>
              </c:extLst>
            </c:dLbl>
            <c:dLbl>
              <c:idx val="1"/>
              <c:layout>
                <c:manualLayout>
                  <c:x val="0"/>
                  <c:y val="-2.0039440062215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43-48FD-8D92-41A602DC6AEC}"/>
                </c:ext>
              </c:extLst>
            </c:dLbl>
            <c:dLbl>
              <c:idx val="2"/>
              <c:layout>
                <c:manualLayout>
                  <c:x val="-2.9151949140637265E-3"/>
                  <c:y val="4.097565149210751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Word]Sheet1'!$F$4:$F$6</c:f>
              <c:numCache>
                <c:formatCode>General</c:formatCode>
                <c:ptCount val="3"/>
                <c:pt idx="0">
                  <c:v>0.05</c:v>
                </c:pt>
                <c:pt idx="1">
                  <c:v>1.36</c:v>
                </c:pt>
                <c:pt idx="2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43-48FD-8D92-41A602DC6AEC}"/>
            </c:ext>
          </c:extLst>
        </c:ser>
        <c:ser>
          <c:idx val="2"/>
          <c:order val="4"/>
          <c:tx>
            <c:v>Cv (T. i.)</c:v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-2.2037718509618598E-3"/>
                  <c:y val="-1.7602336101262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43-48FD-8D92-41A602DC6AEC}"/>
                </c:ext>
              </c:extLst>
            </c:dLbl>
            <c:dLbl>
              <c:idx val="1"/>
              <c:layout>
                <c:manualLayout>
                  <c:x val="2.9151949140637265E-3"/>
                  <c:y val="-1.9862575933453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Word]Sheet1'!$D$4:$D$6</c:f>
              <c:numCache>
                <c:formatCode>General</c:formatCode>
                <c:ptCount val="3"/>
                <c:pt idx="0">
                  <c:v>4.12</c:v>
                </c:pt>
                <c:pt idx="1">
                  <c:v>3.42</c:v>
                </c:pt>
                <c:pt idx="2">
                  <c:v>12.02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243-48FD-8D92-41A602DC6AEC}"/>
            </c:ext>
          </c:extLst>
        </c:ser>
        <c:ser>
          <c:idx val="5"/>
          <c:order val="5"/>
          <c:tx>
            <c:v>Cv (T.f)</c:v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1.4575974570318632E-3"/>
                  <c:y val="-6.6467710484275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243-48FD-8D92-41A602DC6AEC}"/>
                </c:ext>
              </c:extLst>
            </c:dLbl>
            <c:dLbl>
              <c:idx val="1"/>
              <c:layout>
                <c:manualLayout>
                  <c:x val="4.3380166207427828E-3"/>
                  <c:y val="1.77295115357552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243-48FD-8D92-41A602DC6AEC}"/>
                </c:ext>
              </c:extLst>
            </c:dLbl>
            <c:dLbl>
              <c:idx val="2"/>
              <c:layout>
                <c:manualLayout>
                  <c:x val="2.880419163711026E-3"/>
                  <c:y val="-2.142386478130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Word]Sheet1'!$G$4:$G$6</c:f>
              <c:numCache>
                <c:formatCode>General</c:formatCode>
                <c:ptCount val="3"/>
                <c:pt idx="0">
                  <c:v>3.87</c:v>
                </c:pt>
                <c:pt idx="1">
                  <c:v>3.68</c:v>
                </c:pt>
                <c:pt idx="2">
                  <c:v>10.35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243-48FD-8D92-41A602DC6AEC}"/>
            </c:ext>
          </c:extLst>
        </c:ser>
        <c:ser>
          <c:idx val="6"/>
          <c:order val="6"/>
          <c:tx>
            <c:v>Testul t</c:v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2.9151949140637265E-3"/>
                  <c:y val="-2.10497045666701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243-48FD-8D92-41A602DC6AEC}"/>
                </c:ext>
              </c:extLst>
            </c:dLbl>
            <c:dLbl>
              <c:idx val="1"/>
              <c:layout>
                <c:manualLayout>
                  <c:x val="0"/>
                  <c:y val="-8.1866701911792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243-48FD-8D92-41A602DC6AEC}"/>
                </c:ext>
              </c:extLst>
            </c:dLbl>
            <c:dLbl>
              <c:idx val="2"/>
              <c:layout>
                <c:manualLayout>
                  <c:x val="2.1690656960980459E-3"/>
                  <c:y val="-9.90311421336326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243-48FD-8D92-41A602DC6A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Word]Sheet1'!$A$4:$A$6</c:f>
              <c:strCache>
                <c:ptCount val="3"/>
                <c:pt idx="0">
                  <c:v>Alergare de viteză 30 m (sec)</c:v>
                </c:pt>
                <c:pt idx="1">
                  <c:v>Săritura în lungime fără elan (cm)</c:v>
                </c:pt>
                <c:pt idx="2">
                  <c:v>Ridicări ale trunchiului din culcat dorsal (30 sec.)</c:v>
                </c:pt>
              </c:strCache>
            </c:strRef>
          </c:cat>
          <c:val>
            <c:numRef>
              <c:f>'[Chart in Microsoft Word]Sheet1'!$H$4:$H$6</c:f>
              <c:numCache>
                <c:formatCode>General</c:formatCode>
                <c:ptCount val="3"/>
                <c:pt idx="0">
                  <c:v>0.12</c:v>
                </c:pt>
                <c:pt idx="1">
                  <c:v>7.94</c:v>
                </c:pt>
                <c:pt idx="2">
                  <c:v>7.84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A243-48FD-8D92-41A602DC6AE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7863248"/>
        <c:axId val="137865424"/>
      </c:barChart>
      <c:catAx>
        <c:axId val="137863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37865424"/>
        <c:crosses val="autoZero"/>
        <c:auto val="1"/>
        <c:lblAlgn val="ctr"/>
        <c:lblOffset val="100"/>
        <c:noMultiLvlLbl val="0"/>
      </c:catAx>
      <c:valAx>
        <c:axId val="137865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37863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6690638597547946E-2"/>
          <c:y val="0.93094589106957459"/>
          <c:w val="0.95787302329125978"/>
          <c:h val="5.6890709461400839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AE601-D733-4182-A2BF-FDC10B914914}" type="datetimeFigureOut">
              <a:rPr lang="ro-RO" smtClean="0"/>
              <a:t>26.08.2023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5BF2-ED2D-42EF-A066-806D719D6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3364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A5BF2-ED2D-42EF-A066-806D719D6D6A}" type="slidenum">
              <a:rPr lang="ro-RO" smtClean="0"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0188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D5C6301-2C90-4374-8EF6-EB211190D90F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3019CFD-BE70-4DBB-A5C8-2E6950C717A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568952" cy="324036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cap="none" spc="50" dirty="0">
                <a:ln w="11430">
                  <a:solidFill>
                    <a:schemeClr val="accent2">
                      <a:lumMod val="50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ASPECTE PRIVIND ÎNVĂȚAREA PROCEDEELOR TEHNICE DE BAZĂ DIN JOCUL DE FOTBAL LA ELEVII DIN CICLUL PRIMAR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3501008"/>
            <a:ext cx="8784976" cy="2664296"/>
          </a:xfrm>
        </p:spPr>
        <p:txBody>
          <a:bodyPr/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773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20680"/>
          </a:xfrm>
        </p:spPr>
        <p:txBody>
          <a:bodyPr>
            <a:noAutofit/>
          </a:bodyPr>
          <a:lstStyle/>
          <a:p>
            <a:pPr marL="36576" indent="0" algn="just">
              <a:buNone/>
            </a:pPr>
            <a:r>
              <a:rPr lang="ro-RO" sz="2400" b="1" dirty="0"/>
              <a:t>4.2.3.  Ridicări ale trunchiului din culcat dorsal - 30 secunde:</a:t>
            </a:r>
            <a:endParaRPr lang="en-US" sz="2400" dirty="0"/>
          </a:p>
          <a:p>
            <a:pPr marL="36576" indent="0" algn="just">
              <a:buNone/>
            </a:pPr>
            <a:r>
              <a:rPr lang="en-US" sz="2400" dirty="0"/>
              <a:t>	</a:t>
            </a:r>
            <a:r>
              <a:rPr lang="ro-RO" sz="2400" dirty="0"/>
              <a:t>La testarea iniţială elevii au realizat o medie de 19,37 repetări în 30 de secunde iar la testarea finală au realizat o medie de 21,43 repetări în 30 de secunde.</a:t>
            </a:r>
            <a:endParaRPr lang="en-US" sz="2400" dirty="0"/>
          </a:p>
          <a:p>
            <a:pPr marL="36576" indent="0" algn="just">
              <a:buNone/>
            </a:pPr>
            <a:r>
              <a:rPr lang="en-US" sz="2400" dirty="0"/>
              <a:t>	</a:t>
            </a:r>
            <a:r>
              <a:rPr lang="ro-RO" sz="2400" dirty="0"/>
              <a:t>Din punct de vedere statistico-matematic progresul este semnificativ, valoarea lui </a:t>
            </a:r>
            <a:r>
              <a:rPr lang="ro-RO" sz="2400" b="1" i="1" dirty="0"/>
              <a:t>t</a:t>
            </a:r>
            <a:r>
              <a:rPr lang="ro-RO" sz="2400" dirty="0"/>
              <a:t> fiind de 7,84 (p </a:t>
            </a:r>
            <a:r>
              <a:rPr lang="en-US" sz="2400" dirty="0"/>
              <a:t>&lt;</a:t>
            </a:r>
            <a:r>
              <a:rPr lang="ro-RO" sz="2400" dirty="0"/>
              <a:t> 0,05). </a:t>
            </a:r>
            <a:r>
              <a:rPr lang="en-US" sz="2400" dirty="0"/>
              <a:t>	</a:t>
            </a:r>
            <a:r>
              <a:rPr lang="ro-RO" sz="2400" dirty="0"/>
              <a:t>Considerăm că acest progres semnificativ, la această probă, se datorează faptului că forţa abdominală a fost bine dezvoltată şi tonifată în exerciţiile şi în circuitele de forţă din timpul lecţiilor de educaţie fizică şi cele de pregătire din afara orarului zilnic.</a:t>
            </a:r>
            <a:endParaRPr lang="en-US" sz="2400" dirty="0"/>
          </a:p>
          <a:p>
            <a:pPr marL="36576" indent="0" algn="just">
              <a:buNone/>
            </a:pPr>
            <a:r>
              <a:rPr lang="ro-RO" sz="2400" dirty="0"/>
              <a:t>	 În cazul evoluției indicilor privind calitățile motrice grupul a prezentat un grad de omogenitate mare de unde reiese  că elevii sunt destul de bine pregătiți din punct de vedere fizic.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013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244934"/>
              </p:ext>
            </p:extLst>
          </p:nvPr>
        </p:nvGraphicFramePr>
        <p:xfrm>
          <a:off x="251520" y="332656"/>
          <a:ext cx="8712968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97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ro-RO" sz="2800" i="1" u="sng" dirty="0"/>
              <a:t>Concluzii</a:t>
            </a:r>
            <a:endParaRPr lang="en-US" sz="2800" dirty="0"/>
          </a:p>
          <a:p>
            <a:pPr marL="36576" indent="0" algn="just">
              <a:buNone/>
            </a:pPr>
            <a:r>
              <a:rPr lang="en-US" sz="2400" dirty="0"/>
              <a:t>	</a:t>
            </a:r>
            <a:r>
              <a:rPr lang="ro-RO" sz="2400" dirty="0"/>
              <a:t>În concluzie ca urmare a studiului materialelor de specialitate, precum și a cercetării efectuate putem sintetiza următoarele:</a:t>
            </a:r>
            <a:endParaRPr lang="en-US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400" dirty="0"/>
              <a:t>	</a:t>
            </a:r>
            <a:r>
              <a:rPr lang="ro-RO" sz="2400" dirty="0"/>
              <a:t>Tehnica reprezintă elementul major în formarea unui jucător de fotbal.</a:t>
            </a:r>
            <a:endParaRPr lang="en-US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400" dirty="0"/>
              <a:t>	</a:t>
            </a:r>
            <a:r>
              <a:rPr lang="ro-RO" sz="2400" dirty="0"/>
              <a:t>De mic trebuie să se pună accent pe tehnică, copiii trebuie să aibe un simț al mingii foarte dezvoltat  și să știe să controleze mingea.</a:t>
            </a:r>
            <a:endParaRPr lang="en-US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o-RO" sz="2400" dirty="0"/>
              <a:t>În pregătirea eleviilor trebuie să ne axăm mai mult pe dezvoltarea calităților motrice, pe însușirea corectă a tehnicii și mai puțin pe gândirea tactică deoarece la această vârstă nivelul de dezvoltare intelectual al copiilor nu permite acest lucru. </a:t>
            </a:r>
            <a:endParaRPr lang="en-US" sz="24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8626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552729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en-US" dirty="0" err="1"/>
              <a:t>Introducere</a:t>
            </a:r>
            <a:endParaRPr lang="en-US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en-US" sz="2400" dirty="0"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cs typeface="Times New Roman" panose="02020603050405020304" pitchFamily="18" charset="0"/>
              </a:rPr>
              <a:t>Principala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idee</a:t>
            </a:r>
            <a:r>
              <a:rPr lang="en-US" sz="2400" dirty="0">
                <a:cs typeface="Times New Roman" panose="02020603050405020304" pitchFamily="18" charset="0"/>
              </a:rPr>
              <a:t>  care </a:t>
            </a:r>
            <a:r>
              <a:rPr lang="en-US" sz="2400" dirty="0" err="1">
                <a:cs typeface="Times New Roman" panose="02020603050405020304" pitchFamily="18" charset="0"/>
              </a:rPr>
              <a:t>stă</a:t>
            </a:r>
            <a:r>
              <a:rPr lang="en-US" sz="2400" dirty="0"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cs typeface="Times New Roman" panose="02020603050405020304" pitchFamily="18" charset="0"/>
              </a:rPr>
              <a:t>baza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unui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joc</a:t>
            </a:r>
            <a:r>
              <a:rPr lang="en-US" sz="2400" dirty="0"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cs typeface="Times New Roman" panose="02020603050405020304" pitchFamily="18" charset="0"/>
              </a:rPr>
              <a:t>fotbal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este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dacă</a:t>
            </a:r>
            <a:r>
              <a:rPr lang="en-US" sz="2400" dirty="0">
                <a:cs typeface="Times New Roman" panose="02020603050405020304" pitchFamily="18" charset="0"/>
              </a:rPr>
              <a:t> nu </a:t>
            </a:r>
            <a:r>
              <a:rPr lang="en-US" sz="2400" dirty="0" err="1">
                <a:cs typeface="Times New Roman" panose="02020603050405020304" pitchFamily="18" charset="0"/>
              </a:rPr>
              <a:t>deții</a:t>
            </a:r>
            <a:r>
              <a:rPr lang="en-US" sz="2400" dirty="0">
                <a:cs typeface="Times New Roman" panose="02020603050405020304" pitchFamily="18" charset="0"/>
              </a:rPr>
              <a:t> de un minimum de </a:t>
            </a:r>
            <a:r>
              <a:rPr lang="en-US" sz="2400" dirty="0" err="1">
                <a:cs typeface="Times New Roman" panose="02020603050405020304" pitchFamily="18" charset="0"/>
              </a:rPr>
              <a:t>cunoștințe</a:t>
            </a:r>
            <a:r>
              <a:rPr lang="en-US" sz="2400" dirty="0"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cs typeface="Times New Roman" panose="02020603050405020304" pitchFamily="18" charset="0"/>
              </a:rPr>
              <a:t>ramura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tehnicii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și</a:t>
            </a:r>
            <a:r>
              <a:rPr lang="en-US" sz="2400" dirty="0"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cs typeface="Times New Roman" panose="02020603050405020304" pitchFamily="18" charset="0"/>
              </a:rPr>
              <a:t>tacticii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și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fără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stăpânești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procedeele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tehnice</a:t>
            </a:r>
            <a:r>
              <a:rPr lang="en-US" sz="2400" dirty="0"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cs typeface="Times New Roman" panose="02020603050405020304" pitchFamily="18" charset="0"/>
              </a:rPr>
              <a:t>bază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necesare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unui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joc</a:t>
            </a:r>
            <a:r>
              <a:rPr lang="en-US" sz="2400" dirty="0">
                <a:cs typeface="Times New Roman" panose="02020603050405020304" pitchFamily="18" charset="0"/>
              </a:rPr>
              <a:t>, nu </a:t>
            </a:r>
            <a:r>
              <a:rPr lang="en-US" sz="2400" dirty="0" err="1">
                <a:cs typeface="Times New Roman" panose="02020603050405020304" pitchFamily="18" charset="0"/>
              </a:rPr>
              <a:t>poți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evolua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în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condiții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cât</a:t>
            </a:r>
            <a:r>
              <a:rPr lang="en-US" sz="2400" dirty="0">
                <a:cs typeface="Times New Roman" panose="02020603050405020304" pitchFamily="18" charset="0"/>
              </a:rPr>
              <a:t> mai </a:t>
            </a:r>
            <a:r>
              <a:rPr lang="en-US" sz="2400" dirty="0" err="1">
                <a:cs typeface="Times New Roman" panose="02020603050405020304" pitchFamily="18" charset="0"/>
              </a:rPr>
              <a:t>bune</a:t>
            </a:r>
            <a:r>
              <a:rPr lang="en-US" sz="2400" dirty="0">
                <a:cs typeface="Times New Roman" panose="02020603050405020304" pitchFamily="18" charset="0"/>
              </a:rPr>
              <a:t>.</a:t>
            </a:r>
          </a:p>
          <a:p>
            <a:pPr marL="36576" indent="0" algn="just">
              <a:buNone/>
            </a:pPr>
            <a:r>
              <a:rPr lang="en-US" sz="2800" i="1" u="sng" dirty="0" err="1">
                <a:cs typeface="Times New Roman" panose="02020603050405020304" pitchFamily="18" charset="0"/>
              </a:rPr>
              <a:t>Motivul</a:t>
            </a:r>
            <a:r>
              <a:rPr lang="en-US" sz="2800" i="1" u="sng" dirty="0"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cs typeface="Times New Roman" panose="02020603050405020304" pitchFamily="18" charset="0"/>
              </a:rPr>
              <a:t>alegerii</a:t>
            </a:r>
            <a:r>
              <a:rPr lang="en-US" sz="2800" i="1" u="sng" dirty="0">
                <a:cs typeface="Times New Roman" panose="02020603050405020304" pitchFamily="18" charset="0"/>
              </a:rPr>
              <a:t> </a:t>
            </a:r>
            <a:r>
              <a:rPr lang="en-US" sz="2800" i="1" u="sng" dirty="0" err="1">
                <a:cs typeface="Times New Roman" panose="02020603050405020304" pitchFamily="18" charset="0"/>
              </a:rPr>
              <a:t>temei</a:t>
            </a:r>
            <a:endParaRPr lang="en-US" sz="2800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en-US" sz="2400" dirty="0">
                <a:cs typeface="Times New Roman" panose="02020603050405020304" pitchFamily="18" charset="0"/>
              </a:rPr>
              <a:t>	 </a:t>
            </a:r>
            <a:r>
              <a:rPr lang="en-US" sz="2400" dirty="0" err="1">
                <a:cs typeface="Times New Roman" panose="02020603050405020304" pitchFamily="18" charset="0"/>
              </a:rPr>
              <a:t>Principalul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motiv</a:t>
            </a:r>
            <a:r>
              <a:rPr lang="en-US" sz="2400" dirty="0">
                <a:cs typeface="Times New Roman" panose="02020603050405020304" pitchFamily="18" charset="0"/>
              </a:rPr>
              <a:t> care ne-a </a:t>
            </a:r>
            <a:r>
              <a:rPr lang="en-US" sz="2400" dirty="0" err="1">
                <a:cs typeface="Times New Roman" panose="02020603050405020304" pitchFamily="18" charset="0"/>
              </a:rPr>
              <a:t>determinat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alegem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această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temă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ar</a:t>
            </a:r>
            <a:r>
              <a:rPr lang="en-US" sz="2400" dirty="0">
                <a:cs typeface="Times New Roman" panose="02020603050405020304" pitchFamily="18" charset="0"/>
              </a:rPr>
              <a:t> fi </a:t>
            </a:r>
            <a:r>
              <a:rPr lang="en-US" sz="2400" dirty="0" err="1">
                <a:cs typeface="Times New Roman" panose="02020603050405020304" pitchFamily="18" charset="0"/>
              </a:rPr>
              <a:t>faptul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fotbalul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este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sportul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pe</a:t>
            </a:r>
            <a:r>
              <a:rPr lang="en-US" sz="2400" dirty="0"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cs typeface="Times New Roman" panose="02020603050405020304" pitchFamily="18" charset="0"/>
              </a:rPr>
              <a:t>îl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dobândesc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cel</a:t>
            </a:r>
            <a:r>
              <a:rPr lang="en-US" sz="2400" dirty="0">
                <a:cs typeface="Times New Roman" panose="02020603050405020304" pitchFamily="18" charset="0"/>
              </a:rPr>
              <a:t> mai bine </a:t>
            </a:r>
            <a:r>
              <a:rPr lang="en-US" sz="2400" dirty="0" err="1">
                <a:cs typeface="Times New Roman" panose="02020603050405020304" pitchFamily="18" charset="0"/>
              </a:rPr>
              <a:t>pentru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că</a:t>
            </a:r>
            <a:r>
              <a:rPr lang="en-US" sz="2400" dirty="0">
                <a:cs typeface="Times New Roman" panose="02020603050405020304" pitchFamily="18" charset="0"/>
              </a:rPr>
              <a:t> l-am </a:t>
            </a:r>
            <a:r>
              <a:rPr lang="en-US" sz="2400" dirty="0" err="1">
                <a:cs typeface="Times New Roman" panose="02020603050405020304" pitchFamily="18" charset="0"/>
              </a:rPr>
              <a:t>practicat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în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trecut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și</a:t>
            </a:r>
            <a:r>
              <a:rPr lang="en-US" sz="2400" dirty="0">
                <a:cs typeface="Times New Roman" panose="02020603050405020304" pitchFamily="18" charset="0"/>
              </a:rPr>
              <a:t>-l </a:t>
            </a:r>
            <a:r>
              <a:rPr lang="en-US" sz="2400" dirty="0" err="1">
                <a:cs typeface="Times New Roman" panose="02020603050405020304" pitchFamily="18" charset="0"/>
              </a:rPr>
              <a:t>practic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în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continuare</a:t>
            </a:r>
            <a:r>
              <a:rPr lang="en-US" sz="2400" dirty="0">
                <a:cs typeface="Times New Roman" panose="02020603050405020304" pitchFamily="18" charset="0"/>
              </a:rPr>
              <a:t>.</a:t>
            </a:r>
          </a:p>
          <a:p>
            <a:pPr marL="36576" indent="0" algn="just">
              <a:buNone/>
            </a:pPr>
            <a:r>
              <a:rPr lang="en-US" sz="2400" dirty="0">
                <a:cs typeface="Times New Roman" panose="02020603050405020304" pitchFamily="18" charset="0"/>
              </a:rPr>
              <a:t>	Un alt </a:t>
            </a:r>
            <a:r>
              <a:rPr lang="en-US" sz="2400" dirty="0" err="1">
                <a:cs typeface="Times New Roman" panose="02020603050405020304" pitchFamily="18" charset="0"/>
              </a:rPr>
              <a:t>motiv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ar</a:t>
            </a:r>
            <a:r>
              <a:rPr lang="en-US" sz="2400" dirty="0">
                <a:cs typeface="Times New Roman" panose="02020603050405020304" pitchFamily="18" charset="0"/>
              </a:rPr>
              <a:t> fi </a:t>
            </a:r>
            <a:r>
              <a:rPr lang="en-US" sz="2400" dirty="0" err="1">
                <a:cs typeface="Times New Roman" panose="02020603050405020304" pitchFamily="18" charset="0"/>
              </a:rPr>
              <a:t>dorința</a:t>
            </a:r>
            <a:r>
              <a:rPr lang="en-US" sz="2400" dirty="0">
                <a:cs typeface="Times New Roman" panose="02020603050405020304" pitchFamily="18" charset="0"/>
              </a:rPr>
              <a:t> de a </a:t>
            </a:r>
            <a:r>
              <a:rPr lang="en-US" sz="2400" dirty="0" err="1">
                <a:cs typeface="Times New Roman" panose="02020603050405020304" pitchFamily="18" charset="0"/>
              </a:rPr>
              <a:t>activa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în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continuare</a:t>
            </a:r>
            <a:r>
              <a:rPr lang="en-US" sz="2400" dirty="0">
                <a:cs typeface="Times New Roman" panose="02020603050405020304" pitchFamily="18" charset="0"/>
              </a:rPr>
              <a:t> ca professor </a:t>
            </a:r>
            <a:r>
              <a:rPr lang="en-US" sz="2400" dirty="0" err="1">
                <a:cs typeface="Times New Roman" panose="02020603050405020304" pitchFamily="18" charset="0"/>
              </a:rPr>
              <a:t>în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baza</a:t>
            </a:r>
            <a:r>
              <a:rPr lang="en-US" sz="2400" dirty="0"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cs typeface="Times New Roman" panose="02020603050405020304" pitchFamily="18" charset="0"/>
              </a:rPr>
              <a:t>masă</a:t>
            </a:r>
            <a:r>
              <a:rPr lang="en-US" sz="2400" dirty="0"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cs typeface="Times New Roman" panose="02020603050405020304" pitchFamily="18" charset="0"/>
              </a:rPr>
              <a:t>fotbalului</a:t>
            </a:r>
            <a:r>
              <a:rPr lang="en-US" sz="2400" dirty="0">
                <a:cs typeface="Times New Roman" panose="02020603050405020304" pitchFamily="18" charset="0"/>
              </a:rPr>
              <a:t>, la </a:t>
            </a:r>
            <a:r>
              <a:rPr lang="en-US" sz="2400" dirty="0" err="1">
                <a:cs typeface="Times New Roman" panose="02020603050405020304" pitchFamily="18" charset="0"/>
              </a:rPr>
              <a:t>nivelul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elevilor</a:t>
            </a:r>
            <a:r>
              <a:rPr lang="en-US" sz="2400" dirty="0"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cs typeface="Times New Roman" panose="02020603050405020304" pitchFamily="18" charset="0"/>
              </a:rPr>
              <a:t>având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astfel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datoria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profesională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mă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implic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în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cercetare</a:t>
            </a:r>
            <a:r>
              <a:rPr lang="en-US" sz="2400" dirty="0"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cs typeface="Times New Roman" panose="02020603050405020304" pitchFamily="18" charset="0"/>
              </a:rPr>
              <a:t>să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experimentez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ipotezele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exprimate</a:t>
            </a:r>
            <a:r>
              <a:rPr lang="en-US" sz="2400" dirty="0">
                <a:cs typeface="Times New Roman" panose="02020603050405020304" pitchFamily="18" charset="0"/>
              </a:rPr>
              <a:t> realist </a:t>
            </a:r>
            <a:r>
              <a:rPr lang="en-US" sz="2400" dirty="0" err="1">
                <a:cs typeface="Times New Roman" panose="02020603050405020304" pitchFamily="18" charset="0"/>
              </a:rPr>
              <a:t>și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îndrăzneț</a:t>
            </a:r>
            <a:r>
              <a:rPr lang="en-US" sz="2400" dirty="0"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cs typeface="Times New Roman" panose="02020603050405020304" pitchFamily="18" charset="0"/>
              </a:rPr>
              <a:t>aducându</a:t>
            </a:r>
            <a:r>
              <a:rPr lang="en-US" sz="2400" dirty="0">
                <a:cs typeface="Times New Roman" panose="02020603050405020304" pitchFamily="18" charset="0"/>
              </a:rPr>
              <a:t>-mi </a:t>
            </a:r>
            <a:r>
              <a:rPr lang="en-US" sz="2400" dirty="0" err="1">
                <a:cs typeface="Times New Roman" panose="02020603050405020304" pitchFamily="18" charset="0"/>
              </a:rPr>
              <a:t>astfel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contribuția</a:t>
            </a:r>
            <a:r>
              <a:rPr lang="en-US" sz="2400" dirty="0"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cs typeface="Times New Roman" panose="02020603050405020304" pitchFamily="18" charset="0"/>
              </a:rPr>
              <a:t>progresul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fotbalului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școlar</a:t>
            </a:r>
            <a:r>
              <a:rPr lang="en-US" sz="2400" dirty="0">
                <a:cs typeface="Times New Roman" panose="02020603050405020304" pitchFamily="18" charset="0"/>
              </a:rPr>
              <a:t>.</a:t>
            </a:r>
            <a:r>
              <a:rPr lang="hu-HU" sz="2400" b="1" i="1" u="sng" dirty="0">
                <a:cs typeface="Times New Roman" panose="02020603050405020304" pitchFamily="18" charset="0"/>
              </a:rPr>
              <a:t> </a:t>
            </a:r>
            <a:endParaRPr lang="en-US" sz="2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08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92500" lnSpcReduction="10000"/>
          </a:bodyPr>
          <a:lstStyle/>
          <a:p>
            <a:pPr marL="36576" indent="0" algn="just">
              <a:buNone/>
            </a:pPr>
            <a:r>
              <a:rPr lang="en-US" i="1" u="sng" dirty="0" err="1"/>
              <a:t>Perioada</a:t>
            </a:r>
            <a:r>
              <a:rPr lang="en-US" i="1" u="sng" dirty="0"/>
              <a:t> de </a:t>
            </a:r>
            <a:r>
              <a:rPr lang="en-US" i="1" u="sng" dirty="0" err="1"/>
              <a:t>desfășurare</a:t>
            </a:r>
            <a:r>
              <a:rPr lang="en-US" i="1" u="sng" dirty="0"/>
              <a:t> a </a:t>
            </a:r>
            <a:r>
              <a:rPr lang="en-US" i="1" u="sng" dirty="0" err="1"/>
              <a:t>cercetării</a:t>
            </a:r>
            <a:endParaRPr lang="en-US" dirty="0"/>
          </a:p>
          <a:p>
            <a:pPr marL="36576" indent="0" algn="just" eaLnBrk="0" fontAlgn="base" hangingPunct="0">
              <a:buNone/>
            </a:pPr>
            <a:r>
              <a:rPr lang="en-US" dirty="0"/>
              <a:t>	</a:t>
            </a:r>
            <a:r>
              <a:rPr lang="ro-RO" sz="2600" dirty="0"/>
              <a:t>Studiul nostru s-a realizat la Școala Gimnazială Vidra începând din data de 5.10.2017 (când a avut loc testarea inițială) până în data de 25.05.2018 (când a avut loc testarea finală).</a:t>
            </a:r>
            <a:endParaRPr lang="en-US" sz="2600" dirty="0"/>
          </a:p>
          <a:p>
            <a:pPr marL="36576" indent="0" algn="just" eaLnBrk="0" fontAlgn="base" hangingPunct="0">
              <a:buNone/>
            </a:pPr>
            <a:r>
              <a:rPr lang="en-US" dirty="0"/>
              <a:t>	</a:t>
            </a:r>
            <a:r>
              <a:rPr lang="ro-RO" i="1" u="sng" dirty="0"/>
              <a:t>Subiecții cercetării</a:t>
            </a:r>
            <a:endParaRPr lang="en-US" dirty="0"/>
          </a:p>
          <a:p>
            <a:pPr marL="36576" indent="0" algn="just" eaLnBrk="0" fontAlgn="base" hangingPunct="0">
              <a:buNone/>
            </a:pPr>
            <a:r>
              <a:rPr lang="en-US" dirty="0"/>
              <a:t>	</a:t>
            </a:r>
            <a:r>
              <a:rPr lang="ro-RO" sz="2600" dirty="0"/>
              <a:t>Studiul s-a realizat cu participarea a 16 elevi cu vârsta cuprinsă între 8-10 ani. </a:t>
            </a:r>
            <a:endParaRPr lang="en-US" sz="2600" dirty="0"/>
          </a:p>
          <a:p>
            <a:pPr marL="36576" indent="0" algn="just" eaLnBrk="0" fontAlgn="base" hangingPunct="0">
              <a:buNone/>
            </a:pPr>
            <a:r>
              <a:rPr lang="en-US" dirty="0"/>
              <a:t>	</a:t>
            </a:r>
            <a:r>
              <a:rPr lang="ro-RO" i="1" u="sng" dirty="0"/>
              <a:t>Metodele de cercetare utilizate</a:t>
            </a:r>
            <a:endParaRPr lang="en-US" dirty="0"/>
          </a:p>
          <a:p>
            <a:pPr marL="36576" indent="0" algn="just" eaLnBrk="0" fontAlgn="base" hangingPunct="0">
              <a:buNone/>
            </a:pPr>
            <a:r>
              <a:rPr lang="en-US" dirty="0"/>
              <a:t>	</a:t>
            </a:r>
            <a:r>
              <a:rPr lang="ro-RO" sz="2600" dirty="0"/>
              <a:t>În elaborarea lucrării de cercetare am utilizat următoarele metode de cercetare:</a:t>
            </a:r>
            <a:endParaRPr lang="en-US" sz="2600" dirty="0"/>
          </a:p>
          <a:p>
            <a:pPr lvl="1" algn="just" eaLnBrk="0" fontAlgn="base" hangingPunct="0"/>
            <a:r>
              <a:rPr lang="ro-RO" dirty="0"/>
              <a:t>metoda observației</a:t>
            </a:r>
            <a:endParaRPr lang="en-US" dirty="0"/>
          </a:p>
          <a:p>
            <a:pPr lvl="1" algn="just" eaLnBrk="0" fontAlgn="base" hangingPunct="0"/>
            <a:r>
              <a:rPr lang="ro-RO" dirty="0"/>
              <a:t>metoda testelor</a:t>
            </a:r>
            <a:endParaRPr lang="en-US" dirty="0"/>
          </a:p>
          <a:p>
            <a:pPr lvl="1" algn="just" eaLnBrk="0" fontAlgn="base" hangingPunct="0"/>
            <a:r>
              <a:rPr lang="ro-RO" dirty="0"/>
              <a:t>metoda statistico-matematică</a:t>
            </a:r>
            <a:endParaRPr lang="en-US" dirty="0"/>
          </a:p>
          <a:p>
            <a:pPr lvl="1" algn="just" eaLnBrk="0" fontAlgn="base" hangingPunct="0"/>
            <a:r>
              <a:rPr lang="ro-RO" dirty="0"/>
              <a:t>metoda studierii documentelor.</a:t>
            </a:r>
            <a:endParaRPr lang="en-US" dirty="0"/>
          </a:p>
          <a:p>
            <a:pPr marL="36576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7"/>
            <a:ext cx="8640960" cy="1800199"/>
          </a:xfrm>
        </p:spPr>
        <p:txBody>
          <a:bodyPr/>
          <a:lstStyle/>
          <a:p>
            <a:pPr marL="36576" indent="0" algn="just">
              <a:buNone/>
            </a:pPr>
            <a:r>
              <a:rPr lang="ro-RO" sz="2800" i="1" u="sng" dirty="0"/>
              <a:t>Prelucrarea  și interpretarea datelor</a:t>
            </a:r>
            <a:endParaRPr lang="en-US" sz="2800" dirty="0"/>
          </a:p>
          <a:p>
            <a:pPr marL="36576" indent="0" algn="just">
              <a:buNone/>
            </a:pPr>
            <a:r>
              <a:rPr lang="ro-RO" alt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Tabel Nr.1</a:t>
            </a:r>
            <a:endParaRPr lang="en-US" alt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6576" indent="0" algn="just">
              <a:buNone/>
            </a:pPr>
            <a:r>
              <a:rPr lang="en-US" alt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ro-RO" alt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Acest tabel centralizator cuprinde datele de la T inițială și T finală ale deprinderilor tehnice:</a:t>
            </a:r>
            <a:endParaRPr lang="ro-RO" altLang="en-US" sz="2400" dirty="0">
              <a:latin typeface="Arial" pitchFamily="34" charset="0"/>
              <a:cs typeface="Arial" pitchFamily="34" charset="0"/>
            </a:endParaRPr>
          </a:p>
          <a:p>
            <a:pPr marL="36576" indent="0" algn="just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441600"/>
                  </p:ext>
                </p:extLst>
              </p:nvPr>
            </p:nvGraphicFramePr>
            <p:xfrm>
              <a:off x="323529" y="2204861"/>
              <a:ext cx="8568950" cy="428027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322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9208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5418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96436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67341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640053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958408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832658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895533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434970"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Testare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inițială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Testare finală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Semnificație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5574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Indici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statistici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Indici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statistici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p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6989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m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Cv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Cv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23475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Conducerea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mingii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printre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jaloane</a:t>
                          </a:r>
                          <a:r>
                            <a:rPr lang="en-US" sz="1600" dirty="0">
                              <a:effectLst/>
                            </a:rPr>
                            <a:t> (30 m)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(sec)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13,20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0,47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14,46%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13,08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0,44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13,45%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0,18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>
                              <a:effectLst/>
                            </a:rPr>
                            <a:t>p˃ 0,05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626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Menținerea mingii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11,93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1,45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48,78%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13,43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1,64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49,06%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p˃ 0,05</a:t>
                          </a:r>
                          <a:endParaRPr lang="en-US" sz="1600" dirty="0">
                            <a:effectLst/>
                            <a:latin typeface="Calibri"/>
                            <a:ea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626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Șut</a:t>
                          </a:r>
                          <a:r>
                            <a:rPr lang="en-US" sz="1600" dirty="0">
                              <a:effectLst/>
                            </a:rPr>
                            <a:t> cu </a:t>
                          </a:r>
                          <a:r>
                            <a:rPr lang="en-US" sz="1600" dirty="0" err="1">
                              <a:effectLst/>
                            </a:rPr>
                            <a:t>dreptul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2,93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0,26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36,17%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3,37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28,18%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0,08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p˃ 0,05</a:t>
                          </a:r>
                          <a:endParaRPr lang="en-US" sz="1600" dirty="0">
                            <a:effectLst/>
                            <a:latin typeface="Calibri"/>
                            <a:ea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5626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Șut</a:t>
                          </a:r>
                          <a:r>
                            <a:rPr lang="en-US" sz="1600" dirty="0">
                              <a:effectLst/>
                            </a:rPr>
                            <a:t> cu </a:t>
                          </a:r>
                          <a:r>
                            <a:rPr lang="en-US" sz="1600" dirty="0" err="1">
                              <a:effectLst/>
                            </a:rPr>
                            <a:t>stângul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1,93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0,21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44,04%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2,25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0,21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52,44%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0,17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p˃ 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441600"/>
                  </p:ext>
                </p:extLst>
              </p:nvPr>
            </p:nvGraphicFramePr>
            <p:xfrm>
              <a:off x="323529" y="2204861"/>
              <a:ext cx="8568950" cy="428027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32247"/>
                    <a:gridCol w="792088"/>
                    <a:gridCol w="554186"/>
                    <a:gridCol w="896436"/>
                    <a:gridCol w="767341"/>
                    <a:gridCol w="640053"/>
                    <a:gridCol w="958408"/>
                    <a:gridCol w="832658"/>
                    <a:gridCol w="895533"/>
                  </a:tblGrid>
                  <a:tr h="434970"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Testare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inițială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Testare finală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Semnificație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15574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Indici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statistici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Indici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statistici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p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506989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US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o-RO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282308" t="-169880" r="-703077" b="-5807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m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Cv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o-RO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583333" t="-169880" r="-436508" b="-5807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Cv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23475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Conducerea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mingii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printre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jaloane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smtClean="0">
                              <a:effectLst/>
                            </a:rPr>
                            <a:t>(</a:t>
                          </a:r>
                          <a:r>
                            <a:rPr lang="en-US" sz="1600" dirty="0">
                              <a:effectLst/>
                            </a:rPr>
                            <a:t>30 m)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(sec)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13,20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0,47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14,46%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13,08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0,44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13,45%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0,18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>
                              <a:effectLst/>
                            </a:rPr>
                            <a:t>p˃ 0,05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5626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Menținerea mingii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11,93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1,45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48,78%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13,43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1,64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49,06%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p˃ 0,05</a:t>
                          </a:r>
                          <a:endParaRPr lang="en-US" sz="1600" dirty="0">
                            <a:effectLst/>
                            <a:latin typeface="Calibri"/>
                            <a:ea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5626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Șut</a:t>
                          </a:r>
                          <a:r>
                            <a:rPr lang="en-US" sz="1600" dirty="0">
                              <a:effectLst/>
                            </a:rPr>
                            <a:t> cu </a:t>
                          </a:r>
                          <a:r>
                            <a:rPr lang="en-US" sz="1600" dirty="0" err="1">
                              <a:effectLst/>
                            </a:rPr>
                            <a:t>dreptul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2,93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0,26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36,17%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3,37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28,18%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0,08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p˃ 0,05</a:t>
                          </a:r>
                          <a:endParaRPr lang="en-US" sz="1600" dirty="0">
                            <a:effectLst/>
                            <a:latin typeface="Calibri"/>
                            <a:ea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56266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Șut</a:t>
                          </a:r>
                          <a:r>
                            <a:rPr lang="en-US" sz="1600" dirty="0">
                              <a:effectLst/>
                            </a:rPr>
                            <a:t> cu </a:t>
                          </a:r>
                          <a:r>
                            <a:rPr lang="en-US" sz="1600" dirty="0" err="1">
                              <a:effectLst/>
                            </a:rPr>
                            <a:t>stângul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1,93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0,21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44,04%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2,25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0,21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52,44%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0,17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p˃ 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495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5616624"/>
          </a:xfrm>
        </p:spPr>
        <p:txBody>
          <a:bodyPr>
            <a:noAutofit/>
          </a:bodyPr>
          <a:lstStyle/>
          <a:p>
            <a:pPr marL="36576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dirty="0">
                <a:cs typeface="Times New Roman" panose="02020603050405020304" pitchFamily="18" charset="0"/>
              </a:rPr>
              <a:t>După cum se poate observa din tabelul de mai sus la proba de conducere a mingii printre jaloane pe o distanță de 30 m, valoarea medie la testarea inițială este de 13,20 pentru ca la testarea finală performanța să fie de 13,08.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ro-RO" sz="2400" dirty="0">
                <a:cs typeface="Times New Roman" panose="02020603050405020304" pitchFamily="18" charset="0"/>
              </a:rPr>
              <a:t>	Din tabel reiese faptul că valoarea lui </a:t>
            </a:r>
            <a:r>
              <a:rPr lang="ro-RO" sz="2400" b="1" i="1" dirty="0">
                <a:cs typeface="Times New Roman" panose="02020603050405020304" pitchFamily="18" charset="0"/>
              </a:rPr>
              <a:t>t</a:t>
            </a:r>
            <a:r>
              <a:rPr lang="ro-RO" sz="2400" dirty="0">
                <a:cs typeface="Times New Roman" panose="02020603050405020304" pitchFamily="18" charset="0"/>
              </a:rPr>
              <a:t>este de 0,18, ceea ce reprezintă că diferența este nesemnificativă (p˃ 0,05).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ro-RO" sz="2400" dirty="0">
                <a:cs typeface="Times New Roman" panose="02020603050405020304" pitchFamily="18" charset="0"/>
              </a:rPr>
              <a:t>	În ceea ce privește menținerea mingii putem observa o creștere foarte mare de la testarea inițială de 11,93 la cea finală de 13,43. Valoarea lui </a:t>
            </a:r>
            <a:r>
              <a:rPr lang="ro-RO" sz="2400" b="1" i="1" dirty="0">
                <a:cs typeface="Times New Roman" panose="02020603050405020304" pitchFamily="18" charset="0"/>
              </a:rPr>
              <a:t>t </a:t>
            </a:r>
            <a:r>
              <a:rPr lang="ro-RO" sz="2400" dirty="0">
                <a:cs typeface="Times New Roman" panose="02020603050405020304" pitchFamily="18" charset="0"/>
              </a:rPr>
              <a:t>este de 0,05 de unde reiese faptul că diferența este nesemnificativă (p˃ 0,05).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ro-RO" sz="2400" dirty="0">
                <a:cs typeface="Times New Roman" panose="02020603050405020304" pitchFamily="18" charset="0"/>
              </a:rPr>
              <a:t>	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74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48680"/>
            <a:ext cx="8532440" cy="5904656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en-US" sz="2400" dirty="0">
                <a:cs typeface="Times New Roman" panose="02020603050405020304" pitchFamily="18" charset="0"/>
              </a:rPr>
              <a:t>	</a:t>
            </a:r>
            <a:r>
              <a:rPr lang="ro-RO" sz="2400" dirty="0">
                <a:cs typeface="Times New Roman" panose="02020603050405020304" pitchFamily="18" charset="0"/>
              </a:rPr>
              <a:t>În cadrul loviturilor cu piciorul drept putem observa un progres din partea elevilor de la 2,93 la testarea inițială la 3,37 la testarea finală. Valoarea lui </a:t>
            </a:r>
            <a:r>
              <a:rPr lang="ro-RO" sz="2400" b="1" i="1" dirty="0">
                <a:cs typeface="Times New Roman" panose="02020603050405020304" pitchFamily="18" charset="0"/>
              </a:rPr>
              <a:t>t </a:t>
            </a:r>
            <a:r>
              <a:rPr lang="ro-RO" sz="2400" dirty="0">
                <a:cs typeface="Times New Roman" panose="02020603050405020304" pitchFamily="18" charset="0"/>
              </a:rPr>
              <a:t> este de 0,08 de unde reiese faptul că diferența este nesemnificativă (p˃ 0,05).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ro-RO" sz="2400" dirty="0">
                <a:cs typeface="Times New Roman" panose="02020603050405020304" pitchFamily="18" charset="0"/>
              </a:rPr>
              <a:t>	La loviturile cu piciorul stâng putem observa de asemenea un progres din partea grupului de la 1,93 la testarea inițială la 2,25 la testarea finală. În ceea ce privește valoarea lui </a:t>
            </a:r>
            <a:r>
              <a:rPr lang="ro-RO" sz="2400" b="1" i="1" dirty="0">
                <a:cs typeface="Times New Roman" panose="02020603050405020304" pitchFamily="18" charset="0"/>
              </a:rPr>
              <a:t>t</a:t>
            </a:r>
            <a:r>
              <a:rPr lang="ro-RO" sz="2400" dirty="0">
                <a:cs typeface="Times New Roman" panose="02020603050405020304" pitchFamily="18" charset="0"/>
              </a:rPr>
              <a:t>este de 0,17 de unde rezultă că diferența este nesemnificativă (p˃ 0,05).</a:t>
            </a:r>
            <a:endParaRPr lang="en-US" sz="2400" dirty="0">
              <a:cs typeface="Times New Roman" panose="02020603050405020304" pitchFamily="18" charset="0"/>
            </a:endParaRPr>
          </a:p>
          <a:p>
            <a:pPr marL="36576" indent="0" algn="just">
              <a:buNone/>
            </a:pPr>
            <a:r>
              <a:rPr lang="ro-RO" sz="2400" dirty="0">
                <a:cs typeface="Times New Roman" panose="02020603050405020304" pitchFamily="18" charset="0"/>
              </a:rPr>
              <a:t>	În cazul tuturor celor 4 probe grupul a prezentat un grad de omogenitate foarte mic ceea ce ne arată că acești elevi nu sunt așa bine pregătiți din punc de vedere tehnic</a:t>
            </a:r>
            <a:r>
              <a:rPr lang="en-US" sz="2400" dirty="0">
                <a:cs typeface="Times New Roman" panose="02020603050405020304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017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154842452"/>
              </p:ext>
            </p:extLst>
          </p:nvPr>
        </p:nvGraphicFramePr>
        <p:xfrm>
          <a:off x="179512" y="260648"/>
          <a:ext cx="8712968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260344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16637144"/>
                  </p:ext>
                </p:extLst>
              </p:nvPr>
            </p:nvGraphicFramePr>
            <p:xfrm>
              <a:off x="323529" y="1412776"/>
              <a:ext cx="8568950" cy="527235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332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6836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449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6836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86836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4493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44936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997916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997916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62072"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Testare inițială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Testare finală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Semnificație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207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Indici statistici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Indici statistici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p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1851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Cv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Cv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0874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Alergare</a:t>
                          </a:r>
                          <a:r>
                            <a:rPr lang="en-US" sz="1600" dirty="0">
                              <a:effectLst/>
                            </a:rPr>
                            <a:t> de </a:t>
                          </a:r>
                          <a:r>
                            <a:rPr lang="en-US" sz="1600" dirty="0" err="1">
                              <a:effectLst/>
                            </a:rPr>
                            <a:t>viteză</a:t>
                          </a:r>
                          <a:r>
                            <a:rPr lang="en-US" sz="1600" dirty="0">
                              <a:effectLst/>
                            </a:rPr>
                            <a:t> 30 m (sec)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6,06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0,06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4,12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5,93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0,05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3,87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 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0,12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>
                              <a:effectLst/>
                            </a:rPr>
                            <a:t>p ˃ 0,05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298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Săritura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în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lungime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fără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elan</a:t>
                          </a:r>
                          <a:r>
                            <a:rPr lang="en-US" sz="1600" dirty="0">
                              <a:effectLst/>
                            </a:rPr>
                            <a:t> (cm)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142,43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1,22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3,42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147,75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1,36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3,68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7,94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tabLst>
                              <a:tab pos="2228850" algn="l"/>
                            </a:tabLst>
                          </a:pPr>
                          <a:r>
                            <a:rPr lang="ro-RO" sz="1600" dirty="0">
                              <a:effectLst/>
                            </a:rPr>
                            <a:t>p </a:t>
                          </a:r>
                          <a:r>
                            <a:rPr lang="en-US" sz="1600" dirty="0">
                              <a:effectLst/>
                            </a:rPr>
                            <a:t>&lt;</a:t>
                          </a:r>
                          <a:r>
                            <a:rPr lang="ro-RO" sz="1600" dirty="0">
                              <a:effectLst/>
                            </a:rPr>
                            <a:t> 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174396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Ridicări ale trunchiului din culcat dorsal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 (30 sec)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19,37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0,58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12,02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21,43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0,55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10,35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7,84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 </a:t>
                          </a:r>
                          <a:r>
                            <a:rPr lang="en-US" sz="1600" dirty="0">
                              <a:effectLst/>
                            </a:rPr>
                            <a:t>&lt;</a:t>
                          </a:r>
                          <a:r>
                            <a:rPr lang="ro-RO" sz="1600" dirty="0">
                              <a:effectLst/>
                            </a:rPr>
                            <a:t> 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16637144"/>
                  </p:ext>
                </p:extLst>
              </p:nvPr>
            </p:nvGraphicFramePr>
            <p:xfrm>
              <a:off x="323529" y="1412776"/>
              <a:ext cx="8568950" cy="528961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733224"/>
                    <a:gridCol w="868362"/>
                    <a:gridCol w="744936"/>
                    <a:gridCol w="868362"/>
                    <a:gridCol w="868362"/>
                    <a:gridCol w="744936"/>
                    <a:gridCol w="744936"/>
                    <a:gridCol w="997916"/>
                    <a:gridCol w="997916"/>
                  </a:tblGrid>
                  <a:tr h="365760">
                    <a:tc row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Testare inițială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Testare finală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Semnificație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6576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Indici statistici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Indici statistici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t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p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18518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o-RO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99301" t="-175362" r="-687413" b="-9884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Cv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o-RO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88028" t="-175362" r="-405634" b="-9884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m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Cv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0972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Alergare</a:t>
                          </a:r>
                          <a:r>
                            <a:rPr lang="en-US" sz="1600" dirty="0">
                              <a:effectLst/>
                            </a:rPr>
                            <a:t> de </a:t>
                          </a:r>
                          <a:r>
                            <a:rPr lang="en-US" sz="1600" dirty="0" err="1">
                              <a:effectLst/>
                            </a:rPr>
                            <a:t>viteză</a:t>
                          </a:r>
                          <a:r>
                            <a:rPr lang="en-US" sz="1600" dirty="0">
                              <a:effectLst/>
                            </a:rPr>
                            <a:t> 30 m (sec)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6,06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0,06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4,12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5,93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0,05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3,87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 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0,12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>
                              <a:effectLst/>
                            </a:rPr>
                            <a:t>p ˃ 0,05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2983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Săritura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în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lungime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fără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elan</a:t>
                          </a:r>
                          <a:r>
                            <a:rPr lang="en-US" sz="1600" dirty="0">
                              <a:effectLst/>
                            </a:rPr>
                            <a:t> (cm)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142,43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1,22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3,42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147,75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1,36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3,68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7,94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  <a:tabLst>
                              <a:tab pos="2228850" algn="l"/>
                            </a:tabLst>
                          </a:pPr>
                          <a:r>
                            <a:rPr lang="ro-RO" sz="1600" dirty="0">
                              <a:effectLst/>
                            </a:rPr>
                            <a:t>p </a:t>
                          </a:r>
                          <a:r>
                            <a:rPr lang="en-US" sz="1600" dirty="0">
                              <a:effectLst/>
                            </a:rPr>
                            <a:t>&lt;</a:t>
                          </a:r>
                          <a:r>
                            <a:rPr lang="ro-RO" sz="1600" dirty="0">
                              <a:effectLst/>
                            </a:rPr>
                            <a:t> 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174396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Ridicări ale trunchiului din culcat dorsal</a:t>
                          </a: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 (30 sec)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19,37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0,58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12,02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21,43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0,55</a:t>
                          </a:r>
                          <a:endParaRPr lang="en-US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10,35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7,84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o-RO" sz="1600" dirty="0">
                              <a:effectLst/>
                            </a:rPr>
                            <a:t>p </a:t>
                          </a:r>
                          <a:r>
                            <a:rPr lang="en-US" sz="1600" dirty="0">
                              <a:effectLst/>
                            </a:rPr>
                            <a:t>&lt;</a:t>
                          </a:r>
                          <a:r>
                            <a:rPr lang="ro-RO" sz="1600" dirty="0">
                              <a:effectLst/>
                            </a:rPr>
                            <a:t> 0,05</a:t>
                          </a:r>
                          <a:endParaRPr lang="en-US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251520" y="137188"/>
            <a:ext cx="864096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228850" algn="l"/>
              </a:tabLst>
            </a:pPr>
            <a:r>
              <a:rPr kumimoji="0" lang="ro-RO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Tabel Nr.2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28850" algn="l"/>
              </a:tabLst>
            </a:pPr>
            <a:r>
              <a:rPr lang="en-US" altLang="en-US" sz="2400" dirty="0"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ro-RO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Următorul tabel centralizator cuprinde datele de la T inițială și T finală a evoluției indicilor privind calitățile motrice: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28850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14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784976" cy="6078736"/>
          </a:xfrm>
        </p:spPr>
        <p:txBody>
          <a:bodyPr>
            <a:noAutofit/>
          </a:bodyPr>
          <a:lstStyle/>
          <a:p>
            <a:pPr marL="36576" indent="0" algn="just">
              <a:buNone/>
            </a:pPr>
            <a:r>
              <a:rPr lang="ro-RO" sz="2400" b="1" dirty="0"/>
              <a:t>4.2.1.  Alergarea de viteză - 30 m:</a:t>
            </a:r>
            <a:endParaRPr lang="en-US" sz="2400" dirty="0"/>
          </a:p>
          <a:p>
            <a:pPr marL="36576" indent="0" algn="just">
              <a:buNone/>
            </a:pPr>
            <a:r>
              <a:rPr lang="en-US" sz="2400" dirty="0"/>
              <a:t>	</a:t>
            </a:r>
            <a:r>
              <a:rPr lang="ro-RO" sz="2400" dirty="0"/>
              <a:t>La testarea iniţială elevii au realizat o medie de 6,06 sec iar la testarea finală au realizat o medie de 5,93 sec. Din tabel reiese faptul că valoarea lui </a:t>
            </a:r>
            <a:r>
              <a:rPr lang="ro-RO" sz="2400" b="1" i="1" dirty="0"/>
              <a:t>t </a:t>
            </a:r>
            <a:r>
              <a:rPr lang="ro-RO" sz="2400" dirty="0"/>
              <a:t>este de 0,12, ceea ce reprezintă că diferența este nesemnificativă (p˃ 0,05).</a:t>
            </a:r>
            <a:endParaRPr lang="en-US" sz="2400" dirty="0"/>
          </a:p>
          <a:p>
            <a:pPr marL="36576" indent="0" algn="just">
              <a:buNone/>
            </a:pPr>
            <a:r>
              <a:rPr lang="en-US" sz="2400" dirty="0"/>
              <a:t>	</a:t>
            </a:r>
            <a:r>
              <a:rPr lang="ro-RO" sz="2400" dirty="0"/>
              <a:t>Considerăm că acest lucru se datorează atât faptului că viteza este o calitate greu perfectibilă cât și a duratei relativ reduse a studiului nostru.</a:t>
            </a:r>
            <a:r>
              <a:rPr lang="en-US" sz="2400" dirty="0"/>
              <a:t>  </a:t>
            </a:r>
          </a:p>
          <a:p>
            <a:pPr marL="36576" indent="0" algn="just">
              <a:buNone/>
            </a:pPr>
            <a:endParaRPr lang="en-US" sz="2400" dirty="0"/>
          </a:p>
          <a:p>
            <a:pPr marL="36576" indent="0" algn="just">
              <a:buNone/>
            </a:pPr>
            <a:r>
              <a:rPr lang="ro-RO" sz="2400" b="1" dirty="0"/>
              <a:t>4.2.2.  Săritura în lungine fără elan:</a:t>
            </a:r>
            <a:endParaRPr lang="en-US" sz="2400" dirty="0"/>
          </a:p>
          <a:p>
            <a:pPr marL="36576" indent="0" algn="just">
              <a:buNone/>
            </a:pPr>
            <a:r>
              <a:rPr lang="en-US" sz="2400" dirty="0"/>
              <a:t>	</a:t>
            </a:r>
            <a:r>
              <a:rPr lang="ro-RO" sz="2400" dirty="0"/>
              <a:t>La testarea iniţială elevii au realizat o medie de 142,43cm iar la testarea finală au realizat o medie de 147,75cm. Din punct de vedere statistico-matematic progresul este semnificativ, valoarea lui </a:t>
            </a:r>
            <a:r>
              <a:rPr lang="ro-RO" sz="2400" b="1" i="1" dirty="0"/>
              <a:t>t</a:t>
            </a:r>
            <a:r>
              <a:rPr lang="ro-RO" sz="2400" dirty="0"/>
              <a:t> fiind de 7,94 (p </a:t>
            </a:r>
            <a:r>
              <a:rPr lang="en-US" sz="2400" dirty="0"/>
              <a:t>&lt;</a:t>
            </a:r>
            <a:r>
              <a:rPr lang="ro-RO" sz="2400" dirty="0"/>
              <a:t> 0,05).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903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67</TotalTime>
  <Words>1104</Words>
  <Application>Microsoft Office PowerPoint</Application>
  <PresentationFormat>On-screen Show (4:3)</PresentationFormat>
  <Paragraphs>164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Franklin Gothic Book</vt:lpstr>
      <vt:lpstr>Times New Roman</vt:lpstr>
      <vt:lpstr>Wingdings</vt:lpstr>
      <vt:lpstr>Wingdings 2</vt:lpstr>
      <vt:lpstr>Technic</vt:lpstr>
      <vt:lpstr>ASPECTE PRIVIND ÎNVĂȚAREA PROCEDEELOR TEHNICE DE BAZĂ DIN JOCUL DE FOTBAL LA ELEVII DIN CICLUL PRIMAR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ASPECTE PRIVIND ÎNVĂȚAREA PROCEDEELOR TEHNICE DE BAZĂ DIN JOCUL DE FOTBAL LA ELEVII DIN CICLUL PRIMAR</dc:title>
  <dc:creator>Alex</dc:creator>
  <cp:lastModifiedBy>Stan Diana</cp:lastModifiedBy>
  <cp:revision>14</cp:revision>
  <dcterms:created xsi:type="dcterms:W3CDTF">2019-05-12T17:48:23Z</dcterms:created>
  <dcterms:modified xsi:type="dcterms:W3CDTF">2023-08-26T10:45:54Z</dcterms:modified>
</cp:coreProperties>
</file>