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E60E7-2B31-4828-A409-539C94B95DE2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D102-42E1-4F11-BCB6-3E5F9A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105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E60E7-2B31-4828-A409-539C94B95DE2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D102-42E1-4F11-BCB6-3E5F9A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7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E60E7-2B31-4828-A409-539C94B95DE2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D102-42E1-4F11-BCB6-3E5F9A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368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E60E7-2B31-4828-A409-539C94B95DE2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D102-42E1-4F11-BCB6-3E5F9A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663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E60E7-2B31-4828-A409-539C94B95DE2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D102-42E1-4F11-BCB6-3E5F9A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38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E60E7-2B31-4828-A409-539C94B95DE2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D102-42E1-4F11-BCB6-3E5F9A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793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E60E7-2B31-4828-A409-539C94B95DE2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D102-42E1-4F11-BCB6-3E5F9A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708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E60E7-2B31-4828-A409-539C94B95DE2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D102-42E1-4F11-BCB6-3E5F9A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392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E60E7-2B31-4828-A409-539C94B95DE2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D102-42E1-4F11-BCB6-3E5F9A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140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E60E7-2B31-4828-A409-539C94B95DE2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D102-42E1-4F11-BCB6-3E5F9A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959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E60E7-2B31-4828-A409-539C94B95DE2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4D102-42E1-4F11-BCB6-3E5F9A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830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E60E7-2B31-4828-A409-539C94B95DE2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4D102-42E1-4F11-BCB6-3E5F9AAC1E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673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1470025"/>
          </a:xfrm>
        </p:spPr>
        <p:txBody>
          <a:bodyPr/>
          <a:lstStyle/>
          <a:p>
            <a:r>
              <a:rPr lang="ro-RO" dirty="0"/>
              <a:t>THE DAYS OF THE WEEK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9712" y="2614746"/>
            <a:ext cx="6400800" cy="1752600"/>
          </a:xfrm>
        </p:spPr>
        <p:txBody>
          <a:bodyPr>
            <a:normAutofit/>
          </a:bodyPr>
          <a:lstStyle/>
          <a:p>
            <a:r>
              <a:rPr lang="ro-RO" sz="3600" dirty="0">
                <a:solidFill>
                  <a:srgbClr val="7030A0"/>
                </a:solidFill>
              </a:rPr>
              <a:t>             Prof. Mîndroc Ileana Delia</a:t>
            </a:r>
            <a:endParaRPr lang="en-US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670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08792" y="395986"/>
            <a:ext cx="32015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THE DAYS OF THE WEEK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8663" y="3243263"/>
            <a:ext cx="6667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Flowchart: Predefined Process 3"/>
          <p:cNvSpPr/>
          <p:nvPr/>
        </p:nvSpPr>
        <p:spPr>
          <a:xfrm>
            <a:off x="2593675" y="1324244"/>
            <a:ext cx="1872209" cy="1470446"/>
          </a:xfrm>
          <a:prstGeom prst="flowChartPredefined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MONDAY</a:t>
            </a:r>
          </a:p>
          <a:p>
            <a:pPr algn="ctr"/>
            <a:r>
              <a:rPr lang="en-US" dirty="0"/>
              <a:t>TUESDAY</a:t>
            </a:r>
          </a:p>
          <a:p>
            <a:pPr algn="ctr"/>
            <a:r>
              <a:rPr lang="en-US" dirty="0"/>
              <a:t>WEDNESDAY</a:t>
            </a:r>
          </a:p>
          <a:p>
            <a:pPr algn="ctr"/>
            <a:r>
              <a:rPr lang="en-US" dirty="0"/>
              <a:t>THURSDAY</a:t>
            </a:r>
          </a:p>
          <a:p>
            <a:pPr algn="ctr"/>
            <a:r>
              <a:rPr lang="en-US" dirty="0"/>
              <a:t>FRIDAY</a:t>
            </a:r>
          </a:p>
        </p:txBody>
      </p:sp>
      <p:sp>
        <p:nvSpPr>
          <p:cNvPr id="5" name="Flowchart: Predefined Process 4"/>
          <p:cNvSpPr/>
          <p:nvPr/>
        </p:nvSpPr>
        <p:spPr>
          <a:xfrm>
            <a:off x="2593676" y="2936939"/>
            <a:ext cx="1872208" cy="612648"/>
          </a:xfrm>
          <a:prstGeom prst="flowChartPredefined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SATURDAY</a:t>
            </a:r>
          </a:p>
          <a:p>
            <a:pPr algn="ctr"/>
            <a:r>
              <a:rPr lang="en-US" dirty="0"/>
              <a:t>SUNDAY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620205" y="2059467"/>
            <a:ext cx="87648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845175" y="1597802"/>
            <a:ext cx="22214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Working days</a:t>
            </a:r>
          </a:p>
          <a:p>
            <a:r>
              <a:rPr lang="en-US" dirty="0"/>
              <a:t>(kids go to school and</a:t>
            </a:r>
          </a:p>
          <a:p>
            <a:pPr algn="ctr"/>
            <a:r>
              <a:rPr lang="en-US" dirty="0"/>
              <a:t>parents go to work)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45175" y="2670527"/>
            <a:ext cx="25022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The weekend</a:t>
            </a:r>
          </a:p>
          <a:p>
            <a:r>
              <a:rPr lang="en-US" dirty="0"/>
              <a:t>(a time for relax and fun </a:t>
            </a:r>
          </a:p>
          <a:p>
            <a:r>
              <a:rPr lang="en-US" dirty="0"/>
              <a:t>when there is no school </a:t>
            </a:r>
          </a:p>
          <a:p>
            <a:pPr algn="ctr"/>
            <a:r>
              <a:rPr lang="en-US" dirty="0"/>
              <a:t>or work)</a:t>
            </a:r>
          </a:p>
        </p:txBody>
      </p:sp>
      <p:sp>
        <p:nvSpPr>
          <p:cNvPr id="14" name="Left Brace 13"/>
          <p:cNvSpPr/>
          <p:nvPr/>
        </p:nvSpPr>
        <p:spPr>
          <a:xfrm>
            <a:off x="1403648" y="1365122"/>
            <a:ext cx="1048872" cy="218446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07565" y="1968378"/>
            <a:ext cx="120077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There are</a:t>
            </a:r>
          </a:p>
          <a:p>
            <a:r>
              <a:rPr lang="en-US" b="1" dirty="0"/>
              <a:t>seven</a:t>
            </a:r>
            <a:r>
              <a:rPr lang="en-US" dirty="0"/>
              <a:t> days</a:t>
            </a:r>
          </a:p>
          <a:p>
            <a:r>
              <a:rPr lang="en-US" dirty="0"/>
              <a:t>in a week</a:t>
            </a:r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0205" y="3111942"/>
            <a:ext cx="957263" cy="15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Notched Right Arrow 15"/>
          <p:cNvSpPr/>
          <p:nvPr/>
        </p:nvSpPr>
        <p:spPr>
          <a:xfrm>
            <a:off x="395536" y="3956716"/>
            <a:ext cx="2587530" cy="2712644"/>
          </a:xfrm>
          <a:prstGeom prst="notchedRightArrow">
            <a:avLst>
              <a:gd name="adj1" fmla="val 50000"/>
              <a:gd name="adj2" fmla="val 54413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Yesterday was the day before today.</a:t>
            </a:r>
          </a:p>
        </p:txBody>
      </p:sp>
      <p:sp>
        <p:nvSpPr>
          <p:cNvPr id="19" name="Notched Right Arrow 18"/>
          <p:cNvSpPr/>
          <p:nvPr/>
        </p:nvSpPr>
        <p:spPr>
          <a:xfrm>
            <a:off x="3131840" y="3993212"/>
            <a:ext cx="2630959" cy="2640636"/>
          </a:xfrm>
          <a:prstGeom prst="notchedRightArrow">
            <a:avLst>
              <a:gd name="adj1" fmla="val 50000"/>
              <a:gd name="adj2" fmla="val 53961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Today is the current day.</a:t>
            </a:r>
          </a:p>
        </p:txBody>
      </p:sp>
      <p:sp>
        <p:nvSpPr>
          <p:cNvPr id="20" name="Notched Right Arrow 19"/>
          <p:cNvSpPr/>
          <p:nvPr/>
        </p:nvSpPr>
        <p:spPr>
          <a:xfrm>
            <a:off x="5911733" y="4024400"/>
            <a:ext cx="2692715" cy="2606891"/>
          </a:xfrm>
          <a:prstGeom prst="notchedRightArrow">
            <a:avLst>
              <a:gd name="adj1" fmla="val 50000"/>
              <a:gd name="adj2" fmla="val 52275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Tomorrow will come after today.</a:t>
            </a:r>
          </a:p>
        </p:txBody>
      </p:sp>
      <p:sp>
        <p:nvSpPr>
          <p:cNvPr id="2" name="Oval 1"/>
          <p:cNvSpPr/>
          <p:nvPr/>
        </p:nvSpPr>
        <p:spPr>
          <a:xfrm>
            <a:off x="207565" y="116632"/>
            <a:ext cx="1821153" cy="15616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We write </a:t>
            </a:r>
            <a:r>
              <a:rPr lang="en-US" sz="1600" b="1" dirty="0">
                <a:solidFill>
                  <a:srgbClr val="FF0000"/>
                </a:solidFill>
              </a:rPr>
              <a:t>the days of the week</a:t>
            </a:r>
            <a:r>
              <a:rPr lang="en-US" sz="1600" b="1" dirty="0"/>
              <a:t> with </a:t>
            </a:r>
          </a:p>
          <a:p>
            <a:pPr algn="ctr"/>
            <a:r>
              <a:rPr lang="en-US" sz="1600" b="1" dirty="0">
                <a:solidFill>
                  <a:srgbClr val="002060"/>
                </a:solidFill>
              </a:rPr>
              <a:t>capita</a:t>
            </a:r>
            <a:r>
              <a:rPr lang="en-US" sz="1600" b="1" dirty="0">
                <a:solidFill>
                  <a:schemeClr val="tx1"/>
                </a:solidFill>
              </a:rPr>
              <a:t>l </a:t>
            </a:r>
            <a:r>
              <a:rPr lang="en-US" sz="1600" b="1" dirty="0"/>
              <a:t>letters</a:t>
            </a:r>
            <a:r>
              <a:rPr lang="en-US" sz="1100" b="1" dirty="0"/>
              <a:t>.</a:t>
            </a:r>
          </a:p>
        </p:txBody>
      </p:sp>
      <p:sp>
        <p:nvSpPr>
          <p:cNvPr id="6" name="Oval 5"/>
          <p:cNvSpPr/>
          <p:nvPr/>
        </p:nvSpPr>
        <p:spPr>
          <a:xfrm>
            <a:off x="6955896" y="116632"/>
            <a:ext cx="1864576" cy="14811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We use the preposition </a:t>
            </a:r>
            <a:r>
              <a:rPr lang="en-US" sz="1600" b="1" dirty="0">
                <a:solidFill>
                  <a:srgbClr val="FF0000"/>
                </a:solidFill>
              </a:rPr>
              <a:t>ON</a:t>
            </a:r>
            <a:r>
              <a:rPr lang="en-US" sz="1600" b="1" dirty="0"/>
              <a:t> before the days of the week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6928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AA90151-8088-4F6A-A385-18F26F0C2FE8}"/>
              </a:ext>
            </a:extLst>
          </p:cNvPr>
          <p:cNvSpPr/>
          <p:nvPr/>
        </p:nvSpPr>
        <p:spPr>
          <a:xfrm>
            <a:off x="827585" y="620688"/>
            <a:ext cx="7488832" cy="56166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099860-8856-4717-B834-960E74AA230A}"/>
              </a:ext>
            </a:extLst>
          </p:cNvPr>
          <p:cNvSpPr/>
          <p:nvPr/>
        </p:nvSpPr>
        <p:spPr>
          <a:xfrm>
            <a:off x="720625" y="1772816"/>
            <a:ext cx="7702750" cy="393954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o-RO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On Monday I go to school.</a:t>
            </a:r>
          </a:p>
          <a:p>
            <a:pPr algn="ctr"/>
            <a:r>
              <a:rPr lang="ro-RO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</a:rPr>
              <a:t>On Tuesday I swim in the pool.</a:t>
            </a:r>
          </a:p>
          <a:p>
            <a:pPr algn="ctr"/>
            <a:r>
              <a:rPr lang="ro-RO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</a:rPr>
              <a:t>On Wednesday I play with my cat.</a:t>
            </a:r>
          </a:p>
          <a:p>
            <a:pPr algn="ctr"/>
            <a:r>
              <a:rPr lang="ro-RO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</a:rPr>
              <a:t>On Thursday I wear my hat.</a:t>
            </a:r>
          </a:p>
          <a:p>
            <a:pPr algn="ctr"/>
            <a:r>
              <a:rPr lang="ro-RO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F0"/>
                </a:solidFill>
              </a:rPr>
              <a:t>On Friday I read a book.</a:t>
            </a:r>
          </a:p>
          <a:p>
            <a:pPr algn="ctr"/>
            <a:r>
              <a:rPr lang="ro-RO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On Saturday I like to cook.</a:t>
            </a:r>
          </a:p>
          <a:p>
            <a:pPr algn="ctr"/>
            <a:r>
              <a:rPr lang="ro-RO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</a:rPr>
              <a:t>On Sunday I lie in the sun and eat a chocolate bun.</a:t>
            </a:r>
          </a:p>
          <a:p>
            <a:pPr algn="ctr"/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65DEE8-CFE1-4D6F-8D04-17FD1D45990F}"/>
              </a:ext>
            </a:extLst>
          </p:cNvPr>
          <p:cNvSpPr txBox="1"/>
          <p:nvPr/>
        </p:nvSpPr>
        <p:spPr>
          <a:xfrm>
            <a:off x="4067944" y="882710"/>
            <a:ext cx="782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/>
              <a:t>Poem:</a:t>
            </a:r>
          </a:p>
        </p:txBody>
      </p:sp>
    </p:spTree>
    <p:extLst>
      <p:ext uri="{BB962C8B-B14F-4D97-AF65-F5344CB8AC3E}">
        <p14:creationId xmlns:p14="http://schemas.microsoft.com/office/powerpoint/2010/main" val="480448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5F6E738-ACAB-44FA-8D8C-1711D7F60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435156"/>
              </p:ext>
            </p:extLst>
          </p:nvPr>
        </p:nvGraphicFramePr>
        <p:xfrm>
          <a:off x="611560" y="548680"/>
          <a:ext cx="7776864" cy="5832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>
                  <a:extLst>
                    <a:ext uri="{9D8B030D-6E8A-4147-A177-3AD203B41FA5}">
                      <a16:colId xmlns:a16="http://schemas.microsoft.com/office/drawing/2014/main" val="3994389987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4195020197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366915055"/>
                    </a:ext>
                  </a:extLst>
                </a:gridCol>
              </a:tblGrid>
              <a:tr h="729081">
                <a:tc>
                  <a:txBody>
                    <a:bodyPr/>
                    <a:lstStyle/>
                    <a:p>
                      <a:pPr algn="ctr"/>
                      <a:r>
                        <a:rPr lang="ro-RO" dirty="0"/>
                        <a:t>YESTERDAY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/>
                        <a:t>TODAY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/>
                        <a:t>TOMORROW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8019893"/>
                  </a:ext>
                </a:extLst>
              </a:tr>
              <a:tr h="729081"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/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4139891"/>
                  </a:ext>
                </a:extLst>
              </a:tr>
              <a:tr h="729081"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/>
                        <a:t>FRIDAY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60931"/>
                  </a:ext>
                </a:extLst>
              </a:tr>
              <a:tr h="729081"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/>
                        <a:t>SUNDAY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925395"/>
                  </a:ext>
                </a:extLst>
              </a:tr>
              <a:tr h="729081"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/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8657"/>
                  </a:ext>
                </a:extLst>
              </a:tr>
              <a:tr h="729081"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/>
                        <a:t>SATURDAY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9292265"/>
                  </a:ext>
                </a:extLst>
              </a:tr>
              <a:tr h="729081"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/>
                        <a:t>MONDAY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961016"/>
                  </a:ext>
                </a:extLst>
              </a:tr>
              <a:tr h="729081"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/>
                        <a:t>THURSDAY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2220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7769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C54930D-53CA-4ECA-AE9F-B03B62D8A75D}"/>
              </a:ext>
            </a:extLst>
          </p:cNvPr>
          <p:cNvSpPr txBox="1"/>
          <p:nvPr/>
        </p:nvSpPr>
        <p:spPr>
          <a:xfrm>
            <a:off x="899592" y="836712"/>
            <a:ext cx="74559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dirty="0"/>
              <a:t>The days of the week are hidden in this puzzle. Can you find them?</a:t>
            </a:r>
          </a:p>
          <a:p>
            <a:endParaRPr lang="ro-RO" dirty="0"/>
          </a:p>
          <a:p>
            <a:endParaRPr lang="ro-RO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8EB68DF3-DDE2-4165-965E-9C00D728F3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3223446"/>
              </p:ext>
            </p:extLst>
          </p:nvPr>
        </p:nvGraphicFramePr>
        <p:xfrm>
          <a:off x="683568" y="1484785"/>
          <a:ext cx="7776865" cy="4464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4162">
                  <a:extLst>
                    <a:ext uri="{9D8B030D-6E8A-4147-A177-3AD203B41FA5}">
                      <a16:colId xmlns:a16="http://schemas.microsoft.com/office/drawing/2014/main" val="3539075615"/>
                    </a:ext>
                  </a:extLst>
                </a:gridCol>
                <a:gridCol w="642973">
                  <a:extLst>
                    <a:ext uri="{9D8B030D-6E8A-4147-A177-3AD203B41FA5}">
                      <a16:colId xmlns:a16="http://schemas.microsoft.com/office/drawing/2014/main" val="2672373647"/>
                    </a:ext>
                  </a:extLst>
                </a:gridCol>
                <a:gridCol w="642973">
                  <a:extLst>
                    <a:ext uri="{9D8B030D-6E8A-4147-A177-3AD203B41FA5}">
                      <a16:colId xmlns:a16="http://schemas.microsoft.com/office/drawing/2014/main" val="2780126596"/>
                    </a:ext>
                  </a:extLst>
                </a:gridCol>
                <a:gridCol w="642973">
                  <a:extLst>
                    <a:ext uri="{9D8B030D-6E8A-4147-A177-3AD203B41FA5}">
                      <a16:colId xmlns:a16="http://schemas.microsoft.com/office/drawing/2014/main" val="1641550635"/>
                    </a:ext>
                  </a:extLst>
                </a:gridCol>
                <a:gridCol w="642973">
                  <a:extLst>
                    <a:ext uri="{9D8B030D-6E8A-4147-A177-3AD203B41FA5}">
                      <a16:colId xmlns:a16="http://schemas.microsoft.com/office/drawing/2014/main" val="1556764336"/>
                    </a:ext>
                  </a:extLst>
                </a:gridCol>
                <a:gridCol w="642973">
                  <a:extLst>
                    <a:ext uri="{9D8B030D-6E8A-4147-A177-3AD203B41FA5}">
                      <a16:colId xmlns:a16="http://schemas.microsoft.com/office/drawing/2014/main" val="1396240005"/>
                    </a:ext>
                  </a:extLst>
                </a:gridCol>
                <a:gridCol w="642973">
                  <a:extLst>
                    <a:ext uri="{9D8B030D-6E8A-4147-A177-3AD203B41FA5}">
                      <a16:colId xmlns:a16="http://schemas.microsoft.com/office/drawing/2014/main" val="637039487"/>
                    </a:ext>
                  </a:extLst>
                </a:gridCol>
                <a:gridCol w="642973">
                  <a:extLst>
                    <a:ext uri="{9D8B030D-6E8A-4147-A177-3AD203B41FA5}">
                      <a16:colId xmlns:a16="http://schemas.microsoft.com/office/drawing/2014/main" val="3716819828"/>
                    </a:ext>
                  </a:extLst>
                </a:gridCol>
                <a:gridCol w="642973">
                  <a:extLst>
                    <a:ext uri="{9D8B030D-6E8A-4147-A177-3AD203B41FA5}">
                      <a16:colId xmlns:a16="http://schemas.microsoft.com/office/drawing/2014/main" val="1425242507"/>
                    </a:ext>
                  </a:extLst>
                </a:gridCol>
                <a:gridCol w="642973">
                  <a:extLst>
                    <a:ext uri="{9D8B030D-6E8A-4147-A177-3AD203B41FA5}">
                      <a16:colId xmlns:a16="http://schemas.microsoft.com/office/drawing/2014/main" val="3317346882"/>
                    </a:ext>
                  </a:extLst>
                </a:gridCol>
                <a:gridCol w="642973">
                  <a:extLst>
                    <a:ext uri="{9D8B030D-6E8A-4147-A177-3AD203B41FA5}">
                      <a16:colId xmlns:a16="http://schemas.microsoft.com/office/drawing/2014/main" val="4004905473"/>
                    </a:ext>
                  </a:extLst>
                </a:gridCol>
                <a:gridCol w="642973">
                  <a:extLst>
                    <a:ext uri="{9D8B030D-6E8A-4147-A177-3AD203B41FA5}">
                      <a16:colId xmlns:a16="http://schemas.microsoft.com/office/drawing/2014/main" val="906825160"/>
                    </a:ext>
                  </a:extLst>
                </a:gridCol>
              </a:tblGrid>
              <a:tr h="367364">
                <a:tc>
                  <a:txBody>
                    <a:bodyPr/>
                    <a:lstStyle/>
                    <a:p>
                      <a:pPr algn="ctr"/>
                      <a:r>
                        <a:rPr lang="ro-RO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>
                          <a:solidFill>
                            <a:schemeClr val="tx1"/>
                          </a:solidFill>
                        </a:rPr>
                        <a:t>Z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>
                          <a:solidFill>
                            <a:schemeClr val="tx1"/>
                          </a:solidFill>
                        </a:rPr>
                        <a:t>U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>
                          <a:solidFill>
                            <a:schemeClr val="tx1"/>
                          </a:solidFill>
                        </a:rPr>
                        <a:t>J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>
                          <a:solidFill>
                            <a:schemeClr val="tx1"/>
                          </a:solidFill>
                        </a:rPr>
                        <a:t>P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9834029"/>
                  </a:ext>
                </a:extLst>
              </a:tr>
              <a:tr h="372467"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W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R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T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U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E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X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M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O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N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D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914187"/>
                  </a:ext>
                </a:extLst>
              </a:tr>
              <a:tr h="372467"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R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U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N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T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H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O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M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D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E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3833167"/>
                  </a:ext>
                </a:extLst>
              </a:tr>
              <a:tr h="372467"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K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U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V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X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U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B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N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J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K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L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T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2998011"/>
                  </a:ext>
                </a:extLst>
              </a:tr>
              <a:tr h="372467"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I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T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H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U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R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D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Y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T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Y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0840898"/>
                  </a:ext>
                </a:extLst>
              </a:tr>
              <a:tr h="372467"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V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U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R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T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J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D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X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M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U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G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7279371"/>
                  </a:ext>
                </a:extLst>
              </a:tr>
              <a:tr h="372467"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U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N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D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Y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Y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U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E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E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414101"/>
                  </a:ext>
                </a:extLst>
              </a:tr>
              <a:tr h="372467"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F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R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I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D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Y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T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E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9594054"/>
                  </a:ext>
                </a:extLst>
              </a:tr>
              <a:tr h="372467"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W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V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D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X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R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I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K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D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769197"/>
                  </a:ext>
                </a:extLst>
              </a:tr>
              <a:tr h="372467"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F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R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I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M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Y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T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E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5080661"/>
                  </a:ext>
                </a:extLst>
              </a:tr>
              <a:tr h="372467"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J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R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W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E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D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N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E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D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Y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T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2512250"/>
                  </a:ext>
                </a:extLst>
              </a:tr>
              <a:tr h="372467"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R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W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E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D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N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E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R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T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G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D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b="1" dirty="0"/>
                        <a:t>Y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650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6648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FFC72D-A400-43E6-8B0C-A1FBA01CD1EF}"/>
              </a:ext>
            </a:extLst>
          </p:cNvPr>
          <p:cNvSpPr txBox="1"/>
          <p:nvPr/>
        </p:nvSpPr>
        <p:spPr>
          <a:xfrm>
            <a:off x="855709" y="560980"/>
            <a:ext cx="28724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/>
              <a:t>Colour the days of the week:</a:t>
            </a:r>
          </a:p>
          <a:p>
            <a:endParaRPr lang="ro-RO" dirty="0"/>
          </a:p>
          <a:p>
            <a:pPr algn="ctr"/>
            <a:endParaRPr lang="ro-RO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75ADB41A-3299-454E-9807-1CDEC5BE06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613812"/>
              </p:ext>
            </p:extLst>
          </p:nvPr>
        </p:nvGraphicFramePr>
        <p:xfrm>
          <a:off x="5724128" y="1326523"/>
          <a:ext cx="2952327" cy="49590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:a16="http://schemas.microsoft.com/office/drawing/2014/main" val="739270954"/>
                    </a:ext>
                  </a:extLst>
                </a:gridCol>
                <a:gridCol w="2736303">
                  <a:extLst>
                    <a:ext uri="{9D8B030D-6E8A-4147-A177-3AD203B41FA5}">
                      <a16:colId xmlns:a16="http://schemas.microsoft.com/office/drawing/2014/main" val="4271170923"/>
                    </a:ext>
                  </a:extLst>
                </a:gridCol>
              </a:tblGrid>
              <a:tr h="706899"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4000" dirty="0">
                          <a:solidFill>
                            <a:srgbClr val="FF0000"/>
                          </a:solidFill>
                        </a:rPr>
                        <a:t>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052672"/>
                  </a:ext>
                </a:extLst>
              </a:tr>
              <a:tr h="706899"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4000" dirty="0">
                          <a:solidFill>
                            <a:srgbClr val="FFC000"/>
                          </a:solidFill>
                        </a:rPr>
                        <a:t>Orange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834657"/>
                  </a:ext>
                </a:extLst>
              </a:tr>
              <a:tr h="717699"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4000" dirty="0">
                          <a:solidFill>
                            <a:srgbClr val="FFFF00"/>
                          </a:solidFill>
                        </a:rPr>
                        <a:t>Yellow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2595246"/>
                  </a:ext>
                </a:extLst>
              </a:tr>
              <a:tr h="706899"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4000" dirty="0">
                          <a:solidFill>
                            <a:srgbClr val="92D050"/>
                          </a:solidFill>
                        </a:rPr>
                        <a:t>Green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8473075"/>
                  </a:ext>
                </a:extLst>
              </a:tr>
              <a:tr h="706899"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4000" dirty="0">
                          <a:solidFill>
                            <a:srgbClr val="00B0F0"/>
                          </a:solidFill>
                        </a:rPr>
                        <a:t>Blue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766843"/>
                  </a:ext>
                </a:extLst>
              </a:tr>
              <a:tr h="706899"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400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Indigo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541076"/>
                  </a:ext>
                </a:extLst>
              </a:tr>
              <a:tr h="706899"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4000" dirty="0">
                          <a:solidFill>
                            <a:srgbClr val="7030A0"/>
                          </a:solidFill>
                        </a:rPr>
                        <a:t>Violet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217055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F77820B2-1D25-4F2F-A21F-4C193501E0B6}"/>
              </a:ext>
            </a:extLst>
          </p:cNvPr>
          <p:cNvSpPr/>
          <p:nvPr/>
        </p:nvSpPr>
        <p:spPr>
          <a:xfrm>
            <a:off x="779767" y="1307055"/>
            <a:ext cx="302433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o-RO" sz="48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MONDAY</a:t>
            </a:r>
            <a:endParaRPr lang="en-US" sz="48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70FBACC-4E99-4C6E-AA96-7EC203DA6E97}"/>
              </a:ext>
            </a:extLst>
          </p:cNvPr>
          <p:cNvSpPr/>
          <p:nvPr/>
        </p:nvSpPr>
        <p:spPr>
          <a:xfrm>
            <a:off x="1022418" y="2023086"/>
            <a:ext cx="249446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o-RO" sz="48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TUESDAY</a:t>
            </a:r>
            <a:endParaRPr lang="en-US" sz="48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EC9F9C-8220-4F66-83E2-B8BC104ECF16}"/>
              </a:ext>
            </a:extLst>
          </p:cNvPr>
          <p:cNvSpPr/>
          <p:nvPr/>
        </p:nvSpPr>
        <p:spPr>
          <a:xfrm>
            <a:off x="779767" y="2681507"/>
            <a:ext cx="343863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o-RO" sz="48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WEDNESDAY</a:t>
            </a:r>
            <a:endParaRPr lang="en-US" sz="48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C3F8571-8AC9-469E-88D2-D1D644A3D48A}"/>
              </a:ext>
            </a:extLst>
          </p:cNvPr>
          <p:cNvSpPr/>
          <p:nvPr/>
        </p:nvSpPr>
        <p:spPr>
          <a:xfrm>
            <a:off x="925909" y="3372280"/>
            <a:ext cx="292887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o-RO" sz="48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THURSDAY</a:t>
            </a:r>
            <a:endParaRPr lang="en-US" sz="48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DBF5717-3510-4806-B63E-2EB89F1F908A}"/>
              </a:ext>
            </a:extLst>
          </p:cNvPr>
          <p:cNvSpPr txBox="1"/>
          <p:nvPr/>
        </p:nvSpPr>
        <p:spPr>
          <a:xfrm>
            <a:off x="1103309" y="4029175"/>
            <a:ext cx="257403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o-RO" sz="4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FRIDAY</a:t>
            </a:r>
            <a:endParaRPr lang="en-US" sz="48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AA51A1B-F6C2-4D30-AED4-C57D1F59F814}"/>
              </a:ext>
            </a:extLst>
          </p:cNvPr>
          <p:cNvSpPr/>
          <p:nvPr/>
        </p:nvSpPr>
        <p:spPr>
          <a:xfrm>
            <a:off x="1144858" y="4719948"/>
            <a:ext cx="286488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o-RO" sz="4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SATURDAY</a:t>
            </a:r>
            <a:endParaRPr lang="en-US" sz="48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5994831-457B-4E4D-B273-479D85052DD7}"/>
              </a:ext>
            </a:extLst>
          </p:cNvPr>
          <p:cNvSpPr/>
          <p:nvPr/>
        </p:nvSpPr>
        <p:spPr>
          <a:xfrm>
            <a:off x="1426443" y="5428993"/>
            <a:ext cx="230171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o-RO" sz="4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SUNDAY</a:t>
            </a:r>
            <a:endParaRPr lang="en-US" sz="48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65741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352</Words>
  <Application>Microsoft Office PowerPoint</Application>
  <PresentationFormat>On-screen Show (4:3)</PresentationFormat>
  <Paragraphs>204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THE DAYS OF THE WEEK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HP</cp:lastModifiedBy>
  <cp:revision>17</cp:revision>
  <cp:lastPrinted>2016-11-13T14:12:09Z</cp:lastPrinted>
  <dcterms:created xsi:type="dcterms:W3CDTF">2016-11-13T13:35:46Z</dcterms:created>
  <dcterms:modified xsi:type="dcterms:W3CDTF">2023-08-17T15:56:39Z</dcterms:modified>
</cp:coreProperties>
</file>