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5" r:id="rId7"/>
    <p:sldId id="266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36" d="100"/>
          <a:sy n="136" d="100"/>
        </p:scale>
        <p:origin x="-2730" y="-11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zitiv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o-RO"/>
              <a:t>Faceți clic pentru a edita stilul de subtitlu coordonator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xt vertical și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9/27/2023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lu vertical ș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9/27/2023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u și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ntet secți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uă tipuri de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9/27/2023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ț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9/27/2023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oar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9/27/2023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Necomple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9/27/2023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ținu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9/27/2023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ine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o-RO"/>
              <a:t>Faceți clic pe pictogramă pentru a adăuga o imagine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9/27/2023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9/27/2023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A957E8B0-28A6-4C98-AD2A-08FA030C1D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r"/>
            <a:r>
              <a:rPr lang="ro-RO" dirty="0"/>
              <a:t>„</a:t>
            </a:r>
            <a:r>
              <a:rPr lang="en-US" sz="5400" dirty="0"/>
              <a:t>Plumb</a:t>
            </a:r>
            <a:r>
              <a:rPr lang="ro-RO" sz="5400" dirty="0"/>
              <a:t>”</a:t>
            </a:r>
            <a:br>
              <a:rPr lang="ro-RO" sz="5400" dirty="0"/>
            </a:br>
            <a:r>
              <a:rPr lang="en-US" sz="4800" dirty="0"/>
              <a:t>George  </a:t>
            </a:r>
            <a:r>
              <a:rPr lang="en-US" sz="4800" dirty="0" err="1"/>
              <a:t>Bacovia</a:t>
            </a:r>
            <a:endParaRPr lang="ro-RO" sz="4800" dirty="0"/>
          </a:p>
        </p:txBody>
      </p:sp>
      <p:sp>
        <p:nvSpPr>
          <p:cNvPr id="3" name="Subtitlu 2">
            <a:extLst>
              <a:ext uri="{FF2B5EF4-FFF2-40B4-BE49-F238E27FC236}">
                <a16:creationId xmlns:a16="http://schemas.microsoft.com/office/drawing/2014/main" id="{8112B619-764E-47B9-A2BC-AA6CBF5D252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b="1" dirty="0"/>
              <a:t>POEZIA SIMBOLIST</a:t>
            </a:r>
            <a:r>
              <a:rPr lang="ro-RO" sz="4400" b="1" dirty="0"/>
              <a:t>Ă</a:t>
            </a:r>
          </a:p>
        </p:txBody>
      </p:sp>
    </p:spTree>
    <p:extLst>
      <p:ext uri="{BB962C8B-B14F-4D97-AF65-F5344CB8AC3E}">
        <p14:creationId xmlns:p14="http://schemas.microsoft.com/office/powerpoint/2010/main" val="14461270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58438B3C-27DA-4849-B127-FD5EBF3640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I. 1. </a:t>
            </a:r>
            <a:r>
              <a:rPr lang="ro-RO" dirty="0"/>
              <a:t>Încadrarea autorului în contextul cultural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B161A38A-3B47-49BF-B6D1-504ADDC4DA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o-RO" dirty="0"/>
              <a:t>Poet</a:t>
            </a:r>
          </a:p>
          <a:p>
            <a:r>
              <a:rPr lang="ro-RO" dirty="0"/>
              <a:t>Începutul secolului al XX-lea</a:t>
            </a:r>
          </a:p>
          <a:p>
            <a:r>
              <a:rPr lang="ro-RO" dirty="0"/>
              <a:t>Curentul reprezentat: SIMBOLISMUL ( Ștefan Petică, Dimitrie Anghel, Ion Minulescu)</a:t>
            </a:r>
          </a:p>
          <a:p>
            <a:r>
              <a:rPr lang="ro-RO" dirty="0"/>
              <a:t>Opere semnificative: debutează cu volumul ”Plumb”, alte volume : (”Scântei galbene”, ”Cu voi”, ”Comedii în fond”, ”Stanţe burgheze”)</a:t>
            </a:r>
          </a:p>
          <a:p>
            <a:r>
              <a:rPr lang="ro-RO" dirty="0"/>
              <a:t>”Plumb”: apare in anul 1916, în volumul de debut</a:t>
            </a:r>
          </a:p>
        </p:txBody>
      </p:sp>
    </p:spTree>
    <p:extLst>
      <p:ext uri="{BB962C8B-B14F-4D97-AF65-F5344CB8AC3E}">
        <p14:creationId xmlns:p14="http://schemas.microsoft.com/office/powerpoint/2010/main" val="305858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AF267D82-8AAE-45DC-91FD-1BBA92F526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I. 2. </a:t>
            </a:r>
            <a:r>
              <a:rPr lang="ro-RO" dirty="0"/>
              <a:t>Încadrarea într-o tipologie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47550AAC-3C57-4677-94FA-5BE28EB5E70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o-RO" b="1" dirty="0">
                <a:solidFill>
                  <a:srgbClr val="0070C0"/>
                </a:solidFill>
              </a:rPr>
              <a:t>    </a:t>
            </a:r>
          </a:p>
          <a:p>
            <a:pPr marL="0" indent="0">
              <a:buNone/>
            </a:pPr>
            <a:r>
              <a:rPr lang="ro-RO" b="1" dirty="0">
                <a:solidFill>
                  <a:srgbClr val="0070C0"/>
                </a:solidFill>
              </a:rPr>
              <a:t> </a:t>
            </a:r>
            <a:endParaRPr lang="ro-RO" dirty="0"/>
          </a:p>
        </p:txBody>
      </p:sp>
      <p:sp>
        <p:nvSpPr>
          <p:cNvPr id="4" name="Substituent conținut 3">
            <a:extLst>
              <a:ext uri="{FF2B5EF4-FFF2-40B4-BE49-F238E27FC236}">
                <a16:creationId xmlns:a16="http://schemas.microsoft.com/office/drawing/2014/main" id="{4C33625F-F7A5-4C82-8F1B-372553538C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67913" y="1038225"/>
            <a:ext cx="7424928" cy="49510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endParaRPr lang="ro-RO" dirty="0">
              <a:solidFill>
                <a:srgbClr val="C00000"/>
              </a:solidFill>
            </a:endParaRPr>
          </a:p>
        </p:txBody>
      </p:sp>
      <p:pic>
        <p:nvPicPr>
          <p:cNvPr id="6" name="Grafic 5" descr="Stilou caligrafie">
            <a:extLst>
              <a:ext uri="{FF2B5EF4-FFF2-40B4-BE49-F238E27FC236}">
                <a16:creationId xmlns:a16="http://schemas.microsoft.com/office/drawing/2014/main" id="{BF584CB3-C2C3-4E2F-BACA-1E8214FE07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487025" y="1038225"/>
            <a:ext cx="914400" cy="9144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5BCAEBD-83B6-4621-8C49-96D172D9825A}"/>
              </a:ext>
            </a:extLst>
          </p:cNvPr>
          <p:cNvSpPr txBox="1"/>
          <p:nvPr/>
        </p:nvSpPr>
        <p:spPr>
          <a:xfrm>
            <a:off x="4530436" y="1443841"/>
            <a:ext cx="5486400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TRĂSĂTURILE SIMBOLISMULUI</a:t>
            </a:r>
            <a:endParaRPr lang="ro-RO" b="1" dirty="0"/>
          </a:p>
          <a:p>
            <a:endParaRPr lang="en-US" b="1" dirty="0"/>
          </a:p>
          <a:p>
            <a:r>
              <a:rPr lang="ro-RO" dirty="0"/>
              <a:t>1. </a:t>
            </a:r>
            <a:r>
              <a:rPr lang="en-US" b="1" dirty="0" err="1"/>
              <a:t>muzicalitatea</a:t>
            </a:r>
            <a:endParaRPr lang="en-US" b="1" dirty="0"/>
          </a:p>
          <a:p>
            <a:r>
              <a:rPr lang="en-US" dirty="0"/>
              <a:t># </a:t>
            </a:r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/>
              <a:t>repetiţiile</a:t>
            </a:r>
            <a:r>
              <a:rPr lang="en-US" dirty="0"/>
              <a:t> </a:t>
            </a:r>
            <a:r>
              <a:rPr lang="en-US" dirty="0" err="1"/>
              <a:t>cuvintelor</a:t>
            </a:r>
            <a:r>
              <a:rPr lang="en-US" dirty="0"/>
              <a:t> (</a:t>
            </a:r>
            <a:r>
              <a:rPr lang="en-US" dirty="0" err="1"/>
              <a:t>laitmotive</a:t>
            </a:r>
            <a:r>
              <a:rPr lang="en-US" dirty="0"/>
              <a:t>), </a:t>
            </a:r>
          </a:p>
          <a:p>
            <a:r>
              <a:rPr lang="en-US" dirty="0"/>
              <a:t># </a:t>
            </a:r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/>
              <a:t>repetițiile</a:t>
            </a:r>
            <a:r>
              <a:rPr lang="en-US" dirty="0"/>
              <a:t> </a:t>
            </a:r>
            <a:r>
              <a:rPr lang="en-US" dirty="0" err="1"/>
              <a:t>versurilor</a:t>
            </a:r>
            <a:r>
              <a:rPr lang="en-US" dirty="0"/>
              <a:t> (</a:t>
            </a:r>
            <a:r>
              <a:rPr lang="en-US" dirty="0" err="1"/>
              <a:t>refren</a:t>
            </a:r>
            <a:r>
              <a:rPr lang="en-US" dirty="0"/>
              <a:t>), </a:t>
            </a:r>
          </a:p>
          <a:p>
            <a:r>
              <a:rPr lang="en-US" dirty="0"/>
              <a:t># </a:t>
            </a:r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/>
              <a:t>accentuarea</a:t>
            </a:r>
            <a:r>
              <a:rPr lang="en-US" dirty="0"/>
              <a:t> </a:t>
            </a:r>
            <a:r>
              <a:rPr lang="en-US" dirty="0" err="1"/>
              <a:t>unor</a:t>
            </a:r>
            <a:r>
              <a:rPr lang="en-US" dirty="0"/>
              <a:t> </a:t>
            </a:r>
            <a:r>
              <a:rPr lang="en-US" dirty="0" err="1"/>
              <a:t>sunete</a:t>
            </a:r>
            <a:r>
              <a:rPr lang="en-US" dirty="0"/>
              <a:t> (</a:t>
            </a:r>
            <a:r>
              <a:rPr lang="en-US" dirty="0" err="1"/>
              <a:t>aliterații</a:t>
            </a:r>
            <a:r>
              <a:rPr lang="en-US" dirty="0"/>
              <a:t>, </a:t>
            </a:r>
            <a:r>
              <a:rPr lang="en-US" dirty="0" err="1"/>
              <a:t>asonanțe</a:t>
            </a:r>
            <a:r>
              <a:rPr lang="en-US" dirty="0"/>
              <a:t>).</a:t>
            </a:r>
          </a:p>
          <a:p>
            <a:r>
              <a:rPr lang="ro-RO" dirty="0"/>
              <a:t>2. </a:t>
            </a:r>
            <a:r>
              <a:rPr lang="en-US" b="1" dirty="0" err="1"/>
              <a:t>ambiguitatea</a:t>
            </a:r>
            <a:r>
              <a:rPr lang="en-US" b="1" dirty="0"/>
              <a:t>, </a:t>
            </a:r>
            <a:r>
              <a:rPr lang="en-US" b="1" dirty="0" err="1"/>
              <a:t>tehnica</a:t>
            </a:r>
            <a:r>
              <a:rPr lang="en-US" b="1" dirty="0"/>
              <a:t> </a:t>
            </a:r>
            <a:r>
              <a:rPr lang="en-US" b="1" dirty="0" err="1"/>
              <a:t>sugestiei</a:t>
            </a:r>
            <a:endParaRPr lang="en-US" dirty="0"/>
          </a:p>
          <a:p>
            <a:r>
              <a:rPr lang="ro-RO" dirty="0"/>
              <a:t>3</a:t>
            </a:r>
            <a:r>
              <a:rPr lang="ro-RO" b="1" dirty="0"/>
              <a:t>. </a:t>
            </a:r>
            <a:r>
              <a:rPr lang="en-US" b="1" dirty="0"/>
              <a:t>spleen-ul </a:t>
            </a:r>
            <a:r>
              <a:rPr lang="en-US" dirty="0"/>
              <a:t>(</a:t>
            </a:r>
            <a:r>
              <a:rPr lang="en-US" dirty="0" err="1"/>
              <a:t>asociere</a:t>
            </a:r>
            <a:r>
              <a:rPr lang="en-US" dirty="0"/>
              <a:t> de </a:t>
            </a:r>
            <a:r>
              <a:rPr lang="en-US" dirty="0" err="1"/>
              <a:t>tristețe</a:t>
            </a:r>
            <a:r>
              <a:rPr lang="en-US" dirty="0"/>
              <a:t>, </a:t>
            </a:r>
            <a:r>
              <a:rPr lang="en-US" dirty="0" err="1"/>
              <a:t>teamă</a:t>
            </a:r>
            <a:r>
              <a:rPr lang="en-US" dirty="0"/>
              <a:t>, </a:t>
            </a:r>
            <a:r>
              <a:rPr lang="en-US" dirty="0" err="1"/>
              <a:t>angoasă</a:t>
            </a:r>
            <a:r>
              <a:rPr lang="en-US" dirty="0"/>
              <a:t>, </a:t>
            </a:r>
            <a:r>
              <a:rPr lang="en-US" dirty="0" err="1"/>
              <a:t>anxietate</a:t>
            </a:r>
            <a:r>
              <a:rPr lang="en-US" dirty="0"/>
              <a:t>) </a:t>
            </a:r>
          </a:p>
          <a:p>
            <a:r>
              <a:rPr lang="ro-RO" dirty="0"/>
              <a:t>4</a:t>
            </a:r>
            <a:r>
              <a:rPr lang="ro-RO" b="1" dirty="0"/>
              <a:t>. </a:t>
            </a:r>
            <a:r>
              <a:rPr lang="en-US" b="1" dirty="0" err="1"/>
              <a:t>tehnica</a:t>
            </a:r>
            <a:r>
              <a:rPr lang="en-US" b="1" dirty="0"/>
              <a:t> </a:t>
            </a:r>
            <a:r>
              <a:rPr lang="en-US" b="1" dirty="0" err="1"/>
              <a:t>corespondențelor</a:t>
            </a:r>
            <a:r>
              <a:rPr lang="en-US" b="1" dirty="0"/>
              <a:t> </a:t>
            </a:r>
            <a:r>
              <a:rPr lang="en-US" dirty="0"/>
              <a:t>(</a:t>
            </a:r>
            <a:r>
              <a:rPr lang="en-US" dirty="0" err="1"/>
              <a:t>stabilirea</a:t>
            </a:r>
            <a:r>
              <a:rPr lang="en-US" dirty="0"/>
              <a:t> </a:t>
            </a:r>
            <a:r>
              <a:rPr lang="en-US" dirty="0" err="1"/>
              <a:t>unor</a:t>
            </a:r>
            <a:r>
              <a:rPr lang="en-US" dirty="0"/>
              <a:t> </a:t>
            </a:r>
            <a:r>
              <a:rPr lang="en-US" dirty="0" err="1"/>
              <a:t>corespondenţe</a:t>
            </a:r>
            <a:r>
              <a:rPr lang="en-US" dirty="0"/>
              <a:t> intime </a:t>
            </a:r>
            <a:r>
              <a:rPr lang="en-US" dirty="0" err="1"/>
              <a:t>între</a:t>
            </a:r>
            <a:r>
              <a:rPr lang="en-US" dirty="0"/>
              <a:t> </a:t>
            </a:r>
            <a:r>
              <a:rPr lang="en-US" dirty="0" err="1"/>
              <a:t>trăirile</a:t>
            </a:r>
            <a:r>
              <a:rPr lang="en-US" dirty="0"/>
              <a:t> </a:t>
            </a:r>
            <a:r>
              <a:rPr lang="en-US" dirty="0" err="1"/>
              <a:t>eului</a:t>
            </a:r>
            <a:r>
              <a:rPr lang="en-US" dirty="0"/>
              <a:t> </a:t>
            </a:r>
            <a:r>
              <a:rPr lang="en-US" dirty="0" err="1"/>
              <a:t>liric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lumea</a:t>
            </a:r>
            <a:r>
              <a:rPr lang="en-US" dirty="0"/>
              <a:t> </a:t>
            </a:r>
            <a:r>
              <a:rPr lang="en-US" dirty="0" err="1"/>
              <a:t>exterioară</a:t>
            </a:r>
            <a:r>
              <a:rPr lang="en-US" dirty="0"/>
              <a:t>, </a:t>
            </a:r>
            <a:r>
              <a:rPr lang="en-US" dirty="0" err="1"/>
              <a:t>peisajul</a:t>
            </a:r>
            <a:r>
              <a:rPr lang="en-US" dirty="0"/>
              <a:t> </a:t>
            </a:r>
            <a:r>
              <a:rPr lang="en-US" dirty="0" err="1"/>
              <a:t>descris</a:t>
            </a:r>
            <a:r>
              <a:rPr lang="en-US" dirty="0"/>
              <a:t>), </a:t>
            </a:r>
          </a:p>
          <a:p>
            <a:r>
              <a:rPr lang="ro-RO" dirty="0"/>
              <a:t>5. </a:t>
            </a:r>
            <a:r>
              <a:rPr lang="en-US" b="1" dirty="0" err="1"/>
              <a:t>tehnica</a:t>
            </a:r>
            <a:r>
              <a:rPr lang="en-US" b="1" dirty="0"/>
              <a:t> </a:t>
            </a:r>
            <a:r>
              <a:rPr lang="en-US" b="1" dirty="0" err="1"/>
              <a:t>sugestiei</a:t>
            </a:r>
            <a:r>
              <a:rPr lang="en-US" b="1" dirty="0"/>
              <a:t> </a:t>
            </a:r>
            <a:r>
              <a:rPr lang="en-US" dirty="0"/>
              <a:t>( </a:t>
            </a:r>
            <a:r>
              <a:rPr lang="en-US" dirty="0" err="1"/>
              <a:t>posibilitatea</a:t>
            </a:r>
            <a:r>
              <a:rPr lang="en-US" dirty="0"/>
              <a:t> de a da </a:t>
            </a:r>
            <a:r>
              <a:rPr lang="en-US" dirty="0" err="1"/>
              <a:t>versurilor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multe</a:t>
            </a:r>
            <a:r>
              <a:rPr lang="en-US" dirty="0"/>
              <a:t> </a:t>
            </a:r>
            <a:r>
              <a:rPr lang="en-US" dirty="0" err="1"/>
              <a:t>interpretări</a:t>
            </a:r>
            <a:r>
              <a:rPr lang="en-US" dirty="0"/>
              <a:t>) </a:t>
            </a:r>
          </a:p>
          <a:p>
            <a:r>
              <a:rPr lang="ro-RO" dirty="0"/>
              <a:t>6. </a:t>
            </a:r>
            <a:r>
              <a:rPr lang="en-US" b="1" dirty="0" err="1"/>
              <a:t>sinestezia</a:t>
            </a:r>
            <a:r>
              <a:rPr lang="en-US" dirty="0"/>
              <a:t> (</a:t>
            </a:r>
            <a:r>
              <a:rPr lang="en-US" dirty="0" err="1"/>
              <a:t>asocierea</a:t>
            </a:r>
            <a:r>
              <a:rPr lang="en-US" dirty="0"/>
              <a:t> </a:t>
            </a:r>
            <a:r>
              <a:rPr lang="en-US" dirty="0" err="1"/>
              <a:t>dintre</a:t>
            </a:r>
            <a:r>
              <a:rPr lang="en-US" dirty="0"/>
              <a:t> </a:t>
            </a:r>
            <a:r>
              <a:rPr lang="en-US" dirty="0" err="1"/>
              <a:t>cuvinte</a:t>
            </a:r>
            <a:r>
              <a:rPr lang="en-US" dirty="0"/>
              <a:t> </a:t>
            </a:r>
            <a:r>
              <a:rPr lang="en-US" dirty="0" err="1"/>
              <a:t>ce</a:t>
            </a:r>
            <a:r>
              <a:rPr lang="en-US" dirty="0"/>
              <a:t> </a:t>
            </a:r>
            <a:r>
              <a:rPr lang="en-US" dirty="0" err="1"/>
              <a:t>trimit</a:t>
            </a:r>
            <a:r>
              <a:rPr lang="en-US" dirty="0"/>
              <a:t> la </a:t>
            </a:r>
            <a:r>
              <a:rPr lang="en-US" dirty="0" err="1"/>
              <a:t>senzații</a:t>
            </a:r>
            <a:r>
              <a:rPr lang="en-US" dirty="0"/>
              <a:t> </a:t>
            </a:r>
            <a:r>
              <a:rPr lang="en-US" dirty="0" err="1"/>
              <a:t>diferite</a:t>
            </a:r>
            <a:r>
              <a:rPr lang="en-US" dirty="0"/>
              <a:t> .</a:t>
            </a:r>
          </a:p>
        </p:txBody>
      </p:sp>
    </p:spTree>
    <p:extLst>
      <p:ext uri="{BB962C8B-B14F-4D97-AF65-F5344CB8AC3E}">
        <p14:creationId xmlns:p14="http://schemas.microsoft.com/office/powerpoint/2010/main" val="3279454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A2D63FFF-4229-4FAD-BFBB-6963484B92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II. </a:t>
            </a:r>
            <a:r>
              <a:rPr lang="ro-RO" dirty="0"/>
              <a:t>Ilustrarea temei/temelor prin scene semnificative</a:t>
            </a:r>
          </a:p>
        </p:txBody>
      </p:sp>
      <p:sp>
        <p:nvSpPr>
          <p:cNvPr id="3" name="Substituent text 2">
            <a:extLst>
              <a:ext uri="{FF2B5EF4-FFF2-40B4-BE49-F238E27FC236}">
                <a16:creationId xmlns:a16="http://schemas.microsoft.com/office/drawing/2014/main" id="{30762073-144B-4FBD-9B96-7ECE90DA52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pPr algn="ctr"/>
            <a:r>
              <a:rPr lang="ro-RO" dirty="0"/>
              <a:t>TEMA CONDIŢIEI POETULUI CARE NU SE POATE ADAPTA UNEI SOCIETĂŢI MESCHINE, ARTIFICIALE, LIMITATE, LIPSITE DE ASPIRAŢII</a:t>
            </a:r>
          </a:p>
        </p:txBody>
      </p:sp>
      <p:sp>
        <p:nvSpPr>
          <p:cNvPr id="4" name="Substituent conținut 3">
            <a:extLst>
              <a:ext uri="{FF2B5EF4-FFF2-40B4-BE49-F238E27FC236}">
                <a16:creationId xmlns:a16="http://schemas.microsoft.com/office/drawing/2014/main" id="{DF8E7E17-0DE2-4DB5-9DEC-F6423EFE808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fr-FR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motivul</a:t>
            </a:r>
            <a:r>
              <a:rPr lang="fr-FR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singurătății</a:t>
            </a:r>
            <a:r>
              <a:rPr lang="fr-F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: </a:t>
            </a:r>
            <a:r>
              <a:rPr lang="fr-FR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Stam</a:t>
            </a:r>
            <a:r>
              <a:rPr lang="fr-FR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singur</a:t>
            </a:r>
            <a:r>
              <a:rPr lang="fr-FR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în</a:t>
            </a:r>
            <a:r>
              <a:rPr lang="fr-FR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cavou</a:t>
            </a:r>
            <a:r>
              <a:rPr lang="fr-FR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fr-FR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Stam</a:t>
            </a:r>
            <a:r>
              <a:rPr lang="fr-FR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singur</a:t>
            </a:r>
            <a:r>
              <a:rPr lang="fr-FR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lângă</a:t>
            </a:r>
            <a:r>
              <a:rPr lang="fr-FR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mort </a:t>
            </a:r>
            <a:r>
              <a:rPr lang="fr-F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fr-FR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izolare</a:t>
            </a:r>
            <a:r>
              <a:rPr lang="fr-F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fr-FR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claustrare</a:t>
            </a:r>
            <a:r>
              <a:rPr lang="fr-F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endParaRPr lang="ro-RO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fr-FR" sz="20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metafora</a:t>
            </a:r>
            <a:r>
              <a:rPr lang="fr-FR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0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aripile</a:t>
            </a:r>
            <a:r>
              <a:rPr lang="fr-FR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de </a:t>
            </a:r>
            <a:r>
              <a:rPr lang="fr-FR" sz="20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plumb</a:t>
            </a:r>
            <a:r>
              <a:rPr lang="fr-FR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fr-FR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zborul</a:t>
            </a:r>
            <a:r>
              <a:rPr lang="fr-F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imposibil</a:t>
            </a:r>
            <a:r>
              <a:rPr lang="fr-F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fr-FR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idealul</a:t>
            </a:r>
            <a:r>
              <a:rPr lang="fr-F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imposibil</a:t>
            </a:r>
            <a:r>
              <a:rPr lang="fr-F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endParaRPr lang="ro-RO" dirty="0"/>
          </a:p>
        </p:txBody>
      </p:sp>
      <p:sp>
        <p:nvSpPr>
          <p:cNvPr id="5" name="Substituent text 4">
            <a:extLst>
              <a:ext uri="{FF2B5EF4-FFF2-40B4-BE49-F238E27FC236}">
                <a16:creationId xmlns:a16="http://schemas.microsoft.com/office/drawing/2014/main" id="{128CE317-7B77-4FE1-93E9-21E254352E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77500" lnSpcReduction="20000"/>
          </a:bodyPr>
          <a:lstStyle/>
          <a:p>
            <a:pPr algn="ctr"/>
            <a:r>
              <a:rPr lang="fr-FR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TEME  SECUNDARE </a:t>
            </a:r>
            <a:endParaRPr lang="ro-RO" dirty="0"/>
          </a:p>
        </p:txBody>
      </p:sp>
      <p:sp>
        <p:nvSpPr>
          <p:cNvPr id="6" name="Substituent conținut 5">
            <a:extLst>
              <a:ext uri="{FF2B5EF4-FFF2-40B4-BE49-F238E27FC236}">
                <a16:creationId xmlns:a16="http://schemas.microsoft.com/office/drawing/2014/main" id="{9F55DCE0-1444-4D47-B23D-71D58D69AA18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fr-FR" sz="20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iubirea</a:t>
            </a:r>
            <a:r>
              <a:rPr lang="fr-F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fr-FR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în</a:t>
            </a:r>
            <a:r>
              <a:rPr lang="fr-F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strofa</a:t>
            </a:r>
            <a:r>
              <a:rPr lang="fr-F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 </a:t>
            </a:r>
            <a:r>
              <a:rPr lang="fr-FR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doua</a:t>
            </a:r>
            <a:r>
              <a:rPr lang="fr-F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: </a:t>
            </a:r>
            <a:r>
              <a:rPr lang="fr-FR" sz="20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amorul</a:t>
            </a:r>
            <a:r>
              <a:rPr lang="fr-FR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0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meu</a:t>
            </a:r>
            <a:r>
              <a:rPr lang="fr-FR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de </a:t>
            </a:r>
            <a:r>
              <a:rPr lang="fr-FR" sz="20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plumb</a:t>
            </a:r>
            <a:r>
              <a:rPr lang="fr-FR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fr-FR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iubirea</a:t>
            </a:r>
            <a:r>
              <a:rPr lang="fr-F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rece</a:t>
            </a:r>
            <a:r>
              <a:rPr lang="fr-F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fr-FR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detașarea</a:t>
            </a:r>
            <a:r>
              <a:rPr lang="fr-F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afectivă</a:t>
            </a:r>
            <a:r>
              <a:rPr lang="fr-F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fr-FR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o-RO" dirty="0"/>
              <a:t>;</a:t>
            </a:r>
          </a:p>
          <a:p>
            <a:r>
              <a:rPr lang="fr-FR" sz="20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moartea</a:t>
            </a:r>
            <a:r>
              <a:rPr lang="fr-F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: </a:t>
            </a:r>
            <a:r>
              <a:rPr lang="fr-FR" sz="20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cavou</a:t>
            </a:r>
            <a:r>
              <a:rPr lang="fr-FR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fr-FR" sz="20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sicriu</a:t>
            </a:r>
            <a:r>
              <a:rPr lang="fr-FR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fr-FR" sz="20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coroane</a:t>
            </a:r>
            <a:r>
              <a:rPr lang="fr-FR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fr-FR" sz="20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funerar</a:t>
            </a:r>
            <a:r>
              <a:rPr lang="fr-FR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0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vestmânt</a:t>
            </a: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357738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EEA4EB62-8948-44C9-8D76-2F84B26E02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III. </a:t>
            </a:r>
            <a:r>
              <a:rPr lang="ro-RO" dirty="0"/>
              <a:t>Elemente de compoziție textului ales: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B5E24277-7367-4EA7-B316-C73BB8B9DE4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dirty="0"/>
              <a:t>1. </a:t>
            </a:r>
            <a:r>
              <a:rPr lang="ro-RO" b="1" dirty="0"/>
              <a:t>TITLUL</a:t>
            </a:r>
          </a:p>
          <a:p>
            <a:pPr algn="ctr"/>
            <a:endParaRPr lang="ro-RO" b="1" dirty="0"/>
          </a:p>
          <a:p>
            <a:pPr marL="0" marR="0" indent="118745" algn="just">
              <a:spcBef>
                <a:spcPts val="0"/>
              </a:spcBef>
              <a:spcAft>
                <a:spcPts val="0"/>
              </a:spcAft>
            </a:pPr>
            <a:r>
              <a:rPr lang="ro-RO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spaţiul închis, apăsător (greutatea sufletească), 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118745" algn="just">
              <a:spcBef>
                <a:spcPts val="0"/>
              </a:spcBef>
              <a:spcAft>
                <a:spcPts val="0"/>
              </a:spcAft>
            </a:pPr>
            <a:r>
              <a:rPr lang="ro-RO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existenţa mohorâtă, banală, (cenușiul vieții cotidiene), 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118745" algn="just">
              <a:spcBef>
                <a:spcPts val="0"/>
              </a:spcBef>
              <a:spcAft>
                <a:spcPts val="0"/>
              </a:spcAft>
            </a:pPr>
            <a:r>
              <a:rPr lang="ro-RO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detașarea sufletească,(răceala)</a:t>
            </a:r>
          </a:p>
          <a:p>
            <a:pPr marL="0" indent="0">
              <a:buNone/>
            </a:pPr>
            <a:r>
              <a:rPr lang="ro-RO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viața lipsită de posibilitatea înălţării, a idealului</a:t>
            </a:r>
            <a:endParaRPr lang="ro-RO" dirty="0"/>
          </a:p>
        </p:txBody>
      </p:sp>
      <p:sp>
        <p:nvSpPr>
          <p:cNvPr id="4" name="Substituent conținut 3">
            <a:extLst>
              <a:ext uri="{FF2B5EF4-FFF2-40B4-BE49-F238E27FC236}">
                <a16:creationId xmlns:a16="http://schemas.microsoft.com/office/drawing/2014/main" id="{259124A2-99CB-494A-BBE1-B5FFC248AE5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marR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</a:t>
            </a:r>
            <a:r>
              <a:rPr lang="ro-RO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STRUCTURA</a:t>
            </a:r>
          </a:p>
          <a:p>
            <a:pPr marL="0" marR="0" indent="118745" algn="ctr">
              <a:spcBef>
                <a:spcPts val="0"/>
              </a:spcBef>
              <a:spcAft>
                <a:spcPts val="0"/>
              </a:spcAft>
            </a:pPr>
            <a:endParaRPr lang="ro-RO" sz="2000" u="sng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118745" algn="just">
              <a:spcBef>
                <a:spcPts val="0"/>
              </a:spcBef>
              <a:spcAft>
                <a:spcPts val="0"/>
              </a:spcAft>
            </a:pPr>
            <a:r>
              <a:rPr lang="ro-RO" sz="20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două catrene, s</a:t>
            </a:r>
            <a:r>
              <a:rPr lang="ro-RO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imetrie, 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118745" algn="just">
              <a:spcBef>
                <a:spcPts val="0"/>
              </a:spcBef>
              <a:spcAft>
                <a:spcPts val="0"/>
              </a:spcAft>
            </a:pPr>
            <a:r>
              <a:rPr lang="ro-RO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# </a:t>
            </a:r>
            <a:r>
              <a:rPr lang="ro-RO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prima strofă - </a:t>
            </a:r>
            <a:r>
              <a:rPr lang="ro-RO" sz="20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realitatea exterioară</a:t>
            </a:r>
            <a:r>
              <a:rPr lang="ro-RO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 (simbol central – cavoul)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118745" algn="just">
              <a:spcBef>
                <a:spcPts val="0"/>
              </a:spcBef>
              <a:spcAft>
                <a:spcPts val="0"/>
              </a:spcAft>
            </a:pPr>
            <a:r>
              <a:rPr lang="ro-RO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# strofa a doua - </a:t>
            </a:r>
            <a:r>
              <a:rPr lang="ro-RO" sz="20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realitatea interioară</a:t>
            </a:r>
            <a:r>
              <a:rPr lang="ro-RO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( simbol central – amorul)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8938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D03BC03D-7DAF-4CCA-8C4F-8924DD3E96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III. </a:t>
            </a:r>
            <a:r>
              <a:rPr lang="ro-RO" dirty="0"/>
              <a:t>ELEMENTE ALE TEXTULUI POETIC</a:t>
            </a:r>
          </a:p>
        </p:txBody>
      </p:sp>
      <p:sp>
        <p:nvSpPr>
          <p:cNvPr id="5" name="Substituent text 4">
            <a:extLst>
              <a:ext uri="{FF2B5EF4-FFF2-40B4-BE49-F238E27FC236}">
                <a16:creationId xmlns:a16="http://schemas.microsoft.com/office/drawing/2014/main" id="{B9E52605-B262-42B8-9B5B-EAA0450BBE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20312" y="717251"/>
            <a:ext cx="3474720" cy="813172"/>
          </a:xfrm>
        </p:spPr>
        <p:txBody>
          <a:bodyPr>
            <a:normAutofit fontScale="77500" lnSpcReduction="20000"/>
          </a:bodyPr>
          <a:lstStyle/>
          <a:p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</a:t>
            </a:r>
            <a:r>
              <a:rPr lang="ro-RO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FIGURI SEMANTICE, SIMBOLURI</a:t>
            </a:r>
            <a:r>
              <a:rPr lang="ro-RO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endParaRPr lang="ro-RO" dirty="0"/>
          </a:p>
        </p:txBody>
      </p:sp>
      <p:sp>
        <p:nvSpPr>
          <p:cNvPr id="6" name="Substituent conținut 5">
            <a:extLst>
              <a:ext uri="{FF2B5EF4-FFF2-40B4-BE49-F238E27FC236}">
                <a16:creationId xmlns:a16="http://schemas.microsoft.com/office/drawing/2014/main" id="{55C40D9B-300F-472A-BAC0-439ADEBDC6C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pPr marL="0" marR="0" indent="118745" algn="just">
              <a:spcBef>
                <a:spcPts val="0"/>
              </a:spcBef>
              <a:spcAft>
                <a:spcPts val="0"/>
              </a:spcAft>
            </a:pPr>
            <a:r>
              <a:rPr lang="ro-RO" sz="23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A. prima strofă</a:t>
            </a:r>
            <a:r>
              <a:rPr lang="ro-RO" sz="2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o-RO" sz="23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simbolul central</a:t>
            </a:r>
            <a:r>
              <a:rPr lang="ro-RO" sz="2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</a:t>
            </a:r>
            <a:r>
              <a:rPr lang="ro-RO" sz="23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„cavoul“</a:t>
            </a:r>
            <a:r>
              <a:rPr lang="ro-RO" sz="2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23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118745" algn="just">
              <a:spcBef>
                <a:spcPts val="0"/>
              </a:spcBef>
              <a:spcAft>
                <a:spcPts val="0"/>
              </a:spcAft>
            </a:pPr>
            <a:r>
              <a:rPr lang="ro-RO" sz="23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Laitmotivul plumb </a:t>
            </a:r>
            <a:r>
              <a:rPr lang="ro-RO" sz="2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„sicrie/flori/coroane” de plumb (epitete)</a:t>
            </a:r>
            <a:endParaRPr lang="en-US" sz="23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118745" algn="just">
              <a:spcBef>
                <a:spcPts val="0"/>
              </a:spcBef>
              <a:spcAft>
                <a:spcPts val="0"/>
              </a:spcAft>
            </a:pPr>
            <a:r>
              <a:rPr lang="ro-RO" sz="2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motivele tipic simboliste: </a:t>
            </a:r>
            <a:endParaRPr lang="en-US" sz="23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118745" algn="just">
              <a:spcBef>
                <a:spcPts val="0"/>
              </a:spcBef>
              <a:spcAft>
                <a:spcPts val="0"/>
              </a:spcAft>
            </a:pPr>
            <a:r>
              <a:rPr lang="ro-RO" sz="2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# </a:t>
            </a:r>
            <a:r>
              <a:rPr lang="ro-RO" sz="23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somnul</a:t>
            </a:r>
            <a:r>
              <a:rPr lang="ro-RO" sz="2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„Dormeau adânc sicriele de plumb” (epitet)- profunzimea morții</a:t>
            </a:r>
            <a:endParaRPr lang="en-US" sz="23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118745" algn="just">
              <a:spcBef>
                <a:spcPts val="0"/>
              </a:spcBef>
              <a:spcAft>
                <a:spcPts val="0"/>
              </a:spcAft>
            </a:pPr>
            <a:r>
              <a:rPr lang="ro-RO" sz="2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#  </a:t>
            </a:r>
            <a:r>
              <a:rPr lang="ro-RO" sz="23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singurătatea</a:t>
            </a:r>
            <a:r>
              <a:rPr lang="ro-RO" sz="2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(”Stam singur în cavou”).</a:t>
            </a:r>
            <a:endParaRPr lang="en-US" sz="23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118745" algn="just">
              <a:spcBef>
                <a:spcPts val="0"/>
              </a:spcBef>
              <a:spcAft>
                <a:spcPts val="0"/>
              </a:spcAft>
            </a:pPr>
            <a:r>
              <a:rPr lang="fr-FR" sz="23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B. </a:t>
            </a:r>
            <a:r>
              <a:rPr lang="fr-FR" sz="2300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în</a:t>
            </a:r>
            <a:r>
              <a:rPr lang="fr-FR" sz="23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300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strofa</a:t>
            </a:r>
            <a:r>
              <a:rPr lang="fr-FR" sz="23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 </a:t>
            </a:r>
            <a:r>
              <a:rPr lang="fr-FR" sz="2300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doua</a:t>
            </a:r>
            <a:r>
              <a:rPr lang="fr-FR" sz="2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fr-FR" sz="23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simbolul</a:t>
            </a:r>
            <a:r>
              <a:rPr lang="fr-FR" sz="23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central</a:t>
            </a:r>
            <a:r>
              <a:rPr lang="fr-FR" sz="2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-”</a:t>
            </a:r>
            <a:r>
              <a:rPr lang="fr-FR" sz="23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amorul</a:t>
            </a:r>
            <a:r>
              <a:rPr lang="fr-FR" sz="2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”. </a:t>
            </a:r>
            <a:endParaRPr lang="en-US" sz="23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118745" algn="just">
              <a:spcBef>
                <a:spcPts val="0"/>
              </a:spcBef>
              <a:spcAft>
                <a:spcPts val="0"/>
              </a:spcAft>
            </a:pPr>
            <a:r>
              <a:rPr lang="fr-FR" sz="2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fr-FR" sz="23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epitetul</a:t>
            </a:r>
            <a:r>
              <a:rPr lang="fr-FR" sz="2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o-RO" sz="23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„</a:t>
            </a:r>
            <a:r>
              <a:rPr lang="fr-FR" sz="2300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întors</a:t>
            </a:r>
            <a:r>
              <a:rPr lang="fr-FR" sz="2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” - </a:t>
            </a:r>
            <a:r>
              <a:rPr lang="fr-FR" sz="2300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misterul</a:t>
            </a:r>
            <a:r>
              <a:rPr lang="fr-FR" sz="2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fr-FR" sz="2300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ambiguitatea</a:t>
            </a:r>
            <a:r>
              <a:rPr lang="fr-FR" sz="2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3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sensurilor</a:t>
            </a:r>
            <a:r>
              <a:rPr lang="fr-FR" sz="2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fr-FR" sz="23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neliniștea</a:t>
            </a:r>
            <a:r>
              <a:rPr lang="fr-FR" sz="2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fr-FR" sz="23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tradiția</a:t>
            </a:r>
            <a:r>
              <a:rPr lang="fr-FR" sz="2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3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întoarcerii</a:t>
            </a:r>
            <a:r>
              <a:rPr lang="fr-FR" sz="2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3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morților</a:t>
            </a:r>
            <a:r>
              <a:rPr lang="fr-FR" sz="2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3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spre</a:t>
            </a:r>
            <a:r>
              <a:rPr lang="fr-FR" sz="2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apus)</a:t>
            </a:r>
            <a:endParaRPr lang="en-US" sz="23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118745" algn="just">
              <a:spcBef>
                <a:spcPts val="0"/>
              </a:spcBef>
              <a:spcAft>
                <a:spcPts val="0"/>
              </a:spcAft>
            </a:pPr>
            <a:r>
              <a:rPr lang="fr-FR" sz="2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ro-RO" sz="2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motivul </a:t>
            </a:r>
            <a:r>
              <a:rPr lang="ro-RO" sz="23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singurătății: </a:t>
            </a:r>
            <a:r>
              <a:rPr lang="ro-RO" sz="2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(„Stam singur lângă mort”).</a:t>
            </a:r>
            <a:endParaRPr lang="en-US" sz="23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118745" algn="just">
              <a:spcBef>
                <a:spcPts val="0"/>
              </a:spcBef>
              <a:spcAft>
                <a:spcPts val="0"/>
              </a:spcAft>
            </a:pPr>
            <a:r>
              <a:rPr lang="ro-RO" sz="2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ro-RO" sz="23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metafora</a:t>
            </a:r>
            <a:r>
              <a:rPr lang="ro-RO" sz="2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„aripi de plumb</a:t>
            </a:r>
            <a:r>
              <a:rPr lang="ro-RO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”.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o-RO" dirty="0"/>
          </a:p>
        </p:txBody>
      </p:sp>
      <p:sp>
        <p:nvSpPr>
          <p:cNvPr id="7" name="Substituent text 6">
            <a:extLst>
              <a:ext uri="{FF2B5EF4-FFF2-40B4-BE49-F238E27FC236}">
                <a16:creationId xmlns:a16="http://schemas.microsoft.com/office/drawing/2014/main" id="{51ED7382-4C38-4785-B3B5-FFC3A97BB6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77500" lnSpcReduction="20000"/>
          </a:bodyPr>
          <a:lstStyle/>
          <a:p>
            <a:pPr algn="ctr"/>
            <a:r>
              <a:rPr lang="en-US" sz="2900" dirty="0">
                <a:solidFill>
                  <a:schemeClr val="tx2"/>
                </a:solidFill>
              </a:rPr>
              <a:t>4. </a:t>
            </a:r>
            <a:r>
              <a:rPr lang="ro-RO" sz="2900" dirty="0">
                <a:solidFill>
                  <a:schemeClr val="tx2"/>
                </a:solidFill>
              </a:rPr>
              <a:t>ELEMENTE DE PROZODIE</a:t>
            </a:r>
            <a:endParaRPr lang="ro-RO" dirty="0">
              <a:solidFill>
                <a:schemeClr val="tx2"/>
              </a:solidFill>
            </a:endParaRPr>
          </a:p>
        </p:txBody>
      </p:sp>
      <p:sp>
        <p:nvSpPr>
          <p:cNvPr id="8" name="Substituent conținut 7">
            <a:extLst>
              <a:ext uri="{FF2B5EF4-FFF2-40B4-BE49-F238E27FC236}">
                <a16:creationId xmlns:a16="http://schemas.microsoft.com/office/drawing/2014/main" id="{8E303BB0-B320-4655-9FA5-D98D7BA747BC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77500" lnSpcReduction="20000"/>
          </a:bodyPr>
          <a:lstStyle/>
          <a:p>
            <a:pPr lvl="1" algn="just"/>
            <a:r>
              <a:rPr lang="ro-RO" sz="23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Rima</a:t>
            </a:r>
            <a:r>
              <a:rPr lang="ro-RO" sz="2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îmbrăţişată</a:t>
            </a:r>
          </a:p>
          <a:p>
            <a:pPr lvl="1" algn="just"/>
            <a:r>
              <a:rPr lang="ro-RO" sz="23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M</a:t>
            </a:r>
            <a:r>
              <a:rPr lang="ro-RO" sz="23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ăsura</a:t>
            </a:r>
            <a:r>
              <a:rPr lang="ro-RO" sz="2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de 10 silabe </a:t>
            </a:r>
          </a:p>
          <a:p>
            <a:pPr lvl="1" algn="just"/>
            <a:r>
              <a:rPr lang="ro-RO" sz="23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R</a:t>
            </a:r>
            <a:r>
              <a:rPr lang="ro-RO" sz="23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itmul</a:t>
            </a:r>
            <a:r>
              <a:rPr lang="ro-RO" sz="2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iambic </a:t>
            </a:r>
            <a:r>
              <a:rPr lang="ro-RO" sz="2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o-RO" sz="23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3627838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597A5E08-B61C-4C45-A26E-87595C5A9B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IV. </a:t>
            </a:r>
            <a:r>
              <a:rPr lang="ro-RO" dirty="0"/>
              <a:t>CONCLUZII</a:t>
            </a:r>
          </a:p>
        </p:txBody>
      </p:sp>
      <p:sp>
        <p:nvSpPr>
          <p:cNvPr id="7" name="Substituent conținut 6">
            <a:extLst>
              <a:ext uri="{FF2B5EF4-FFF2-40B4-BE49-F238E27FC236}">
                <a16:creationId xmlns:a16="http://schemas.microsoft.com/office/drawing/2014/main" id="{BB14CAB4-1F07-4EAE-90F0-468C2AA68D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ro-RO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</a:t>
            </a:r>
            <a:r>
              <a:rPr lang="ro-RO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Prin urmare,</a:t>
            </a:r>
            <a:r>
              <a:rPr lang="ro-RO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tema și viziunea despre lume a autorului este reliefată în această operă care are trăsăturile simbolismului: muzicalitatea, tehnica sugestiei și a corespondențelor, spleen-ul.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o-RO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Consider că</a:t>
            </a:r>
            <a:r>
              <a:rPr lang="ro-RO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Plumb</a:t>
            </a:r>
            <a:r>
              <a:rPr lang="ro-RO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reprezintă una dintre poeziile esențiale ale simbolismului românesc prin originalitatea formulei poetice și prin expresivitatea limbajului</a:t>
            </a:r>
            <a:endParaRPr lang="ro-RO" dirty="0"/>
          </a:p>
        </p:txBody>
      </p:sp>
      <p:sp>
        <p:nvSpPr>
          <p:cNvPr id="8" name="Substituent text 7">
            <a:extLst>
              <a:ext uri="{FF2B5EF4-FFF2-40B4-BE49-F238E27FC236}">
                <a16:creationId xmlns:a16="http://schemas.microsoft.com/office/drawing/2014/main" id="{55FCE362-A3F7-4D34-8353-A7244BEE3912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174544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Cadru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TM03457475[[fn=Cadru]]</Template>
  <TotalTime>134</TotalTime>
  <Words>536</Words>
  <Application>Microsoft Office PowerPoint</Application>
  <PresentationFormat>Widescreen</PresentationFormat>
  <Paragraphs>60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Corbel</vt:lpstr>
      <vt:lpstr>Times New Roman</vt:lpstr>
      <vt:lpstr>Wingdings 2</vt:lpstr>
      <vt:lpstr>Cadru</vt:lpstr>
      <vt:lpstr>„Plumb” George  Bacovia</vt:lpstr>
      <vt:lpstr>I. 1. Încadrarea autorului în contextul cultural</vt:lpstr>
      <vt:lpstr>I. 2. Încadrarea într-o tipologie</vt:lpstr>
      <vt:lpstr>II. Ilustrarea temei/temelor prin scene semnificative</vt:lpstr>
      <vt:lpstr>III. Elemente de compoziție textului ales:</vt:lpstr>
      <vt:lpstr>III. ELEMENTE ALE TEXTULUI POETIC</vt:lpstr>
      <vt:lpstr>IV. CONCLUZII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„Povestea lui Harap-Alb” Ion Creangă</dc:title>
  <dc:creator>Adina Papazi</dc:creator>
  <cp:lastModifiedBy>NIorga18-PC2</cp:lastModifiedBy>
  <cp:revision>15</cp:revision>
  <dcterms:created xsi:type="dcterms:W3CDTF">2020-08-11T09:44:54Z</dcterms:created>
  <dcterms:modified xsi:type="dcterms:W3CDTF">2023-09-27T07:48:22Z</dcterms:modified>
</cp:coreProperties>
</file>