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957E8B0-28A6-4C98-AD2A-08FA030C1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o-RO" dirty="0"/>
              <a:t>„</a:t>
            </a:r>
            <a:r>
              <a:rPr lang="ro-RO" sz="5400" dirty="0"/>
              <a:t>După melci”</a:t>
            </a:r>
            <a:br>
              <a:rPr lang="ro-RO" sz="5400" dirty="0"/>
            </a:br>
            <a:r>
              <a:rPr lang="ro-RO" sz="4800" dirty="0"/>
              <a:t>Ion Barbu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8112B619-764E-47B9-A2BC-AA6CBF5D25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ro-RO" sz="4400" b="1" dirty="0"/>
              <a:t>TEMA JOCULUI ÎN </a:t>
            </a:r>
            <a:r>
              <a:rPr lang="en-US" sz="4400" b="1" dirty="0"/>
              <a:t>POEZIA </a:t>
            </a:r>
            <a:r>
              <a:rPr lang="ro-RO" sz="4400" b="1" dirty="0"/>
              <a:t>MODERNISTĂ</a:t>
            </a:r>
          </a:p>
        </p:txBody>
      </p:sp>
    </p:spTree>
    <p:extLst>
      <p:ext uri="{BB962C8B-B14F-4D97-AF65-F5344CB8AC3E}">
        <p14:creationId xmlns:p14="http://schemas.microsoft.com/office/powerpoint/2010/main" val="144612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8438B3C-27DA-4849-B127-FD5EBF364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Încadrarea autorului în contextul cultural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161A38A-3B47-49BF-B6D1-504ADDC4D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Poet, matematician ( Dan Barbilian)</a:t>
            </a:r>
          </a:p>
          <a:p>
            <a:r>
              <a:rPr lang="ro-RO" dirty="0"/>
              <a:t>Perioada interbelică</a:t>
            </a:r>
          </a:p>
          <a:p>
            <a:r>
              <a:rPr lang="ro-RO" dirty="0"/>
              <a:t>Curentul reprezentat: MODERNISMUL ( Lucian Blaga, Tudor Arghezi)</a:t>
            </a:r>
          </a:p>
          <a:p>
            <a:r>
              <a:rPr lang="ro-RO" dirty="0"/>
              <a:t>Opere semnificative: </a:t>
            </a:r>
          </a:p>
          <a:p>
            <a:pPr>
              <a:buFontTx/>
              <a:buChar char="-"/>
            </a:pPr>
            <a:r>
              <a:rPr lang="ro-RO" dirty="0"/>
              <a:t>poezie-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Isarlâk, Joc secund</a:t>
            </a:r>
            <a:endParaRPr lang="ro-R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dirty="0"/>
              <a:t>”</a:t>
            </a:r>
            <a:r>
              <a:rPr lang="ro-RO" i="1" dirty="0"/>
              <a:t>După melci</a:t>
            </a:r>
            <a:r>
              <a:rPr lang="ro-RO" dirty="0"/>
              <a:t>”: apare in anul 1921, etapa baladic-orientală</a:t>
            </a:r>
          </a:p>
        </p:txBody>
      </p:sp>
    </p:spTree>
    <p:extLst>
      <p:ext uri="{BB962C8B-B14F-4D97-AF65-F5344CB8AC3E}">
        <p14:creationId xmlns:p14="http://schemas.microsoft.com/office/powerpoint/2010/main" val="30585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F267D82-8AAE-45DC-91FD-1BBA92F52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Încadrarea într-o tipologie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7550AAC-3C57-4677-94FA-5BE28EB5E7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o-RO" b="1" dirty="0">
                <a:solidFill>
                  <a:srgbClr val="0070C0"/>
                </a:solidFill>
              </a:rPr>
              <a:t>    </a:t>
            </a:r>
          </a:p>
          <a:p>
            <a:pPr marL="0" indent="0">
              <a:buNone/>
            </a:pPr>
            <a:r>
              <a:rPr lang="ro-RO" b="1" dirty="0">
                <a:solidFill>
                  <a:srgbClr val="0070C0"/>
                </a:solidFill>
              </a:rPr>
              <a:t> </a:t>
            </a:r>
            <a:endParaRPr lang="ro-RO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4C33625F-F7A5-4C82-8F1B-372553538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7913" y="1038225"/>
            <a:ext cx="7424928" cy="4951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o-RO" dirty="0">
              <a:solidFill>
                <a:srgbClr val="C00000"/>
              </a:solidFill>
            </a:endParaRPr>
          </a:p>
        </p:txBody>
      </p:sp>
      <p:pic>
        <p:nvPicPr>
          <p:cNvPr id="6" name="Grafic 5" descr="Stilou caligrafie">
            <a:extLst>
              <a:ext uri="{FF2B5EF4-FFF2-40B4-BE49-F238E27FC236}">
                <a16:creationId xmlns:a16="http://schemas.microsoft.com/office/drawing/2014/main" id="{BF584CB3-C2C3-4E2F-BACA-1E8214FE0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87025" y="1038225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BCAEBD-83B6-4621-8C49-96D172D9825A}"/>
              </a:ext>
            </a:extLst>
          </p:cNvPr>
          <p:cNvSpPr txBox="1"/>
          <p:nvPr/>
        </p:nvSpPr>
        <p:spPr>
          <a:xfrm>
            <a:off x="4530436" y="1443841"/>
            <a:ext cx="5486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TRĂSĂTURILE </a:t>
            </a:r>
            <a:r>
              <a:rPr lang="ro-RO" b="1" dirty="0"/>
              <a:t>MODERNISMULUI</a:t>
            </a:r>
          </a:p>
          <a:p>
            <a:endParaRPr lang="en-US" b="1" dirty="0"/>
          </a:p>
          <a:p>
            <a:r>
              <a:rPr lang="ro-RO" dirty="0"/>
              <a:t>1.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accentul asupra metaforei abstracte</a:t>
            </a:r>
            <a:endParaRPr lang="ro-RO" dirty="0"/>
          </a:p>
          <a:p>
            <a:r>
              <a:rPr lang="ro-RO" dirty="0"/>
              <a:t>2.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utilizarea unui limbaj inedit (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introducerea unor cuvinte inedite, folosirea unor asocieri ciudate de termeni)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dirty="0"/>
              <a:t>3</a:t>
            </a:r>
            <a:r>
              <a:rPr lang="ro-RO" b="1" dirty="0"/>
              <a:t>.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libertatea prozodică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(vers alb, vers liber, strofe inegale)</a:t>
            </a:r>
            <a:endParaRPr lang="en-US" dirty="0"/>
          </a:p>
          <a:p>
            <a:r>
              <a:rPr lang="ro-RO" dirty="0"/>
              <a:t>4</a:t>
            </a:r>
            <a:r>
              <a:rPr lang="ro-RO" b="1" dirty="0"/>
              <a:t>.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tehnica ingambamentului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(scrierea cu litera mica la începutul versului, cu scopul de a crea muzicalitate, de a evidenția continuitatea ideilor poetice)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5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2D63FFF-4229-4FAD-BFBB-6963484B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Ilustrarea temei/temelor prin scene semnificative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30762073-144B-4FBD-9B96-7ECE90DA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76254" y="903705"/>
            <a:ext cx="3366378" cy="1027231"/>
          </a:xfrm>
        </p:spPr>
        <p:txBody>
          <a:bodyPr>
            <a:normAutofit fontScale="85000" lnSpcReduction="20000"/>
          </a:bodyPr>
          <a:lstStyle/>
          <a:p>
            <a:pPr marL="342900" marR="0" indent="-342900" algn="ctr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JOCUL COPIILOR - TEMA COPILĂRIEI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DF8E7E17-0DE2-4DB5-9DEC-F6423EFE8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76254" y="2216726"/>
            <a:ext cx="3740727" cy="3737570"/>
          </a:xfrm>
        </p:spPr>
        <p:txBody>
          <a:bodyPr>
            <a:normAutofit fontScale="70000" lnSpcReduction="2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copil trăiește o experiență ce-i modelează sensibilitatea, îl face să întrevadă o lume ascunsă ochiului obișnuit care-i tulbură liniștea sufletească și optimismul specific vârstei</a:t>
            </a:r>
          </a:p>
          <a:p>
            <a:pPr marL="0" marR="0" indent="347345" algn="just">
              <a:spcBef>
                <a:spcPts val="0"/>
              </a:spcBef>
              <a:spcAft>
                <a:spcPts val="0"/>
              </a:spcAf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secvență sugestivă :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Țânci ursuzi,/ Desculți și uzi/ Fetișcane (Cozi plăvane"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(enumerație)</a:t>
            </a:r>
          </a:p>
          <a:p>
            <a:endParaRPr lang="ro-RO" dirty="0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128CE317-7B77-4FE1-93E9-21E254352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926805" y="1023586"/>
            <a:ext cx="3366378" cy="58354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JOCUL CU VORBELE – TEMA CUNOAȘTERII, A CREAȚIEI ȘI A MORȚII: </a:t>
            </a:r>
            <a:endParaRPr lang="ro-RO" dirty="0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9F55DCE0-1444-4D47-B23D-71D58D69AA1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plecând de la ritul de «descântare» a melcului, poetul extrage semnificația tragică a actului de revelare </a:t>
            </a: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dincolo de aparența ludică, se poate identifica sensul negativ al inițierii ce se constituie într-o dramă a cunoașterii. </a:t>
            </a: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inconștient, gratuit, prin puterea descantecului, copilul declanșează forțele magice, tulburând legile firii, dar neputând anticipa finalul tragic al actului său.</a:t>
            </a: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poezie de cunoastere, o dramă a descoperirii treptate și dureroase a puterii nebănuite a cuvântului,</a:t>
            </a: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motivul descântecului – repetiția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(melc, melc, cotobelc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 capacitatea magică a cuvântului de a schimba fața realității și de a influența devenirea individului</a:t>
            </a: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motivul bocetului – repetiția (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melc nătâng, melc nătâng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 simbol al suferinței, al descoperirii morții, al conștientizării puterii cuvântului și, astfel, al maturizarii treptate.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773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2D63FFF-4229-4FAD-BFBB-6963484B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Ilustrarea temei/temelor prin scene semnificative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30762073-144B-4FBD-9B96-7ECE90DA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76254" y="903705"/>
            <a:ext cx="6636328" cy="1027231"/>
          </a:xfrm>
        </p:spPr>
        <p:txBody>
          <a:bodyPr>
            <a:norm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JOCUL CU NATURA - TEMA NATURII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DF8E7E17-0DE2-4DB5-9DEC-F6423EFE8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76254" y="2216726"/>
            <a:ext cx="6788728" cy="3737570"/>
          </a:xfrm>
        </p:spPr>
        <p:txBody>
          <a:bodyPr>
            <a:normAutofit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imaginea stihiilor unei naturi imprevizibile și ostile oricărei încercări de răsturnare a ordinii prestabilite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motivul pădurii: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epitetul (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năzdrăvana de pădure)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motivul primăverii: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metafore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 (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Agață la feștile/ Ciufulite de zambile/ Sau la fir de mărgărim/ Înzăuatul tău argint)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motivul vântului –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epitet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o-RO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vântul strâmb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metafora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o-RO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muget aspru și lărgit)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motivul nopții –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metafora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sara țese fumul multor mreji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epitet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umbre dese)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 motivul iernii –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metafore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alba pleavă, bobi de mei)</a:t>
            </a:r>
          </a:p>
        </p:txBody>
      </p:sp>
    </p:spTree>
    <p:extLst>
      <p:ext uri="{BB962C8B-B14F-4D97-AF65-F5344CB8AC3E}">
        <p14:creationId xmlns:p14="http://schemas.microsoft.com/office/powerpoint/2010/main" val="42882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EA4EB62-8948-44C9-8D76-2F84B26E0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Elemente de compoziție textului ales: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5E24277-7367-4EA7-B316-C73BB8B9DE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67911" y="868680"/>
            <a:ext cx="6966343" cy="5120640"/>
          </a:xfrm>
        </p:spPr>
        <p:txBody>
          <a:bodyPr/>
          <a:lstStyle/>
          <a:p>
            <a:pPr algn="ctr"/>
            <a:r>
              <a:rPr lang="ro-RO" b="1" dirty="0"/>
              <a:t>TITLUL</a:t>
            </a:r>
          </a:p>
          <a:p>
            <a:pPr algn="ctr"/>
            <a:endParaRPr lang="ro-RO" b="1" dirty="0"/>
          </a:p>
          <a:p>
            <a:pPr marL="118745" marR="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are în prim-plan simbolul central al textului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melcul </a:t>
            </a:r>
          </a:p>
          <a:p>
            <a:pPr marL="118745" marR="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simbolizează perfecţiunea şi armonia lumii ideilor, sensurile infinitului reflectate în cochilia sa spiralată</a:t>
            </a:r>
          </a:p>
          <a:p>
            <a:pPr marL="118745" marR="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simbol al fragilităţii protejate, al singurătăţii absolute, al misterului camuflat</a:t>
            </a:r>
          </a:p>
          <a:p>
            <a:pPr marL="118745" marR="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simbol lunar universal, indică regenerarea periodică, arătându-şi şi ascunzându-şi coarnele tot aşa cum luna apare şi dispare</a:t>
            </a:r>
          </a:p>
          <a:p>
            <a:pPr marL="118745" marR="0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trimite la moarte şi renaştere</a:t>
            </a:r>
          </a:p>
        </p:txBody>
      </p:sp>
    </p:spTree>
    <p:extLst>
      <p:ext uri="{BB962C8B-B14F-4D97-AF65-F5344CB8AC3E}">
        <p14:creationId xmlns:p14="http://schemas.microsoft.com/office/powerpoint/2010/main" val="96893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3BC03D-7DAF-4CCA-8C4F-8924DD3E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ELEMENTE DE LIMBAJ ALE TEXTULUI POETIC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9E52605-B262-42B8-9B5B-EAA0450BB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7912" y="775856"/>
            <a:ext cx="3474720" cy="813172"/>
          </a:xfrm>
        </p:spPr>
        <p:txBody>
          <a:bodyPr>
            <a:normAutofit fontScale="85000" lnSpcReduction="20000"/>
          </a:bodyPr>
          <a:lstStyle/>
          <a:p>
            <a:endParaRPr lang="ro-RO" dirty="0"/>
          </a:p>
          <a:p>
            <a:pPr algn="ctr"/>
            <a:r>
              <a:rPr lang="ro-RO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STRUCTURA – </a:t>
            </a:r>
          </a:p>
          <a:p>
            <a:pPr algn="ctr"/>
            <a:r>
              <a:rPr lang="ro-RO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o-RO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atru secvențe: </a:t>
            </a:r>
            <a:endParaRPr lang="ro-RO" dirty="0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55C40D9B-300F-472A-BAC0-439ADEBDC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7912" y="1836756"/>
            <a:ext cx="4527942" cy="4117539"/>
          </a:xfrm>
        </p:spPr>
        <p:txBody>
          <a:bodyPr>
            <a:normAutofit/>
          </a:bodyPr>
          <a:lstStyle/>
          <a:p>
            <a:pPr marL="118745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18745" marR="0" indent="118745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prima secvență: prologul: spaţiu și timp, personaj</a:t>
            </a:r>
          </a:p>
          <a:p>
            <a:pPr marL="118745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într-o primăvară timpurie, copiii pornesc cu toții spre pădure într-o pornire expansivă de a tatona semnele anotimpului atât de așteptat</a:t>
            </a:r>
          </a:p>
          <a:p>
            <a:pPr marL="118745" marR="0" indent="118745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fr-F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a </a:t>
            </a:r>
            <a:r>
              <a:rPr lang="fr-FR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doua</a:t>
            </a:r>
            <a:r>
              <a:rPr lang="fr-F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secvenţă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r-FR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r-FR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simbolul-cheie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 </a:t>
            </a:r>
            <a:r>
              <a:rPr lang="fr-FR" sz="1800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melcul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fr-FR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modalitatea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împlinire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fr-FR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actului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magic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fr-FR" sz="1800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descântecul</a:t>
            </a:r>
            <a:r>
              <a:rPr lang="fr-FR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o-RO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secvenţa naturii dezlănţuite </a:t>
            </a:r>
            <a:r>
              <a:rPr lang="ro-RO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(ipostazele groteşti ale naturii</a:t>
            </a:r>
            <a:r>
              <a:rPr lang="ro-RO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118745" marR="0" indent="118745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it-IT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treia secvenţă</a:t>
            </a:r>
            <a:r>
              <a:rPr lang="it-IT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elemente simbolice ale textului </a:t>
            </a:r>
            <a:r>
              <a:rPr lang="it-IT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(somnul, vântul</a:t>
            </a:r>
            <a:r>
              <a:rPr lang="it-IT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figuri mitologice (</a:t>
            </a:r>
            <a:r>
              <a:rPr lang="it-IT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moş Iene, baba Dochia</a:t>
            </a:r>
            <a:r>
              <a:rPr lang="it-IT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o-RO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8745" marR="0" indent="118745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ultima </a:t>
            </a:r>
            <a:r>
              <a:rPr lang="en-US" sz="1800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secvenţă</a:t>
            </a:r>
            <a:r>
              <a:rPr lang="en-US" sz="18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textului</a:t>
            </a:r>
            <a:r>
              <a:rPr 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moartea</a:t>
            </a:r>
            <a:r>
              <a:rPr 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melcului</a:t>
            </a:r>
            <a:r>
              <a:rPr 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bocetul</a:t>
            </a:r>
            <a:r>
              <a:rPr 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copilului</a:t>
            </a:r>
            <a:r>
              <a:rPr 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7" name="Substituent text 6">
            <a:extLst>
              <a:ext uri="{FF2B5EF4-FFF2-40B4-BE49-F238E27FC236}">
                <a16:creationId xmlns:a16="http://schemas.microsoft.com/office/drawing/2014/main" id="{51ED7382-4C38-4785-B3B5-FFC3A97BB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575963" y="1023586"/>
            <a:ext cx="2717219" cy="81317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o-RO" sz="2900" dirty="0">
                <a:solidFill>
                  <a:schemeClr val="tx2"/>
                </a:solidFill>
              </a:rPr>
              <a:t>ELEMENTE DE PROZODIE</a:t>
            </a:r>
            <a:endParaRPr lang="ro-RO" dirty="0">
              <a:solidFill>
                <a:schemeClr val="tx2"/>
              </a:solidFill>
            </a:endParaRPr>
          </a:p>
        </p:txBody>
      </p:sp>
      <p:sp>
        <p:nvSpPr>
          <p:cNvPr id="8" name="Substituent conținut 7">
            <a:extLst>
              <a:ext uri="{FF2B5EF4-FFF2-40B4-BE49-F238E27FC236}">
                <a16:creationId xmlns:a16="http://schemas.microsoft.com/office/drawing/2014/main" id="{8E303BB0-B320-4655-9FA5-D98D7BA74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686799" y="1930936"/>
            <a:ext cx="2606383" cy="4023360"/>
          </a:xfrm>
        </p:spPr>
        <p:txBody>
          <a:bodyPr>
            <a:normAutofit/>
          </a:bodyPr>
          <a:lstStyle/>
          <a:p>
            <a:pPr marL="118745" marR="0" indent="118745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rimă, ritm și măsură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variabile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 element de modernitate)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2783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97A5E08-B61C-4C45-A26E-87595C5A9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CONCLUZII</a:t>
            </a:r>
          </a:p>
        </p:txBody>
      </p:sp>
      <p:sp>
        <p:nvSpPr>
          <p:cNvPr id="7" name="Substituent conținut 6">
            <a:extLst>
              <a:ext uri="{FF2B5EF4-FFF2-40B4-BE49-F238E27FC236}">
                <a16:creationId xmlns:a16="http://schemas.microsoft.com/office/drawing/2014/main" id="{BB14CAB4-1F07-4EAE-90F0-468C2AA68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Prin urmare,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tema și viziunea despre lume a autorului este reliefată în această operă care are trăsăturile modernismului: ineditul limbajului, libertatea prozodică, accentul asupra metaforei abstracte.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Consider că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După melci 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reprezintă una dintre poeziile esențiale ale modernismului românesc prin originalitatea formulei poetice și prin expresivitatea limbajului</a:t>
            </a:r>
            <a:endParaRPr lang="ro-RO" dirty="0"/>
          </a:p>
        </p:txBody>
      </p:sp>
      <p:sp>
        <p:nvSpPr>
          <p:cNvPr id="8" name="Substituent text 7">
            <a:extLst>
              <a:ext uri="{FF2B5EF4-FFF2-40B4-BE49-F238E27FC236}">
                <a16:creationId xmlns:a16="http://schemas.microsoft.com/office/drawing/2014/main" id="{55FCE362-A3F7-4D34-8353-A7244BEE3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54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adru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TM03457475[[fn=Cadru]]</Template>
  <TotalTime>199</TotalTime>
  <Words>723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Corbel</vt:lpstr>
      <vt:lpstr>Times New Roman</vt:lpstr>
      <vt:lpstr>Wingdings 2</vt:lpstr>
      <vt:lpstr>Cadru</vt:lpstr>
      <vt:lpstr>„După melci” Ion Barbu</vt:lpstr>
      <vt:lpstr>Încadrarea autorului în contextul cultural</vt:lpstr>
      <vt:lpstr>Încadrarea într-o tipologie</vt:lpstr>
      <vt:lpstr>Ilustrarea temei/temelor prin scene semnificative</vt:lpstr>
      <vt:lpstr>Ilustrarea temei/temelor prin scene semnificative</vt:lpstr>
      <vt:lpstr>Elemente de compoziție textului ales:</vt:lpstr>
      <vt:lpstr>ELEMENTE DE LIMBAJ ALE TEXTULUI POETIC</vt:lpstr>
      <vt:lpstr>CONCLUZII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„Povestea lui Harap-Alb” Ion Creangă</dc:title>
  <dc:creator>Adina Papazi</dc:creator>
  <cp:lastModifiedBy>NIorga18-PC2</cp:lastModifiedBy>
  <cp:revision>26</cp:revision>
  <dcterms:created xsi:type="dcterms:W3CDTF">2020-08-11T09:44:54Z</dcterms:created>
  <dcterms:modified xsi:type="dcterms:W3CDTF">2023-10-31T07:32:15Z</dcterms:modified>
</cp:coreProperties>
</file>