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57" r:id="rId2"/>
    <p:sldId id="259" r:id="rId3"/>
    <p:sldId id="258" r:id="rId4"/>
    <p:sldId id="272" r:id="rId5"/>
    <p:sldId id="260" r:id="rId6"/>
    <p:sldId id="261" r:id="rId7"/>
    <p:sldId id="265" r:id="rId8"/>
    <p:sldId id="273" r:id="rId9"/>
    <p:sldId id="266" r:id="rId10"/>
    <p:sldId id="267" r:id="rId11"/>
    <p:sldId id="268" r:id="rId12"/>
    <p:sldId id="262" r:id="rId13"/>
    <p:sldId id="274" r:id="rId14"/>
    <p:sldId id="275" r:id="rId15"/>
    <p:sldId id="276" r:id="rId16"/>
    <p:sldId id="277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9" d="100"/>
          <a:sy n="79" d="100"/>
        </p:scale>
        <p:origin x="15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7BD59D-0776-4A82-ADDB-FBC0CF97316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13FA4D-8249-4669-95BC-44D6C6DD9056}">
      <dgm:prSet phldrT="[Text]" custT="1"/>
      <dgm:spPr/>
      <dgm:t>
        <a:bodyPr/>
        <a:lstStyle/>
        <a:p>
          <a:r>
            <a:rPr lang="ro-RO" sz="1600" dirty="0"/>
            <a:t>Astfel, scriitorul aspiră spre </a:t>
          </a:r>
          <a:r>
            <a:rPr lang="ro-RO" sz="1600" b="1" dirty="0">
              <a:solidFill>
                <a:srgbClr val="FF0000"/>
              </a:solidFill>
            </a:rPr>
            <a:t>autenticitate</a:t>
          </a:r>
          <a:r>
            <a:rPr lang="ro-RO" sz="1600" dirty="0"/>
            <a:t>, exprimarea în scris cu sinceritate (de aceea apar confesiuni, jurnale, note de subsol), într-un stil anticalofil.</a:t>
          </a:r>
          <a:endParaRPr lang="en-US" sz="1600" dirty="0"/>
        </a:p>
      </dgm:t>
    </dgm:pt>
    <dgm:pt modelId="{8493D159-5753-43EA-AB26-A368B837A0CF}" type="parTrans" cxnId="{79A5988A-CDDD-4DFD-939F-EDEC2F57BC11}">
      <dgm:prSet/>
      <dgm:spPr/>
      <dgm:t>
        <a:bodyPr/>
        <a:lstStyle/>
        <a:p>
          <a:endParaRPr lang="en-US"/>
        </a:p>
      </dgm:t>
    </dgm:pt>
    <dgm:pt modelId="{34EBABDD-3F43-4865-A3A4-7A571765A10A}" type="sibTrans" cxnId="{79A5988A-CDDD-4DFD-939F-EDEC2F57BC11}">
      <dgm:prSet/>
      <dgm:spPr/>
      <dgm:t>
        <a:bodyPr/>
        <a:lstStyle/>
        <a:p>
          <a:endParaRPr lang="en-US"/>
        </a:p>
      </dgm:t>
    </dgm:pt>
    <dgm:pt modelId="{376EDD1C-AEAC-4F4A-B33B-2B4CF19D6108}">
      <dgm:prSet custT="1"/>
      <dgm:spPr/>
      <dgm:t>
        <a:bodyPr/>
        <a:lstStyle/>
        <a:p>
          <a:r>
            <a:rPr lang="ro-RO" sz="1600" dirty="0" err="1"/>
            <a:t>Creatia</a:t>
          </a:r>
          <a:r>
            <a:rPr lang="ro-RO" sz="1600" dirty="0"/>
            <a:t> literară trebuie sa fie un </a:t>
          </a:r>
          <a:r>
            <a:rPr lang="ro-RO" sz="1600" b="1" dirty="0">
              <a:solidFill>
                <a:srgbClr val="FF0000"/>
              </a:solidFill>
            </a:rPr>
            <a:t>act de </a:t>
          </a:r>
          <a:r>
            <a:rPr lang="ro-RO" sz="1600" b="1" dirty="0" err="1">
              <a:solidFill>
                <a:srgbClr val="FF0000"/>
              </a:solidFill>
            </a:rPr>
            <a:t>cunoastere</a:t>
          </a:r>
          <a:r>
            <a:rPr lang="ro-RO" sz="1600" b="1" dirty="0">
              <a:solidFill>
                <a:srgbClr val="FF0000"/>
              </a:solidFill>
            </a:rPr>
            <a:t> </a:t>
          </a:r>
          <a:r>
            <a:rPr lang="ro-RO" sz="1600" dirty="0"/>
            <a:t>in pas cu alte domenii (filosofia, psihologia). Scriitorul  este </a:t>
          </a:r>
          <a:r>
            <a:rPr lang="ro-RO" sz="1600" dirty="0" err="1"/>
            <a:t>influenţat</a:t>
          </a:r>
          <a:r>
            <a:rPr lang="ro-RO" sz="1600" dirty="0"/>
            <a:t> de Husserl </a:t>
          </a:r>
          <a:r>
            <a:rPr lang="ro-RO" sz="1600" dirty="0" err="1"/>
            <a:t>şi</a:t>
          </a:r>
          <a:r>
            <a:rPr lang="ro-RO" sz="1600" dirty="0"/>
            <a:t> Bergson </a:t>
          </a:r>
          <a:endParaRPr lang="en-US" sz="1600" dirty="0"/>
        </a:p>
      </dgm:t>
    </dgm:pt>
    <dgm:pt modelId="{B424F41B-049F-43EA-B0D2-74250AEAE149}" type="parTrans" cxnId="{10B90A15-FF6F-4937-B43E-20586F7EF114}">
      <dgm:prSet/>
      <dgm:spPr/>
      <dgm:t>
        <a:bodyPr/>
        <a:lstStyle/>
        <a:p>
          <a:endParaRPr lang="en-US"/>
        </a:p>
      </dgm:t>
    </dgm:pt>
    <dgm:pt modelId="{2AABF0AA-D96F-4A20-8B3E-3121EC7A869D}" type="sibTrans" cxnId="{10B90A15-FF6F-4937-B43E-20586F7EF114}">
      <dgm:prSet/>
      <dgm:spPr/>
      <dgm:t>
        <a:bodyPr/>
        <a:lstStyle/>
        <a:p>
          <a:endParaRPr lang="en-US"/>
        </a:p>
      </dgm:t>
    </dgm:pt>
    <dgm:pt modelId="{AEA2110C-FF1F-4DE8-A3DF-6EE6726F62B5}">
      <dgm:prSet custT="1"/>
      <dgm:spPr/>
      <dgm:t>
        <a:bodyPr/>
        <a:lstStyle/>
        <a:p>
          <a:r>
            <a:rPr lang="en-US" sz="1600" dirty="0"/>
            <a:t>U</a:t>
          </a:r>
          <a:r>
            <a:rPr lang="ro-RO" sz="1600" dirty="0"/>
            <a:t>tilizează </a:t>
          </a:r>
          <a:r>
            <a:rPr lang="ro-RO" sz="1600" b="1" dirty="0">
              <a:solidFill>
                <a:srgbClr val="FF0000"/>
              </a:solidFill>
            </a:rPr>
            <a:t>metoda substanţialistă</a:t>
          </a:r>
          <a:r>
            <a:rPr lang="ro-RO" sz="1600" dirty="0"/>
            <a:t>, prin care examinează substanţele concrete, vii, trăirile adevărate. </a:t>
          </a:r>
          <a:r>
            <a:rPr lang="ro-RO" sz="1600" dirty="0" err="1"/>
            <a:t>Cunoaşterea</a:t>
          </a:r>
          <a:r>
            <a:rPr lang="ro-RO" sz="1600" dirty="0"/>
            <a:t> realului se face prin </a:t>
          </a:r>
          <a:r>
            <a:rPr lang="ro-RO" sz="1600" dirty="0" err="1"/>
            <a:t>intuiţii</a:t>
          </a:r>
          <a:r>
            <a:rPr lang="ro-RO" sz="1600" dirty="0"/>
            <a:t> concrete, nu prin </a:t>
          </a:r>
          <a:r>
            <a:rPr lang="ro-RO" sz="1600" dirty="0" err="1"/>
            <a:t>abstracţiuni</a:t>
          </a:r>
          <a:r>
            <a:rPr lang="ro-RO" sz="1600" dirty="0"/>
            <a:t>. </a:t>
          </a:r>
          <a:endParaRPr lang="en-US" sz="1600" dirty="0"/>
        </a:p>
      </dgm:t>
    </dgm:pt>
    <dgm:pt modelId="{8DD86A59-748C-4950-ACC9-A63D735BA150}" type="parTrans" cxnId="{8CC99F69-1E32-4AC9-BAFF-5B2B3723C9AA}">
      <dgm:prSet/>
      <dgm:spPr/>
      <dgm:t>
        <a:bodyPr/>
        <a:lstStyle/>
        <a:p>
          <a:endParaRPr lang="en-US"/>
        </a:p>
      </dgm:t>
    </dgm:pt>
    <dgm:pt modelId="{5FC2B31E-6A29-4E2A-8F36-7C932636854E}" type="sibTrans" cxnId="{8CC99F69-1E32-4AC9-BAFF-5B2B3723C9AA}">
      <dgm:prSet/>
      <dgm:spPr/>
      <dgm:t>
        <a:bodyPr/>
        <a:lstStyle/>
        <a:p>
          <a:endParaRPr lang="en-US"/>
        </a:p>
      </dgm:t>
    </dgm:pt>
    <dgm:pt modelId="{DD0D1D98-D178-4671-9D51-569C115433C2}">
      <dgm:prSet/>
      <dgm:spPr/>
      <dgm:t>
        <a:bodyPr/>
        <a:lstStyle/>
        <a:p>
          <a:r>
            <a:rPr lang="ro-RO" dirty="0"/>
            <a:t>Romanul trebuie să se preocupe de </a:t>
          </a:r>
          <a:r>
            <a:rPr lang="ro-RO" dirty="0" err="1">
              <a:solidFill>
                <a:srgbClr val="FF0000"/>
              </a:solidFill>
            </a:rPr>
            <a:t>viaţa</a:t>
          </a:r>
          <a:r>
            <a:rPr lang="ro-RO" dirty="0">
              <a:solidFill>
                <a:srgbClr val="FF0000"/>
              </a:solidFill>
            </a:rPr>
            <a:t> interioară</a:t>
          </a:r>
          <a:r>
            <a:rPr lang="ro-RO" dirty="0"/>
            <a:t>, adică a spiritului, a </a:t>
          </a:r>
          <a:r>
            <a:rPr lang="ro-RO" dirty="0" err="1"/>
            <a:t>cunoaşterii</a:t>
          </a:r>
          <a:r>
            <a:rPr lang="ro-RO" dirty="0"/>
            <a:t> </a:t>
          </a:r>
          <a:r>
            <a:rPr lang="ro-RO" dirty="0" err="1"/>
            <a:t>şi</a:t>
          </a:r>
          <a:r>
            <a:rPr lang="ro-RO" dirty="0"/>
            <a:t> nu de lumea obiectivă, a întâmplărilor </a:t>
          </a:r>
          <a:r>
            <a:rPr lang="ro-RO" dirty="0" err="1"/>
            <a:t>şi</a:t>
          </a:r>
          <a:r>
            <a:rPr lang="ro-RO" dirty="0"/>
            <a:t> a fenomenelor;</a:t>
          </a:r>
          <a:endParaRPr lang="en-US" dirty="0"/>
        </a:p>
      </dgm:t>
    </dgm:pt>
    <dgm:pt modelId="{66A60F33-5B2F-4B27-B170-69E3F63685C3}" type="parTrans" cxnId="{02D8D438-8E33-41A3-81EF-779CAD56CD25}">
      <dgm:prSet/>
      <dgm:spPr/>
      <dgm:t>
        <a:bodyPr/>
        <a:lstStyle/>
        <a:p>
          <a:endParaRPr lang="en-US"/>
        </a:p>
      </dgm:t>
    </dgm:pt>
    <dgm:pt modelId="{A568EEB3-C88C-439C-A62B-0269450B87D6}" type="sibTrans" cxnId="{02D8D438-8E33-41A3-81EF-779CAD56CD25}">
      <dgm:prSet/>
      <dgm:spPr/>
      <dgm:t>
        <a:bodyPr/>
        <a:lstStyle/>
        <a:p>
          <a:endParaRPr lang="en-US"/>
        </a:p>
      </dgm:t>
    </dgm:pt>
    <dgm:pt modelId="{D453F291-3F82-478B-99C2-27A8EA28FEB3}">
      <dgm:prSet/>
      <dgm:spPr/>
      <dgm:t>
        <a:bodyPr/>
        <a:lstStyle/>
        <a:p>
          <a:r>
            <a:rPr lang="ro-RO" b="1" dirty="0">
              <a:solidFill>
                <a:srgbClr val="FF0000"/>
              </a:solidFill>
            </a:rPr>
            <a:t>Timpul</a:t>
          </a:r>
          <a:r>
            <a:rPr lang="ro-RO" dirty="0"/>
            <a:t> romanului trebuie să fie </a:t>
          </a:r>
          <a:r>
            <a:rPr lang="ro-RO" b="1" dirty="0">
              <a:solidFill>
                <a:srgbClr val="FF0000"/>
              </a:solidFill>
            </a:rPr>
            <a:t>subiectiv</a:t>
          </a:r>
          <a:r>
            <a:rPr lang="ro-RO" dirty="0"/>
            <a:t>, fie la prezent, fie la trecut, (prin memorie se aduc în prezent gânduri </a:t>
          </a:r>
          <a:r>
            <a:rPr lang="ro-RO" dirty="0" err="1"/>
            <a:t>şi</a:t>
          </a:r>
          <a:r>
            <a:rPr lang="ro-RO" dirty="0"/>
            <a:t> fapte trecute, care capătă un caracter concret </a:t>
          </a:r>
          <a:r>
            <a:rPr lang="ro-RO" dirty="0" err="1"/>
            <a:t>şi</a:t>
          </a:r>
          <a:r>
            <a:rPr lang="ro-RO" dirty="0"/>
            <a:t> viu). </a:t>
          </a:r>
          <a:endParaRPr lang="en-US" dirty="0"/>
        </a:p>
      </dgm:t>
    </dgm:pt>
    <dgm:pt modelId="{D9EB369C-8A6F-4177-961B-B444E1340C7B}" type="parTrans" cxnId="{63AE7D39-FBD0-485D-AB06-5B3B74F56DBB}">
      <dgm:prSet/>
      <dgm:spPr/>
      <dgm:t>
        <a:bodyPr/>
        <a:lstStyle/>
        <a:p>
          <a:endParaRPr lang="en-US"/>
        </a:p>
      </dgm:t>
    </dgm:pt>
    <dgm:pt modelId="{77B9021C-B043-4424-98BE-856F4198AA9F}" type="sibTrans" cxnId="{63AE7D39-FBD0-485D-AB06-5B3B74F56DBB}">
      <dgm:prSet/>
      <dgm:spPr/>
      <dgm:t>
        <a:bodyPr/>
        <a:lstStyle/>
        <a:p>
          <a:endParaRPr lang="en-US"/>
        </a:p>
      </dgm:t>
    </dgm:pt>
    <dgm:pt modelId="{A29429F0-3DD3-47DC-9036-8CE91D9D91A7}">
      <dgm:prSet/>
      <dgm:spPr/>
      <dgm:t>
        <a:bodyPr/>
        <a:lstStyle/>
        <a:p>
          <a:r>
            <a:rPr lang="ro-RO" dirty="0"/>
            <a:t>Dacă la romanul tradițional structura este gândită de dinainte de </a:t>
          </a:r>
          <a:r>
            <a:rPr lang="ro-RO" dirty="0" err="1"/>
            <a:t>catre</a:t>
          </a:r>
          <a:r>
            <a:rPr lang="ro-RO" dirty="0"/>
            <a:t> un narator demiurgic, care conduce </a:t>
          </a:r>
          <a:r>
            <a:rPr lang="ro-RO" dirty="0" err="1"/>
            <a:t>şi</a:t>
          </a:r>
          <a:r>
            <a:rPr lang="ro-RO" dirty="0"/>
            <a:t> ordonează totul, în modernitate, structura este dată de fluxul capricios al memoriei, o </a:t>
          </a:r>
          <a:r>
            <a:rPr lang="ro-RO" b="1" dirty="0">
              <a:solidFill>
                <a:srgbClr val="FF0000"/>
              </a:solidFill>
            </a:rPr>
            <a:t>structură </a:t>
          </a:r>
          <a:r>
            <a:rPr lang="en-US" b="1" dirty="0" err="1">
              <a:solidFill>
                <a:srgbClr val="FF0000"/>
              </a:solidFill>
            </a:rPr>
            <a:t>afectiv</a:t>
          </a:r>
          <a:r>
            <a:rPr lang="ro-RO" b="1" dirty="0">
              <a:solidFill>
                <a:srgbClr val="FF0000"/>
              </a:solidFill>
            </a:rPr>
            <a:t>ă</a:t>
          </a:r>
          <a:endParaRPr lang="en-US" b="1" dirty="0">
            <a:solidFill>
              <a:srgbClr val="FF0000"/>
            </a:solidFill>
          </a:endParaRPr>
        </a:p>
      </dgm:t>
    </dgm:pt>
    <dgm:pt modelId="{7C93218F-7B15-4C8A-BC87-29BED7F112AE}" type="parTrans" cxnId="{EF5386BB-0E06-4A62-A2CF-63C624334420}">
      <dgm:prSet/>
      <dgm:spPr/>
      <dgm:t>
        <a:bodyPr/>
        <a:lstStyle/>
        <a:p>
          <a:endParaRPr lang="en-US"/>
        </a:p>
      </dgm:t>
    </dgm:pt>
    <dgm:pt modelId="{E9AAE2BF-422F-4C2A-8FEB-CAFAD774086F}" type="sibTrans" cxnId="{EF5386BB-0E06-4A62-A2CF-63C624334420}">
      <dgm:prSet/>
      <dgm:spPr/>
      <dgm:t>
        <a:bodyPr/>
        <a:lstStyle/>
        <a:p>
          <a:endParaRPr lang="en-US"/>
        </a:p>
      </dgm:t>
    </dgm:pt>
    <dgm:pt modelId="{1957BDE4-5825-4385-A984-37AB900B5A68}" type="pres">
      <dgm:prSet presAssocID="{067BD59D-0776-4A82-ADDB-FBC0CF973163}" presName="diagram" presStyleCnt="0">
        <dgm:presLayoutVars>
          <dgm:dir/>
          <dgm:resizeHandles val="exact"/>
        </dgm:presLayoutVars>
      </dgm:prSet>
      <dgm:spPr/>
    </dgm:pt>
    <dgm:pt modelId="{EAA6EC99-ADEE-43DD-9B9A-D31A988672E1}" type="pres">
      <dgm:prSet presAssocID="{376EDD1C-AEAC-4F4A-B33B-2B4CF19D6108}" presName="node" presStyleLbl="node1" presStyleIdx="0" presStyleCnt="6" custLinFactNeighborX="-867" custLinFactNeighborY="-2875">
        <dgm:presLayoutVars>
          <dgm:bulletEnabled val="1"/>
        </dgm:presLayoutVars>
      </dgm:prSet>
      <dgm:spPr/>
    </dgm:pt>
    <dgm:pt modelId="{AB748F7C-F24F-4473-8529-D95AB6FCC673}" type="pres">
      <dgm:prSet presAssocID="{2AABF0AA-D96F-4A20-8B3E-3121EC7A869D}" presName="sibTrans" presStyleCnt="0"/>
      <dgm:spPr/>
    </dgm:pt>
    <dgm:pt modelId="{140CD69C-8913-48E9-8EF4-64FF65585DE1}" type="pres">
      <dgm:prSet presAssocID="{A29429F0-3DD3-47DC-9036-8CE91D9D91A7}" presName="node" presStyleLbl="node1" presStyleIdx="1" presStyleCnt="6" custScaleY="95998" custLinFactX="10000" custLinFactY="33177" custLinFactNeighborX="100000" custLinFactNeighborY="100000">
        <dgm:presLayoutVars>
          <dgm:bulletEnabled val="1"/>
        </dgm:presLayoutVars>
      </dgm:prSet>
      <dgm:spPr/>
    </dgm:pt>
    <dgm:pt modelId="{8DFBF6C9-1EEA-4C30-B813-A5BFEE9B2929}" type="pres">
      <dgm:prSet presAssocID="{E9AAE2BF-422F-4C2A-8FEB-CAFAD774086F}" presName="sibTrans" presStyleCnt="0"/>
      <dgm:spPr/>
    </dgm:pt>
    <dgm:pt modelId="{0F8C93D0-F9F4-4E04-8819-23EECAE2D114}" type="pres">
      <dgm:prSet presAssocID="{D453F291-3F82-478B-99C2-27A8EA28FEB3}" presName="node" presStyleLbl="node1" presStyleIdx="2" presStyleCnt="6" custLinFactX="-10000" custLinFactY="35178" custLinFactNeighborX="-100000" custLinFactNeighborY="100000">
        <dgm:presLayoutVars>
          <dgm:bulletEnabled val="1"/>
        </dgm:presLayoutVars>
      </dgm:prSet>
      <dgm:spPr/>
    </dgm:pt>
    <dgm:pt modelId="{B088E50B-AAF5-40A6-9210-1B9BDE38E4B8}" type="pres">
      <dgm:prSet presAssocID="{77B9021C-B043-4424-98BE-856F4198AA9F}" presName="sibTrans" presStyleCnt="0"/>
      <dgm:spPr/>
    </dgm:pt>
    <dgm:pt modelId="{18021014-712C-4B1B-A178-6278D39319B8}" type="pres">
      <dgm:prSet presAssocID="{DD0D1D98-D178-4671-9D51-569C115433C2}" presName="node" presStyleLbl="node1" presStyleIdx="3" presStyleCnt="6" custLinFactNeighborX="295" custLinFactNeighborY="5147">
        <dgm:presLayoutVars>
          <dgm:bulletEnabled val="1"/>
        </dgm:presLayoutVars>
      </dgm:prSet>
      <dgm:spPr/>
    </dgm:pt>
    <dgm:pt modelId="{E33D8902-B2E1-49FD-8E7A-C08E8E73DF40}" type="pres">
      <dgm:prSet presAssocID="{A568EEB3-C88C-439C-A62B-0269450B87D6}" presName="sibTrans" presStyleCnt="0"/>
      <dgm:spPr/>
    </dgm:pt>
    <dgm:pt modelId="{592885CE-743A-4355-91BA-568195876254}" type="pres">
      <dgm:prSet presAssocID="{AEA2110C-FF1F-4DE8-A3DF-6EE6726F62B5}" presName="node" presStyleLbl="node1" presStyleIdx="4" presStyleCnt="6" custScaleX="98218" custScaleY="126729" custLinFactY="-24208" custLinFactNeighborX="-4006" custLinFactNeighborY="-100000">
        <dgm:presLayoutVars>
          <dgm:bulletEnabled val="1"/>
        </dgm:presLayoutVars>
      </dgm:prSet>
      <dgm:spPr/>
    </dgm:pt>
    <dgm:pt modelId="{B4974EB4-304C-4FAD-84D2-F617F9D4D4E6}" type="pres">
      <dgm:prSet presAssocID="{5FC2B31E-6A29-4E2A-8F36-7C932636854E}" presName="sibTrans" presStyleCnt="0"/>
      <dgm:spPr/>
    </dgm:pt>
    <dgm:pt modelId="{A83C282E-966A-4CAC-8733-82289A495ACD}" type="pres">
      <dgm:prSet presAssocID="{5713FA4D-8249-4669-95BC-44D6C6DD9056}" presName="node" presStyleLbl="node1" presStyleIdx="5" presStyleCnt="6" custScaleX="100168" custScaleY="115031" custLinFactY="-32002" custLinFactNeighborX="807" custLinFactNeighborY="-100000">
        <dgm:presLayoutVars>
          <dgm:bulletEnabled val="1"/>
        </dgm:presLayoutVars>
      </dgm:prSet>
      <dgm:spPr/>
    </dgm:pt>
  </dgm:ptLst>
  <dgm:cxnLst>
    <dgm:cxn modelId="{10B90A15-FF6F-4937-B43E-20586F7EF114}" srcId="{067BD59D-0776-4A82-ADDB-FBC0CF973163}" destId="{376EDD1C-AEAC-4F4A-B33B-2B4CF19D6108}" srcOrd="0" destOrd="0" parTransId="{B424F41B-049F-43EA-B0D2-74250AEAE149}" sibTransId="{2AABF0AA-D96F-4A20-8B3E-3121EC7A869D}"/>
    <dgm:cxn modelId="{02D8D438-8E33-41A3-81EF-779CAD56CD25}" srcId="{067BD59D-0776-4A82-ADDB-FBC0CF973163}" destId="{DD0D1D98-D178-4671-9D51-569C115433C2}" srcOrd="3" destOrd="0" parTransId="{66A60F33-5B2F-4B27-B170-69E3F63685C3}" sibTransId="{A568EEB3-C88C-439C-A62B-0269450B87D6}"/>
    <dgm:cxn modelId="{63AE7D39-FBD0-485D-AB06-5B3B74F56DBB}" srcId="{067BD59D-0776-4A82-ADDB-FBC0CF973163}" destId="{D453F291-3F82-478B-99C2-27A8EA28FEB3}" srcOrd="2" destOrd="0" parTransId="{D9EB369C-8A6F-4177-961B-B444E1340C7B}" sibTransId="{77B9021C-B043-4424-98BE-856F4198AA9F}"/>
    <dgm:cxn modelId="{8CC99F69-1E32-4AC9-BAFF-5B2B3723C9AA}" srcId="{067BD59D-0776-4A82-ADDB-FBC0CF973163}" destId="{AEA2110C-FF1F-4DE8-A3DF-6EE6726F62B5}" srcOrd="4" destOrd="0" parTransId="{8DD86A59-748C-4950-ACC9-A63D735BA150}" sibTransId="{5FC2B31E-6A29-4E2A-8F36-7C932636854E}"/>
    <dgm:cxn modelId="{75FE4476-0112-4BB5-B187-82C94F6A344D}" type="presOf" srcId="{067BD59D-0776-4A82-ADDB-FBC0CF973163}" destId="{1957BDE4-5825-4385-A984-37AB900B5A68}" srcOrd="0" destOrd="0" presId="urn:microsoft.com/office/officeart/2005/8/layout/default"/>
    <dgm:cxn modelId="{79A5988A-CDDD-4DFD-939F-EDEC2F57BC11}" srcId="{067BD59D-0776-4A82-ADDB-FBC0CF973163}" destId="{5713FA4D-8249-4669-95BC-44D6C6DD9056}" srcOrd="5" destOrd="0" parTransId="{8493D159-5753-43EA-AB26-A368B837A0CF}" sibTransId="{34EBABDD-3F43-4865-A3A4-7A571765A10A}"/>
    <dgm:cxn modelId="{2D356D95-4814-45BE-9455-AAF8B37754B2}" type="presOf" srcId="{D453F291-3F82-478B-99C2-27A8EA28FEB3}" destId="{0F8C93D0-F9F4-4E04-8819-23EECAE2D114}" srcOrd="0" destOrd="0" presId="urn:microsoft.com/office/officeart/2005/8/layout/default"/>
    <dgm:cxn modelId="{D4FA0E97-FB4A-4530-A256-B64C24EA03D2}" type="presOf" srcId="{5713FA4D-8249-4669-95BC-44D6C6DD9056}" destId="{A83C282E-966A-4CAC-8733-82289A495ACD}" srcOrd="0" destOrd="0" presId="urn:microsoft.com/office/officeart/2005/8/layout/default"/>
    <dgm:cxn modelId="{4C2DA1B3-8057-4C9B-9CCE-10868FB7C265}" type="presOf" srcId="{376EDD1C-AEAC-4F4A-B33B-2B4CF19D6108}" destId="{EAA6EC99-ADEE-43DD-9B9A-D31A988672E1}" srcOrd="0" destOrd="0" presId="urn:microsoft.com/office/officeart/2005/8/layout/default"/>
    <dgm:cxn modelId="{B49CF8BA-4D89-46D2-B792-36AE0513A2C2}" type="presOf" srcId="{A29429F0-3DD3-47DC-9036-8CE91D9D91A7}" destId="{140CD69C-8913-48E9-8EF4-64FF65585DE1}" srcOrd="0" destOrd="0" presId="urn:microsoft.com/office/officeart/2005/8/layout/default"/>
    <dgm:cxn modelId="{EF5386BB-0E06-4A62-A2CF-63C624334420}" srcId="{067BD59D-0776-4A82-ADDB-FBC0CF973163}" destId="{A29429F0-3DD3-47DC-9036-8CE91D9D91A7}" srcOrd="1" destOrd="0" parTransId="{7C93218F-7B15-4C8A-BC87-29BED7F112AE}" sibTransId="{E9AAE2BF-422F-4C2A-8FEB-CAFAD774086F}"/>
    <dgm:cxn modelId="{E7326FBD-E020-4CD8-9AA0-B21E88C03BCD}" type="presOf" srcId="{AEA2110C-FF1F-4DE8-A3DF-6EE6726F62B5}" destId="{592885CE-743A-4355-91BA-568195876254}" srcOrd="0" destOrd="0" presId="urn:microsoft.com/office/officeart/2005/8/layout/default"/>
    <dgm:cxn modelId="{B3D960C3-D59E-4B57-B09C-51C556C0C2A6}" type="presOf" srcId="{DD0D1D98-D178-4671-9D51-569C115433C2}" destId="{18021014-712C-4B1B-A178-6278D39319B8}" srcOrd="0" destOrd="0" presId="urn:microsoft.com/office/officeart/2005/8/layout/default"/>
    <dgm:cxn modelId="{7865634B-8933-4D2B-AD16-AAE25DA18E4B}" type="presParOf" srcId="{1957BDE4-5825-4385-A984-37AB900B5A68}" destId="{EAA6EC99-ADEE-43DD-9B9A-D31A988672E1}" srcOrd="0" destOrd="0" presId="urn:microsoft.com/office/officeart/2005/8/layout/default"/>
    <dgm:cxn modelId="{03DE4833-B8BA-4E01-B7BC-493EF2AF5446}" type="presParOf" srcId="{1957BDE4-5825-4385-A984-37AB900B5A68}" destId="{AB748F7C-F24F-4473-8529-D95AB6FCC673}" srcOrd="1" destOrd="0" presId="urn:microsoft.com/office/officeart/2005/8/layout/default"/>
    <dgm:cxn modelId="{79253F68-EFE9-4D0B-8FA8-A3D01ACBC589}" type="presParOf" srcId="{1957BDE4-5825-4385-A984-37AB900B5A68}" destId="{140CD69C-8913-48E9-8EF4-64FF65585DE1}" srcOrd="2" destOrd="0" presId="urn:microsoft.com/office/officeart/2005/8/layout/default"/>
    <dgm:cxn modelId="{8BADEF50-5890-41BF-919A-A4B5CF345553}" type="presParOf" srcId="{1957BDE4-5825-4385-A984-37AB900B5A68}" destId="{8DFBF6C9-1EEA-4C30-B813-A5BFEE9B2929}" srcOrd="3" destOrd="0" presId="urn:microsoft.com/office/officeart/2005/8/layout/default"/>
    <dgm:cxn modelId="{1EFF9B48-69C8-4430-B157-396BF92D183E}" type="presParOf" srcId="{1957BDE4-5825-4385-A984-37AB900B5A68}" destId="{0F8C93D0-F9F4-4E04-8819-23EECAE2D114}" srcOrd="4" destOrd="0" presId="urn:microsoft.com/office/officeart/2005/8/layout/default"/>
    <dgm:cxn modelId="{68A8C5EB-9750-4409-B6A1-DE7994ED1F3A}" type="presParOf" srcId="{1957BDE4-5825-4385-A984-37AB900B5A68}" destId="{B088E50B-AAF5-40A6-9210-1B9BDE38E4B8}" srcOrd="5" destOrd="0" presId="urn:microsoft.com/office/officeart/2005/8/layout/default"/>
    <dgm:cxn modelId="{724D85B3-2A1B-4C9B-9874-4C5EA5AF8D19}" type="presParOf" srcId="{1957BDE4-5825-4385-A984-37AB900B5A68}" destId="{18021014-712C-4B1B-A178-6278D39319B8}" srcOrd="6" destOrd="0" presId="urn:microsoft.com/office/officeart/2005/8/layout/default"/>
    <dgm:cxn modelId="{2264D6EB-066A-44EF-BB8D-0494E7D243F2}" type="presParOf" srcId="{1957BDE4-5825-4385-A984-37AB900B5A68}" destId="{E33D8902-B2E1-49FD-8E7A-C08E8E73DF40}" srcOrd="7" destOrd="0" presId="urn:microsoft.com/office/officeart/2005/8/layout/default"/>
    <dgm:cxn modelId="{75726FA5-2E52-4C78-A1DC-8D9487C66A57}" type="presParOf" srcId="{1957BDE4-5825-4385-A984-37AB900B5A68}" destId="{592885CE-743A-4355-91BA-568195876254}" srcOrd="8" destOrd="0" presId="urn:microsoft.com/office/officeart/2005/8/layout/default"/>
    <dgm:cxn modelId="{A1A2D04A-170D-4EA9-A811-BF03AB599B68}" type="presParOf" srcId="{1957BDE4-5825-4385-A984-37AB900B5A68}" destId="{B4974EB4-304C-4FAD-84D2-F617F9D4D4E6}" srcOrd="9" destOrd="0" presId="urn:microsoft.com/office/officeart/2005/8/layout/default"/>
    <dgm:cxn modelId="{B6E32074-778E-4798-91BA-EA2C558C2504}" type="presParOf" srcId="{1957BDE4-5825-4385-A984-37AB900B5A68}" destId="{A83C282E-966A-4CAC-8733-82289A495AC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7BD59D-0776-4A82-ADDB-FBC0CF97316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CE5257-28D4-4062-B482-C4A71B73E5D5}">
      <dgm:prSet/>
      <dgm:spPr/>
      <dgm:t>
        <a:bodyPr/>
        <a:lstStyle/>
        <a:p>
          <a:r>
            <a:rPr lang="ro-RO" dirty="0"/>
            <a:t>Personajele sunt </a:t>
          </a:r>
          <a:r>
            <a:rPr lang="ro-RO" dirty="0" err="1"/>
            <a:t>prezenţe</a:t>
          </a:r>
          <a:r>
            <a:rPr lang="ro-RO" dirty="0"/>
            <a:t> </a:t>
          </a:r>
          <a:r>
            <a:rPr lang="ro-RO" b="1" dirty="0">
              <a:solidFill>
                <a:srgbClr val="FF0000"/>
              </a:solidFill>
            </a:rPr>
            <a:t>concrete </a:t>
          </a:r>
          <a:r>
            <a:rPr lang="ro-RO" b="1" dirty="0" err="1">
              <a:solidFill>
                <a:srgbClr val="FF0000"/>
              </a:solidFill>
            </a:rPr>
            <a:t>aparţinând</a:t>
          </a:r>
          <a:r>
            <a:rPr lang="ro-RO" b="1" dirty="0">
              <a:solidFill>
                <a:srgbClr val="FF0000"/>
              </a:solidFill>
            </a:rPr>
            <a:t> lumii citadine. </a:t>
          </a:r>
          <a:r>
            <a:rPr lang="ro-RO" dirty="0"/>
            <a:t>Personajul predilect este intelectualul bântuit de luciditate, aflat în conflict cu lumea </a:t>
          </a:r>
          <a:r>
            <a:rPr lang="ro-RO" dirty="0" err="1"/>
            <a:t>şi</a:t>
          </a:r>
          <a:r>
            <a:rPr lang="ro-RO" dirty="0"/>
            <a:t> cu el </a:t>
          </a:r>
          <a:r>
            <a:rPr lang="ro-RO" dirty="0" err="1"/>
            <a:t>însuşi</a:t>
          </a:r>
          <a:r>
            <a:rPr lang="ro-RO" dirty="0"/>
            <a:t>, în luptă pentru atingerea absolutului. Acesta </a:t>
          </a:r>
          <a:r>
            <a:rPr lang="ro-RO" dirty="0" err="1"/>
            <a:t>trăieşte</a:t>
          </a:r>
          <a:r>
            <a:rPr lang="ro-RO" dirty="0"/>
            <a:t> o dramă, un conflict interior </a:t>
          </a:r>
          <a:r>
            <a:rPr lang="ro-RO" dirty="0" err="1"/>
            <a:t>şi</a:t>
          </a:r>
          <a:r>
            <a:rPr lang="ro-RO" dirty="0"/>
            <a:t> de obicei </a:t>
          </a:r>
          <a:r>
            <a:rPr lang="ro-RO" dirty="0" err="1"/>
            <a:t>eşuează</a:t>
          </a:r>
          <a:r>
            <a:rPr lang="ro-RO" dirty="0"/>
            <a:t>.</a:t>
          </a:r>
          <a:endParaRPr lang="en-US" dirty="0"/>
        </a:p>
      </dgm:t>
    </dgm:pt>
    <dgm:pt modelId="{ABDAEF80-90FE-4CB5-81B4-59D7769C32F2}" type="parTrans" cxnId="{EF9C5B4B-74D3-4393-A11D-B277CC5B4912}">
      <dgm:prSet/>
      <dgm:spPr/>
      <dgm:t>
        <a:bodyPr/>
        <a:lstStyle/>
        <a:p>
          <a:endParaRPr lang="en-US"/>
        </a:p>
      </dgm:t>
    </dgm:pt>
    <dgm:pt modelId="{8AE452D5-400D-432B-B0A7-3F2F35D8C81C}" type="sibTrans" cxnId="{EF9C5B4B-74D3-4393-A11D-B277CC5B4912}">
      <dgm:prSet/>
      <dgm:spPr/>
      <dgm:t>
        <a:bodyPr/>
        <a:lstStyle/>
        <a:p>
          <a:endParaRPr lang="en-US"/>
        </a:p>
      </dgm:t>
    </dgm:pt>
    <dgm:pt modelId="{2C83C0D6-94D6-4DDB-93C8-1724F292F657}">
      <dgm:prSet/>
      <dgm:spPr/>
      <dgm:t>
        <a:bodyPr/>
        <a:lstStyle/>
        <a:p>
          <a:r>
            <a:rPr lang="ro-RO" dirty="0"/>
            <a:t>Tema, în mod </a:t>
          </a:r>
          <a:r>
            <a:rPr lang="ro-RO" dirty="0" err="1"/>
            <a:t>tradiţional</a:t>
          </a:r>
          <a:r>
            <a:rPr lang="ro-RO" dirty="0"/>
            <a:t> o </a:t>
          </a:r>
          <a:r>
            <a:rPr lang="ro-RO" dirty="0" err="1"/>
            <a:t>repezintă</a:t>
          </a:r>
          <a:r>
            <a:rPr lang="ro-RO" dirty="0"/>
            <a:t> o monografie socială, în romanul modern tema o </a:t>
          </a:r>
          <a:r>
            <a:rPr lang="ro-RO" dirty="0" err="1"/>
            <a:t>repezintă</a:t>
          </a:r>
          <a:r>
            <a:rPr lang="ro-RO" dirty="0"/>
            <a:t> </a:t>
          </a:r>
          <a:r>
            <a:rPr lang="ro-RO" b="1" dirty="0">
              <a:solidFill>
                <a:srgbClr val="FF0000"/>
              </a:solidFill>
            </a:rPr>
            <a:t>o pasiune, o idee</a:t>
          </a:r>
          <a:r>
            <a:rPr lang="ro-RO" dirty="0"/>
            <a:t>, care </a:t>
          </a:r>
          <a:r>
            <a:rPr lang="ro-RO" dirty="0" err="1"/>
            <a:t>ţine</a:t>
          </a:r>
          <a:r>
            <a:rPr lang="ro-RO" dirty="0"/>
            <a:t> de </a:t>
          </a:r>
          <a:r>
            <a:rPr lang="ro-RO" dirty="0" err="1"/>
            <a:t>viaţa</a:t>
          </a:r>
          <a:r>
            <a:rPr lang="ro-RO" dirty="0"/>
            <a:t> interioară </a:t>
          </a:r>
          <a:endParaRPr lang="en-US" dirty="0"/>
        </a:p>
      </dgm:t>
    </dgm:pt>
    <dgm:pt modelId="{1EF0BAA5-A7B0-4701-9A2B-707B2E4A6DAC}" type="parTrans" cxnId="{416ADE2F-DA70-4742-9FFB-2CE622D06FD2}">
      <dgm:prSet/>
      <dgm:spPr/>
      <dgm:t>
        <a:bodyPr/>
        <a:lstStyle/>
        <a:p>
          <a:endParaRPr lang="en-US"/>
        </a:p>
      </dgm:t>
    </dgm:pt>
    <dgm:pt modelId="{D2568A3D-20F0-4194-B81C-A7C5C183A496}" type="sibTrans" cxnId="{416ADE2F-DA70-4742-9FFB-2CE622D06FD2}">
      <dgm:prSet/>
      <dgm:spPr/>
      <dgm:t>
        <a:bodyPr/>
        <a:lstStyle/>
        <a:p>
          <a:endParaRPr lang="en-US"/>
        </a:p>
      </dgm:t>
    </dgm:pt>
    <dgm:pt modelId="{1957BDE4-5825-4385-A984-37AB900B5A68}" type="pres">
      <dgm:prSet presAssocID="{067BD59D-0776-4A82-ADDB-FBC0CF973163}" presName="diagram" presStyleCnt="0">
        <dgm:presLayoutVars>
          <dgm:dir/>
          <dgm:resizeHandles val="exact"/>
        </dgm:presLayoutVars>
      </dgm:prSet>
      <dgm:spPr/>
    </dgm:pt>
    <dgm:pt modelId="{BD60A517-5EA5-41D8-8413-B51C3D189C5F}" type="pres">
      <dgm:prSet presAssocID="{2C83C0D6-94D6-4DDB-93C8-1724F292F657}" presName="node" presStyleLbl="node1" presStyleIdx="0" presStyleCnt="2" custLinFactNeighborX="-26" custLinFactNeighborY="-31177">
        <dgm:presLayoutVars>
          <dgm:bulletEnabled val="1"/>
        </dgm:presLayoutVars>
      </dgm:prSet>
      <dgm:spPr/>
    </dgm:pt>
    <dgm:pt modelId="{85E94C0B-71A3-4B4E-B685-66C2D06A9DD7}" type="pres">
      <dgm:prSet presAssocID="{D2568A3D-20F0-4194-B81C-A7C5C183A496}" presName="sibTrans" presStyleCnt="0"/>
      <dgm:spPr/>
    </dgm:pt>
    <dgm:pt modelId="{02814DE4-02E1-4123-B135-3FEF5982CF0A}" type="pres">
      <dgm:prSet presAssocID="{69CE5257-28D4-4062-B482-C4A71B73E5D5}" presName="node" presStyleLbl="node1" presStyleIdx="1" presStyleCnt="2" custLinFactY="-9300" custLinFactNeighborX="51537" custLinFactNeighborY="-100000">
        <dgm:presLayoutVars>
          <dgm:bulletEnabled val="1"/>
        </dgm:presLayoutVars>
      </dgm:prSet>
      <dgm:spPr/>
    </dgm:pt>
  </dgm:ptLst>
  <dgm:cxnLst>
    <dgm:cxn modelId="{C80A3914-F501-49E3-B792-9E52FBB9A656}" type="presOf" srcId="{067BD59D-0776-4A82-ADDB-FBC0CF973163}" destId="{1957BDE4-5825-4385-A984-37AB900B5A68}" srcOrd="0" destOrd="0" presId="urn:microsoft.com/office/officeart/2005/8/layout/default"/>
    <dgm:cxn modelId="{624FFE24-FDA3-4732-BBF1-7A36CA604CAD}" type="presOf" srcId="{69CE5257-28D4-4062-B482-C4A71B73E5D5}" destId="{02814DE4-02E1-4123-B135-3FEF5982CF0A}" srcOrd="0" destOrd="0" presId="urn:microsoft.com/office/officeart/2005/8/layout/default"/>
    <dgm:cxn modelId="{416ADE2F-DA70-4742-9FFB-2CE622D06FD2}" srcId="{067BD59D-0776-4A82-ADDB-FBC0CF973163}" destId="{2C83C0D6-94D6-4DDB-93C8-1724F292F657}" srcOrd="0" destOrd="0" parTransId="{1EF0BAA5-A7B0-4701-9A2B-707B2E4A6DAC}" sibTransId="{D2568A3D-20F0-4194-B81C-A7C5C183A496}"/>
    <dgm:cxn modelId="{EF9C5B4B-74D3-4393-A11D-B277CC5B4912}" srcId="{067BD59D-0776-4A82-ADDB-FBC0CF973163}" destId="{69CE5257-28D4-4062-B482-C4A71B73E5D5}" srcOrd="1" destOrd="0" parTransId="{ABDAEF80-90FE-4CB5-81B4-59D7769C32F2}" sibTransId="{8AE452D5-400D-432B-B0A7-3F2F35D8C81C}"/>
    <dgm:cxn modelId="{A360786B-A65D-41D0-9B42-50FEDE8F4F75}" type="presOf" srcId="{2C83C0D6-94D6-4DDB-93C8-1724F292F657}" destId="{BD60A517-5EA5-41D8-8413-B51C3D189C5F}" srcOrd="0" destOrd="0" presId="urn:microsoft.com/office/officeart/2005/8/layout/default"/>
    <dgm:cxn modelId="{A86164C1-B504-475C-8AD5-C6BD3374F0B0}" type="presParOf" srcId="{1957BDE4-5825-4385-A984-37AB900B5A68}" destId="{BD60A517-5EA5-41D8-8413-B51C3D189C5F}" srcOrd="0" destOrd="0" presId="urn:microsoft.com/office/officeart/2005/8/layout/default"/>
    <dgm:cxn modelId="{996A35D4-BA20-49F1-897A-DFAB9D6EE2B1}" type="presParOf" srcId="{1957BDE4-5825-4385-A984-37AB900B5A68}" destId="{85E94C0B-71A3-4B4E-B685-66C2D06A9DD7}" srcOrd="1" destOrd="0" presId="urn:microsoft.com/office/officeart/2005/8/layout/default"/>
    <dgm:cxn modelId="{3CB834C8-6ECC-4DFB-AA6F-041E8FE76E91}" type="presParOf" srcId="{1957BDE4-5825-4385-A984-37AB900B5A68}" destId="{02814DE4-02E1-4123-B135-3FEF5982CF0A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6EC99-ADEE-43DD-9B9A-D31A988672E1}">
      <dsp:nvSpPr>
        <dsp:cNvPr id="0" name=""/>
        <dsp:cNvSpPr/>
      </dsp:nvSpPr>
      <dsp:spPr>
        <a:xfrm>
          <a:off x="0" y="432041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 err="1"/>
            <a:t>Creatia</a:t>
          </a:r>
          <a:r>
            <a:rPr lang="ro-RO" sz="1600" kern="1200" dirty="0"/>
            <a:t> literară trebuie sa fie un </a:t>
          </a:r>
          <a:r>
            <a:rPr lang="ro-RO" sz="1600" b="1" kern="1200" dirty="0">
              <a:solidFill>
                <a:srgbClr val="FF0000"/>
              </a:solidFill>
            </a:rPr>
            <a:t>act de </a:t>
          </a:r>
          <a:r>
            <a:rPr lang="ro-RO" sz="1600" b="1" kern="1200" dirty="0" err="1">
              <a:solidFill>
                <a:srgbClr val="FF0000"/>
              </a:solidFill>
            </a:rPr>
            <a:t>cunoastere</a:t>
          </a:r>
          <a:r>
            <a:rPr lang="ro-RO" sz="1600" b="1" kern="1200" dirty="0">
              <a:solidFill>
                <a:srgbClr val="FF0000"/>
              </a:solidFill>
            </a:rPr>
            <a:t> </a:t>
          </a:r>
          <a:r>
            <a:rPr lang="ro-RO" sz="1600" kern="1200" dirty="0"/>
            <a:t>in pas cu alte domenii (filosofia, psihologia). Scriitorul  este </a:t>
          </a:r>
          <a:r>
            <a:rPr lang="ro-RO" sz="1600" kern="1200" dirty="0" err="1"/>
            <a:t>influenţat</a:t>
          </a:r>
          <a:r>
            <a:rPr lang="ro-RO" sz="1600" kern="1200" dirty="0"/>
            <a:t> de Husserl </a:t>
          </a:r>
          <a:r>
            <a:rPr lang="ro-RO" sz="1600" kern="1200" dirty="0" err="1"/>
            <a:t>şi</a:t>
          </a:r>
          <a:r>
            <a:rPr lang="ro-RO" sz="1600" kern="1200" dirty="0"/>
            <a:t> Bergson </a:t>
          </a:r>
          <a:endParaRPr lang="en-US" sz="1600" kern="1200" dirty="0"/>
        </a:p>
      </dsp:txBody>
      <dsp:txXfrm>
        <a:off x="0" y="432041"/>
        <a:ext cx="2571749" cy="1543050"/>
      </dsp:txXfrm>
    </dsp:sp>
    <dsp:sp modelId="{140CD69C-8913-48E9-8EF4-64FF65585DE1}">
      <dsp:nvSpPr>
        <dsp:cNvPr id="0" name=""/>
        <dsp:cNvSpPr/>
      </dsp:nvSpPr>
      <dsp:spPr>
        <a:xfrm>
          <a:off x="5657849" y="2562268"/>
          <a:ext cx="2571749" cy="1481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 dirty="0"/>
            <a:t>Dacă la romanul tradițional structura este gândită de dinainte de </a:t>
          </a:r>
          <a:r>
            <a:rPr lang="ro-RO" sz="1300" kern="1200" dirty="0" err="1"/>
            <a:t>catre</a:t>
          </a:r>
          <a:r>
            <a:rPr lang="ro-RO" sz="1300" kern="1200" dirty="0"/>
            <a:t> un narator demiurgic, care conduce </a:t>
          </a:r>
          <a:r>
            <a:rPr lang="ro-RO" sz="1300" kern="1200" dirty="0" err="1"/>
            <a:t>şi</a:t>
          </a:r>
          <a:r>
            <a:rPr lang="ro-RO" sz="1300" kern="1200" dirty="0"/>
            <a:t> ordonează totul, în modernitate, structura este dată de fluxul capricios al memoriei, o </a:t>
          </a:r>
          <a:r>
            <a:rPr lang="ro-RO" sz="1300" b="1" kern="1200" dirty="0">
              <a:solidFill>
                <a:srgbClr val="FF0000"/>
              </a:solidFill>
            </a:rPr>
            <a:t>structură </a:t>
          </a:r>
          <a:r>
            <a:rPr lang="en-US" sz="1300" b="1" kern="1200" dirty="0" err="1">
              <a:solidFill>
                <a:srgbClr val="FF0000"/>
              </a:solidFill>
            </a:rPr>
            <a:t>afectiv</a:t>
          </a:r>
          <a:r>
            <a:rPr lang="ro-RO" sz="1300" b="1" kern="1200" dirty="0">
              <a:solidFill>
                <a:srgbClr val="FF0000"/>
              </a:solidFill>
            </a:rPr>
            <a:t>ă</a:t>
          </a:r>
          <a:endParaRPr lang="en-US" sz="1300" b="1" kern="1200" dirty="0">
            <a:solidFill>
              <a:srgbClr val="FF0000"/>
            </a:solidFill>
          </a:endParaRPr>
        </a:p>
      </dsp:txBody>
      <dsp:txXfrm>
        <a:off x="5657849" y="2562268"/>
        <a:ext cx="2571749" cy="1481297"/>
      </dsp:txXfrm>
    </dsp:sp>
    <dsp:sp modelId="{0F8C93D0-F9F4-4E04-8819-23EECAE2D114}">
      <dsp:nvSpPr>
        <dsp:cNvPr id="0" name=""/>
        <dsp:cNvSpPr/>
      </dsp:nvSpPr>
      <dsp:spPr>
        <a:xfrm>
          <a:off x="2828925" y="256226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b="1" kern="1200" dirty="0">
              <a:solidFill>
                <a:srgbClr val="FF0000"/>
              </a:solidFill>
            </a:rPr>
            <a:t>Timpul</a:t>
          </a:r>
          <a:r>
            <a:rPr lang="ro-RO" sz="1300" kern="1200" dirty="0"/>
            <a:t> romanului trebuie să fie </a:t>
          </a:r>
          <a:r>
            <a:rPr lang="ro-RO" sz="1300" b="1" kern="1200" dirty="0">
              <a:solidFill>
                <a:srgbClr val="FF0000"/>
              </a:solidFill>
            </a:rPr>
            <a:t>subiectiv</a:t>
          </a:r>
          <a:r>
            <a:rPr lang="ro-RO" sz="1300" kern="1200" dirty="0"/>
            <a:t>, fie la prezent, fie la trecut, (prin memorie se aduc în prezent gânduri </a:t>
          </a:r>
          <a:r>
            <a:rPr lang="ro-RO" sz="1300" kern="1200" dirty="0" err="1"/>
            <a:t>şi</a:t>
          </a:r>
          <a:r>
            <a:rPr lang="ro-RO" sz="1300" kern="1200" dirty="0"/>
            <a:t> fapte trecute, care capătă un caracter concret </a:t>
          </a:r>
          <a:r>
            <a:rPr lang="ro-RO" sz="1300" kern="1200" dirty="0" err="1"/>
            <a:t>şi</a:t>
          </a:r>
          <a:r>
            <a:rPr lang="ro-RO" sz="1300" kern="1200" dirty="0"/>
            <a:t> viu). </a:t>
          </a:r>
          <a:endParaRPr lang="en-US" sz="1300" kern="1200" dirty="0"/>
        </a:p>
      </dsp:txBody>
      <dsp:txXfrm>
        <a:off x="2828925" y="2562268"/>
        <a:ext cx="2571749" cy="1543050"/>
      </dsp:txXfrm>
    </dsp:sp>
    <dsp:sp modelId="{18021014-712C-4B1B-A178-6278D39319B8}">
      <dsp:nvSpPr>
        <dsp:cNvPr id="0" name=""/>
        <dsp:cNvSpPr/>
      </dsp:nvSpPr>
      <dsp:spPr>
        <a:xfrm>
          <a:off x="28340" y="2562270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300" kern="1200" dirty="0"/>
            <a:t>Romanul trebuie să se preocupe de </a:t>
          </a:r>
          <a:r>
            <a:rPr lang="ro-RO" sz="1300" kern="1200" dirty="0" err="1">
              <a:solidFill>
                <a:srgbClr val="FF0000"/>
              </a:solidFill>
            </a:rPr>
            <a:t>viaţa</a:t>
          </a:r>
          <a:r>
            <a:rPr lang="ro-RO" sz="1300" kern="1200" dirty="0">
              <a:solidFill>
                <a:srgbClr val="FF0000"/>
              </a:solidFill>
            </a:rPr>
            <a:t> interioară</a:t>
          </a:r>
          <a:r>
            <a:rPr lang="ro-RO" sz="1300" kern="1200" dirty="0"/>
            <a:t>, adică a spiritului, a </a:t>
          </a:r>
          <a:r>
            <a:rPr lang="ro-RO" sz="1300" kern="1200" dirty="0" err="1"/>
            <a:t>cunoaşterii</a:t>
          </a:r>
          <a:r>
            <a:rPr lang="ro-RO" sz="1300" kern="1200" dirty="0"/>
            <a:t> </a:t>
          </a:r>
          <a:r>
            <a:rPr lang="ro-RO" sz="1300" kern="1200" dirty="0" err="1"/>
            <a:t>şi</a:t>
          </a:r>
          <a:r>
            <a:rPr lang="ro-RO" sz="1300" kern="1200" dirty="0"/>
            <a:t> nu de lumea obiectivă, a întâmplărilor </a:t>
          </a:r>
          <a:r>
            <a:rPr lang="ro-RO" sz="1300" kern="1200" dirty="0" err="1"/>
            <a:t>şi</a:t>
          </a:r>
          <a:r>
            <a:rPr lang="ro-RO" sz="1300" kern="1200" dirty="0"/>
            <a:t> a fenomenelor;</a:t>
          </a:r>
          <a:endParaRPr lang="en-US" sz="1300" kern="1200" dirty="0"/>
        </a:p>
      </dsp:txBody>
      <dsp:txXfrm>
        <a:off x="28340" y="2562270"/>
        <a:ext cx="2571749" cy="1543050"/>
      </dsp:txXfrm>
    </dsp:sp>
    <dsp:sp modelId="{592885CE-743A-4355-91BA-568195876254}">
      <dsp:nvSpPr>
        <dsp:cNvPr id="0" name=""/>
        <dsp:cNvSpPr/>
      </dsp:nvSpPr>
      <dsp:spPr>
        <a:xfrm>
          <a:off x="2746654" y="360037"/>
          <a:ext cx="2525921" cy="1955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</a:t>
          </a:r>
          <a:r>
            <a:rPr lang="ro-RO" sz="1600" kern="1200" dirty="0"/>
            <a:t>tilizează </a:t>
          </a:r>
          <a:r>
            <a:rPr lang="ro-RO" sz="1600" b="1" kern="1200" dirty="0">
              <a:solidFill>
                <a:srgbClr val="FF0000"/>
              </a:solidFill>
            </a:rPr>
            <a:t>metoda substanţialistă</a:t>
          </a:r>
          <a:r>
            <a:rPr lang="ro-RO" sz="1600" kern="1200" dirty="0"/>
            <a:t>, prin care examinează substanţele concrete, vii, trăirile adevărate. </a:t>
          </a:r>
          <a:r>
            <a:rPr lang="ro-RO" sz="1600" kern="1200" dirty="0" err="1"/>
            <a:t>Cunoaşterea</a:t>
          </a:r>
          <a:r>
            <a:rPr lang="ro-RO" sz="1600" kern="1200" dirty="0"/>
            <a:t> realului se face prin </a:t>
          </a:r>
          <a:r>
            <a:rPr lang="ro-RO" sz="1600" kern="1200" dirty="0" err="1"/>
            <a:t>intuiţii</a:t>
          </a:r>
          <a:r>
            <a:rPr lang="ro-RO" sz="1600" kern="1200" dirty="0"/>
            <a:t> concrete, nu prin </a:t>
          </a:r>
          <a:r>
            <a:rPr lang="ro-RO" sz="1600" kern="1200" dirty="0" err="1"/>
            <a:t>abstracţiuni</a:t>
          </a:r>
          <a:r>
            <a:rPr lang="ro-RO" sz="1600" kern="1200" dirty="0"/>
            <a:t>. </a:t>
          </a:r>
          <a:endParaRPr lang="en-US" sz="1600" kern="1200" dirty="0"/>
        </a:p>
      </dsp:txBody>
      <dsp:txXfrm>
        <a:off x="2746654" y="360037"/>
        <a:ext cx="2525921" cy="1955491"/>
      </dsp:txXfrm>
    </dsp:sp>
    <dsp:sp modelId="{A83C282E-966A-4CAC-8733-82289A495ACD}">
      <dsp:nvSpPr>
        <dsp:cNvPr id="0" name=""/>
        <dsp:cNvSpPr/>
      </dsp:nvSpPr>
      <dsp:spPr>
        <a:xfrm>
          <a:off x="5653529" y="330025"/>
          <a:ext cx="2576070" cy="17749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kern="1200" dirty="0"/>
            <a:t>Astfel, scriitorul aspiră spre </a:t>
          </a:r>
          <a:r>
            <a:rPr lang="ro-RO" sz="1600" b="1" kern="1200" dirty="0">
              <a:solidFill>
                <a:srgbClr val="FF0000"/>
              </a:solidFill>
            </a:rPr>
            <a:t>autenticitate</a:t>
          </a:r>
          <a:r>
            <a:rPr lang="ro-RO" sz="1600" kern="1200" dirty="0"/>
            <a:t>, exprimarea în scris cu sinceritate (de aceea apar confesiuni, jurnale, note de subsol), într-un stil anticalofil.</a:t>
          </a:r>
          <a:endParaRPr lang="en-US" sz="1600" kern="1200" dirty="0"/>
        </a:p>
      </dsp:txBody>
      <dsp:txXfrm>
        <a:off x="5653529" y="330025"/>
        <a:ext cx="2576070" cy="1774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0A517-5EA5-41D8-8413-B51C3D189C5F}">
      <dsp:nvSpPr>
        <dsp:cNvPr id="0" name=""/>
        <dsp:cNvSpPr/>
      </dsp:nvSpPr>
      <dsp:spPr>
        <a:xfrm>
          <a:off x="0" y="446002"/>
          <a:ext cx="3917900" cy="2350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/>
            <a:t>Tema, în mod </a:t>
          </a:r>
          <a:r>
            <a:rPr lang="ro-RO" sz="1800" kern="1200" dirty="0" err="1"/>
            <a:t>tradiţional</a:t>
          </a:r>
          <a:r>
            <a:rPr lang="ro-RO" sz="1800" kern="1200" dirty="0"/>
            <a:t> o </a:t>
          </a:r>
          <a:r>
            <a:rPr lang="ro-RO" sz="1800" kern="1200" dirty="0" err="1"/>
            <a:t>repezintă</a:t>
          </a:r>
          <a:r>
            <a:rPr lang="ro-RO" sz="1800" kern="1200" dirty="0"/>
            <a:t> o monografie socială, în romanul modern tema o </a:t>
          </a:r>
          <a:r>
            <a:rPr lang="ro-RO" sz="1800" kern="1200" dirty="0" err="1"/>
            <a:t>repezintă</a:t>
          </a:r>
          <a:r>
            <a:rPr lang="ro-RO" sz="1800" kern="1200" dirty="0"/>
            <a:t> </a:t>
          </a:r>
          <a:r>
            <a:rPr lang="ro-RO" sz="1800" b="1" kern="1200" dirty="0">
              <a:solidFill>
                <a:srgbClr val="FF0000"/>
              </a:solidFill>
            </a:rPr>
            <a:t>o pasiune, o idee</a:t>
          </a:r>
          <a:r>
            <a:rPr lang="ro-RO" sz="1800" kern="1200" dirty="0"/>
            <a:t>, care </a:t>
          </a:r>
          <a:r>
            <a:rPr lang="ro-RO" sz="1800" kern="1200" dirty="0" err="1"/>
            <a:t>ţine</a:t>
          </a:r>
          <a:r>
            <a:rPr lang="ro-RO" sz="1800" kern="1200" dirty="0"/>
            <a:t> de </a:t>
          </a:r>
          <a:r>
            <a:rPr lang="ro-RO" sz="1800" kern="1200" dirty="0" err="1"/>
            <a:t>viaţa</a:t>
          </a:r>
          <a:r>
            <a:rPr lang="ro-RO" sz="1800" kern="1200" dirty="0"/>
            <a:t> interioară </a:t>
          </a:r>
          <a:endParaRPr lang="en-US" sz="1800" kern="1200" dirty="0"/>
        </a:p>
      </dsp:txBody>
      <dsp:txXfrm>
        <a:off x="0" y="446002"/>
        <a:ext cx="3917900" cy="2350740"/>
      </dsp:txXfrm>
    </dsp:sp>
    <dsp:sp modelId="{02814DE4-02E1-4123-B135-3FEF5982CF0A}">
      <dsp:nvSpPr>
        <dsp:cNvPr id="0" name=""/>
        <dsp:cNvSpPr/>
      </dsp:nvSpPr>
      <dsp:spPr>
        <a:xfrm>
          <a:off x="4311699" y="0"/>
          <a:ext cx="3917900" cy="2350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/>
            <a:t>Personajele sunt </a:t>
          </a:r>
          <a:r>
            <a:rPr lang="ro-RO" sz="1800" kern="1200" dirty="0" err="1"/>
            <a:t>prezenţe</a:t>
          </a:r>
          <a:r>
            <a:rPr lang="ro-RO" sz="1800" kern="1200" dirty="0"/>
            <a:t> </a:t>
          </a:r>
          <a:r>
            <a:rPr lang="ro-RO" sz="1800" b="1" kern="1200" dirty="0">
              <a:solidFill>
                <a:srgbClr val="FF0000"/>
              </a:solidFill>
            </a:rPr>
            <a:t>concrete </a:t>
          </a:r>
          <a:r>
            <a:rPr lang="ro-RO" sz="1800" b="1" kern="1200" dirty="0" err="1">
              <a:solidFill>
                <a:srgbClr val="FF0000"/>
              </a:solidFill>
            </a:rPr>
            <a:t>aparţinând</a:t>
          </a:r>
          <a:r>
            <a:rPr lang="ro-RO" sz="1800" b="1" kern="1200" dirty="0">
              <a:solidFill>
                <a:srgbClr val="FF0000"/>
              </a:solidFill>
            </a:rPr>
            <a:t> lumii citadine. </a:t>
          </a:r>
          <a:r>
            <a:rPr lang="ro-RO" sz="1800" kern="1200" dirty="0"/>
            <a:t>Personajul predilect este intelectualul bântuit de luciditate, aflat în conflict cu lumea </a:t>
          </a:r>
          <a:r>
            <a:rPr lang="ro-RO" sz="1800" kern="1200" dirty="0" err="1"/>
            <a:t>şi</a:t>
          </a:r>
          <a:r>
            <a:rPr lang="ro-RO" sz="1800" kern="1200" dirty="0"/>
            <a:t> cu el </a:t>
          </a:r>
          <a:r>
            <a:rPr lang="ro-RO" sz="1800" kern="1200" dirty="0" err="1"/>
            <a:t>însuşi</a:t>
          </a:r>
          <a:r>
            <a:rPr lang="ro-RO" sz="1800" kern="1200" dirty="0"/>
            <a:t>, în luptă pentru atingerea absolutului. Acesta </a:t>
          </a:r>
          <a:r>
            <a:rPr lang="ro-RO" sz="1800" kern="1200" dirty="0" err="1"/>
            <a:t>trăieşte</a:t>
          </a:r>
          <a:r>
            <a:rPr lang="ro-RO" sz="1800" kern="1200" dirty="0"/>
            <a:t> o dramă, un conflict interior </a:t>
          </a:r>
          <a:r>
            <a:rPr lang="ro-RO" sz="1800" kern="1200" dirty="0" err="1"/>
            <a:t>şi</a:t>
          </a:r>
          <a:r>
            <a:rPr lang="ro-RO" sz="1800" kern="1200" dirty="0"/>
            <a:t> de obicei </a:t>
          </a:r>
          <a:r>
            <a:rPr lang="ro-RO" sz="1800" kern="1200" dirty="0" err="1"/>
            <a:t>eşuează</a:t>
          </a:r>
          <a:r>
            <a:rPr lang="ro-RO" sz="1800" kern="1200" dirty="0"/>
            <a:t>.</a:t>
          </a:r>
          <a:endParaRPr lang="en-US" sz="1800" kern="1200" dirty="0"/>
        </a:p>
      </dsp:txBody>
      <dsp:txXfrm>
        <a:off x="4311699" y="0"/>
        <a:ext cx="3917900" cy="2350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8BC09-1B43-4016-AEB8-AF75350CD924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11950-E1D3-444D-92D8-0BA13B941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3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09CA2-6AF5-4E07-B17C-7B6373F95613}" type="slidenum">
              <a:rPr lang="en-US"/>
              <a:pPr/>
              <a:t>5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B5CE41-C26A-4157-8E7F-3B75E6B98858}" type="slidenum">
              <a:rPr lang="en-US"/>
              <a:pPr/>
              <a:t>6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E66B8D-CD9C-43DB-BF07-98E35D41EB02}" type="slidenum">
              <a:rPr lang="en-US"/>
              <a:pPr/>
              <a:t>7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E20AA-3699-4A71-AF64-CACB47634BF9}" type="slidenum">
              <a:rPr lang="en-US"/>
              <a:pPr/>
              <a:t>9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4FF04-E910-41B8-B678-AB79A495B38A}" type="slidenum">
              <a:rPr lang="en-US"/>
              <a:pPr/>
              <a:t>10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Camil Petrescu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1ED67C-6B8A-49F1-87C9-E1A064337B43}" type="slidenum">
              <a:rPr lang="en-US"/>
              <a:pPr/>
              <a:t>11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A9CB-38B6-4A1F-B7D5-2D5C7042C26C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0F7-184E-4D5A-8093-44A53A220B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  <p:transition spd="med" advTm="2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A9CB-38B6-4A1F-B7D5-2D5C7042C26C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0F7-184E-4D5A-8093-44A53A220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A9CB-38B6-4A1F-B7D5-2D5C7042C26C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0F7-184E-4D5A-8093-44A53A220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A9CB-38B6-4A1F-B7D5-2D5C7042C26C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0F7-184E-4D5A-8093-44A53A220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A9CB-38B6-4A1F-B7D5-2D5C7042C26C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5DE10F7-184E-4D5A-8093-44A53A220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2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A9CB-38B6-4A1F-B7D5-2D5C7042C26C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0F7-184E-4D5A-8093-44A53A220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A9CB-38B6-4A1F-B7D5-2D5C7042C26C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0F7-184E-4D5A-8093-44A53A220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A9CB-38B6-4A1F-B7D5-2D5C7042C26C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0F7-184E-4D5A-8093-44A53A220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A9CB-38B6-4A1F-B7D5-2D5C7042C26C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0F7-184E-4D5A-8093-44A53A220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A9CB-38B6-4A1F-B7D5-2D5C7042C26C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0F7-184E-4D5A-8093-44A53A220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A9CB-38B6-4A1F-B7D5-2D5C7042C26C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0F7-184E-4D5A-8093-44A53A220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2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1B2A9CB-38B6-4A1F-B7D5-2D5C7042C26C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5DE10F7-184E-4D5A-8093-44A53A220B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 advTm="20000"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o.wikipedia.org/wiki/Patul_lui_Procus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o.wikipedia.org/w/index.php?title=Colegiul_Sf%C3%A2ntul_Sava&amp;action=edit" TargetMode="External"/><Relationship Id="rId13" Type="http://schemas.openxmlformats.org/officeDocument/2006/relationships/hyperlink" Target="http://ro.wikipedia.org/wiki/1916" TargetMode="External"/><Relationship Id="rId18" Type="http://schemas.openxmlformats.org/officeDocument/2006/relationships/hyperlink" Target="http://ro.wikipedia.org/wiki/1920" TargetMode="External"/><Relationship Id="rId26" Type="http://schemas.openxmlformats.org/officeDocument/2006/relationships/hyperlink" Target="http://ro.wikipedia.org/wiki/1957" TargetMode="External"/><Relationship Id="rId3" Type="http://schemas.openxmlformats.org/officeDocument/2006/relationships/image" Target="../media/image3.jpeg"/><Relationship Id="rId21" Type="http://schemas.openxmlformats.org/officeDocument/2006/relationships/hyperlink" Target="http://ro.wikipedia.org/wiki/1923" TargetMode="External"/><Relationship Id="rId7" Type="http://schemas.openxmlformats.org/officeDocument/2006/relationships/hyperlink" Target="http://ro.wikipedia.org/w/index.php?title=Tudor_Popescu&amp;action=edit" TargetMode="External"/><Relationship Id="rId12" Type="http://schemas.openxmlformats.org/officeDocument/2006/relationships/hyperlink" Target="http://ro.wikipedia.org/wiki/1914" TargetMode="External"/><Relationship Id="rId17" Type="http://schemas.openxmlformats.org/officeDocument/2006/relationships/hyperlink" Target="http://ro.wikipedia.org/wiki/1930" TargetMode="External"/><Relationship Id="rId25" Type="http://schemas.openxmlformats.org/officeDocument/2006/relationships/hyperlink" Target="http://ro.wikipedia.org/wiki/14_mai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ro.wikipedia.org/w/index.php?title=Ultima_noapte_de_dragoste,_%C3%AEnt%C3%A2ia_noapte_de_r%C4%83zboi&amp;action=edit" TargetMode="External"/><Relationship Id="rId20" Type="http://schemas.openxmlformats.org/officeDocument/2006/relationships/hyperlink" Target="http://ro.wikipedia.org/wiki/Eugen_Lovinesc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o.wikipedia.org/wiki/1894" TargetMode="External"/><Relationship Id="rId11" Type="http://schemas.openxmlformats.org/officeDocument/2006/relationships/hyperlink" Target="http://ro.wikipedia.org/w/index.php?title=Facla&amp;action=edit" TargetMode="External"/><Relationship Id="rId24" Type="http://schemas.openxmlformats.org/officeDocument/2006/relationships/hyperlink" Target="http://ro.wikipedia.org/wiki/Academia_Rom%C3%A2n%C4%83" TargetMode="External"/><Relationship Id="rId5" Type="http://schemas.openxmlformats.org/officeDocument/2006/relationships/hyperlink" Target="http://ro.wikipedia.org/wiki/22_aprilie" TargetMode="External"/><Relationship Id="rId15" Type="http://schemas.openxmlformats.org/officeDocument/2006/relationships/hyperlink" Target="http://ro.wikipedia.org/wiki/Primul_r%C4%83zboi_mondial" TargetMode="External"/><Relationship Id="rId23" Type="http://schemas.openxmlformats.org/officeDocument/2006/relationships/hyperlink" Target="http://ro.wikipedia.org/wiki/1948" TargetMode="External"/><Relationship Id="rId10" Type="http://schemas.openxmlformats.org/officeDocument/2006/relationships/hyperlink" Target="http://ro.wikipedia.org/wiki/1913" TargetMode="External"/><Relationship Id="rId19" Type="http://schemas.openxmlformats.org/officeDocument/2006/relationships/hyperlink" Target="http://ro.wikipedia.org/w/index.php?title=Sbur%C4%83torul_(cenaclu)&amp;action=edit" TargetMode="External"/><Relationship Id="rId4" Type="http://schemas.openxmlformats.org/officeDocument/2006/relationships/hyperlink" Target="http://ro.wikipedia.org/wiki/Bucure%C5%9Fti" TargetMode="External"/><Relationship Id="rId9" Type="http://schemas.openxmlformats.org/officeDocument/2006/relationships/hyperlink" Target="http://ro.wikipedia.org/w/index.php?title=Liceul_Gheorghe_Laz%C4%83r_din_Bucure%C5%9Fti&amp;action=edit" TargetMode="External"/><Relationship Id="rId14" Type="http://schemas.openxmlformats.org/officeDocument/2006/relationships/hyperlink" Target="http://ro.wikipedia.org/wiki/1918" TargetMode="External"/><Relationship Id="rId22" Type="http://schemas.openxmlformats.org/officeDocument/2006/relationships/hyperlink" Target="http://ro.wikipedia.org/wiki/193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o.wikipedia.org/w/index.php?title=Dramaturgie&amp;action=ed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http://ro.wikipedia.org/wiki/Nicolae_Manolescu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91264" cy="5688672"/>
          </a:xfrm>
        </p:spPr>
        <p:txBody>
          <a:bodyPr>
            <a:normAutofit/>
          </a:bodyPr>
          <a:lstStyle/>
          <a:p>
            <a:r>
              <a:rPr lang="ro-RO" sz="2000" dirty="0"/>
              <a:t>Domeniul: Limba și literatura română</a:t>
            </a:r>
          </a:p>
          <a:p>
            <a:r>
              <a:rPr lang="ro-RO" sz="2000" dirty="0"/>
              <a:t>Profesor: Halip Beatrice, Colegiul Național „Eudoxiu Hurmuzachi”, Rădăuți</a:t>
            </a:r>
          </a:p>
          <a:p>
            <a:r>
              <a:rPr lang="ro-RO" sz="2000" dirty="0"/>
              <a:t>Clasa: a X-a</a:t>
            </a:r>
          </a:p>
          <a:p>
            <a:r>
              <a:rPr lang="ro-RO" sz="2000" dirty="0"/>
              <a:t>Subiectul: Romanul subiectiv, </a:t>
            </a:r>
            <a:r>
              <a:rPr lang="ro-RO" sz="2000" i="1" dirty="0"/>
              <a:t>Ultima noapte de dragoste, întâia noapte de razboi</a:t>
            </a:r>
            <a:r>
              <a:rPr lang="ro-RO" sz="2000" dirty="0"/>
              <a:t>, de C. Petrescu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5421100"/>
      </p:ext>
    </p:extLst>
  </p:cSld>
  <p:clrMapOvr>
    <a:masterClrMapping/>
  </p:clrMapOvr>
  <p:transition spd="med" advTm="20000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692275" y="333375"/>
            <a:ext cx="6120085" cy="1008062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o-RO" b="1" i="1" dirty="0"/>
              <a:t>,,</a:t>
            </a:r>
            <a:r>
              <a:rPr lang="en-US" b="1" i="1" dirty="0"/>
              <a:t>Ultima </a:t>
            </a:r>
            <a:r>
              <a:rPr lang="en-US" b="1" i="1" dirty="0" err="1"/>
              <a:t>noapte</a:t>
            </a:r>
            <a:r>
              <a:rPr lang="en-US" b="1" i="1" dirty="0"/>
              <a:t> de </a:t>
            </a:r>
            <a:r>
              <a:rPr lang="en-US" b="1" i="1" dirty="0" err="1"/>
              <a:t>dragoste</a:t>
            </a:r>
            <a:r>
              <a:rPr lang="en-US" b="1" i="1" dirty="0"/>
              <a:t>,</a:t>
            </a:r>
            <a:r>
              <a:rPr lang="ro-RO" b="1" i="1" dirty="0"/>
              <a:t>î</a:t>
            </a:r>
            <a:r>
              <a:rPr lang="en-US" b="1" i="1" dirty="0" err="1"/>
              <a:t>nt</a:t>
            </a:r>
            <a:r>
              <a:rPr lang="ro-RO" b="1" i="1" dirty="0"/>
              <a:t>â</a:t>
            </a:r>
            <a:r>
              <a:rPr lang="en-US" b="1" i="1" dirty="0" err="1"/>
              <a:t>ia</a:t>
            </a:r>
            <a:r>
              <a:rPr lang="en-US" b="1" i="1" dirty="0"/>
              <a:t> </a:t>
            </a:r>
            <a:r>
              <a:rPr lang="en-US" b="1" i="1" dirty="0" err="1"/>
              <a:t>noapte</a:t>
            </a:r>
            <a:r>
              <a:rPr lang="en-US" b="1" i="1" dirty="0"/>
              <a:t> de r</a:t>
            </a:r>
            <a:r>
              <a:rPr lang="ro-RO" b="1" i="1" dirty="0"/>
              <a:t>ă</a:t>
            </a:r>
            <a:r>
              <a:rPr lang="en-US" b="1" i="1" dirty="0" err="1"/>
              <a:t>zboi</a:t>
            </a:r>
            <a:r>
              <a:rPr lang="ro-RO" b="1" i="1" dirty="0"/>
              <a:t>”(1930)</a:t>
            </a:r>
          </a:p>
          <a:p>
            <a:pPr algn="ctr"/>
            <a:r>
              <a:rPr lang="ro-RO" dirty="0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Roman: modern, psihologic, subiectiv, citadin, interbelic</a:t>
            </a:r>
            <a:endParaRPr lang="ro-RO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b="1" i="1" dirty="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290888" y="2122488"/>
            <a:ext cx="1857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492500" y="1341438"/>
            <a:ext cx="2519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CAMIL PETRESCU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23850" y="1916113"/>
            <a:ext cx="4176713" cy="1728787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i="1" dirty="0" err="1"/>
              <a:t>Titlul</a:t>
            </a:r>
            <a:r>
              <a:rPr lang="en-US" b="1" i="1" dirty="0"/>
              <a:t> </a:t>
            </a:r>
            <a:r>
              <a:rPr lang="en-US" b="1" i="1" dirty="0" err="1"/>
              <a:t>ini</a:t>
            </a:r>
            <a:r>
              <a:rPr lang="ro-RO" b="1" i="1" dirty="0" err="1"/>
              <a:t>ţ</a:t>
            </a:r>
            <a:r>
              <a:rPr lang="en-US" b="1" i="1" dirty="0" err="1"/>
              <a:t>ial</a:t>
            </a:r>
            <a:r>
              <a:rPr lang="en-US" b="1" i="1" dirty="0"/>
              <a:t> al </a:t>
            </a:r>
            <a:r>
              <a:rPr lang="en-US" b="1" i="1" dirty="0" err="1"/>
              <a:t>romanului</a:t>
            </a:r>
            <a:r>
              <a:rPr lang="en-US" b="1" i="1" dirty="0"/>
              <a:t>: </a:t>
            </a:r>
          </a:p>
          <a:p>
            <a:pPr algn="ctr"/>
            <a:r>
              <a:rPr lang="en-US" b="1" i="1" dirty="0"/>
              <a:t>,,</a:t>
            </a:r>
            <a:r>
              <a:rPr lang="en-US" b="1" i="1" dirty="0" err="1"/>
              <a:t>Proces</a:t>
            </a:r>
            <a:r>
              <a:rPr lang="ro-RO" b="1" i="1" dirty="0"/>
              <a:t>-</a:t>
            </a:r>
            <a:r>
              <a:rPr lang="en-US" b="1" i="1" dirty="0"/>
              <a:t>verbal de </a:t>
            </a:r>
            <a:r>
              <a:rPr lang="en-US" b="1" i="1" dirty="0" err="1"/>
              <a:t>dragoste</a:t>
            </a:r>
            <a:r>
              <a:rPr lang="en-US" b="1" i="1" dirty="0"/>
              <a:t> </a:t>
            </a:r>
            <a:r>
              <a:rPr lang="ro-RO" b="1" i="1" dirty="0" err="1"/>
              <a:t>ş</a:t>
            </a:r>
            <a:r>
              <a:rPr lang="en-US" b="1" i="1" dirty="0" err="1"/>
              <a:t>i</a:t>
            </a:r>
            <a:r>
              <a:rPr lang="en-US" b="1" i="1" dirty="0"/>
              <a:t> r</a:t>
            </a:r>
            <a:r>
              <a:rPr lang="ro-RO" b="1" i="1" dirty="0"/>
              <a:t>ă</a:t>
            </a:r>
            <a:r>
              <a:rPr lang="en-US" b="1" i="1" dirty="0" err="1"/>
              <a:t>zboi</a:t>
            </a:r>
            <a:r>
              <a:rPr lang="en-US" b="1" i="1" dirty="0"/>
              <a:t>”</a:t>
            </a: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H="1">
            <a:off x="3492500" y="1700213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4932363" y="1916113"/>
            <a:ext cx="3455987" cy="1728787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i="1" dirty="0"/>
              <a:t>ALTE OPERE:</a:t>
            </a:r>
          </a:p>
          <a:p>
            <a:pPr algn="ctr"/>
            <a:r>
              <a:rPr lang="en-US" b="1" i="1" dirty="0"/>
              <a:t>,,</a:t>
            </a:r>
            <a:r>
              <a:rPr lang="en-US" b="1" i="1" dirty="0" err="1">
                <a:hlinkClick r:id="rId3" tooltip="Patul lui Procu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Patul</a:t>
            </a:r>
            <a:r>
              <a:rPr lang="en-US" b="1" i="1" dirty="0">
                <a:hlinkClick r:id="rId3" tooltip="Patul lui Procu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b="1" i="1" dirty="0" err="1">
                <a:hlinkClick r:id="rId3" tooltip="Patul lui Procu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lui</a:t>
            </a:r>
            <a:r>
              <a:rPr lang="en-US" b="1" i="1" dirty="0">
                <a:hlinkClick r:id="rId3" tooltip="Patul lui Procu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b="1" i="1" dirty="0" err="1">
                <a:hlinkClick r:id="rId3" tooltip="Patul lui Procu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Procust</a:t>
            </a:r>
            <a:r>
              <a:rPr lang="en-US" b="1" i="1" dirty="0"/>
              <a:t>”</a:t>
            </a:r>
          </a:p>
          <a:p>
            <a:pPr algn="ctr"/>
            <a:r>
              <a:rPr lang="en-US" b="1" i="1" dirty="0"/>
              <a:t>,,Un om </a:t>
            </a:r>
            <a:r>
              <a:rPr lang="en-US" b="1" i="1" dirty="0" err="1"/>
              <a:t>între</a:t>
            </a:r>
            <a:r>
              <a:rPr lang="en-US" b="1" i="1" dirty="0"/>
              <a:t> </a:t>
            </a:r>
            <a:r>
              <a:rPr lang="en-US" b="1" i="1" dirty="0" err="1"/>
              <a:t>oameni</a:t>
            </a:r>
            <a:r>
              <a:rPr lang="en-US" b="1" i="1" dirty="0"/>
              <a:t> ”</a:t>
            </a:r>
          </a:p>
          <a:p>
            <a:pPr algn="ctr"/>
            <a:r>
              <a:rPr lang="en-US" b="1" i="1" dirty="0"/>
              <a:t>,,</a:t>
            </a:r>
            <a:r>
              <a:rPr lang="en-US" b="1" i="1" dirty="0" err="1"/>
              <a:t>Turnul</a:t>
            </a:r>
            <a:r>
              <a:rPr lang="en-US" b="1" i="1" dirty="0"/>
              <a:t> de </a:t>
            </a:r>
            <a:r>
              <a:rPr lang="en-US" b="1" i="1" dirty="0" err="1"/>
              <a:t>fildeş</a:t>
            </a:r>
            <a:r>
              <a:rPr lang="en-US" b="1" i="1" dirty="0"/>
              <a:t>”  </a:t>
            </a:r>
            <a:endParaRPr lang="ro-RO" b="1" i="1" dirty="0"/>
          </a:p>
          <a:p>
            <a:pPr algn="ctr"/>
            <a:r>
              <a:rPr lang="ro-RO" b="1" i="1" dirty="0"/>
              <a:t>-dramaturgie</a:t>
            </a:r>
          </a:p>
          <a:p>
            <a:pPr algn="ctr"/>
            <a:r>
              <a:rPr lang="ro-RO" b="1" i="1" dirty="0"/>
              <a:t>-eseistică</a:t>
            </a:r>
            <a:endParaRPr lang="en-US" b="1" i="1" dirty="0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>
            <a:off x="5219700" y="1700213"/>
            <a:ext cx="144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2268538" y="37163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1042988" y="4365625"/>
            <a:ext cx="2376487" cy="201612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057275" y="4559975"/>
            <a:ext cx="236219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chemeClr val="bg1"/>
                </a:solidFill>
              </a:rPr>
              <a:t>Cartea</a:t>
            </a:r>
            <a:r>
              <a:rPr lang="en-US" b="1" i="1" dirty="0">
                <a:solidFill>
                  <a:schemeClr val="bg1"/>
                </a:solidFill>
              </a:rPr>
              <a:t> I:</a:t>
            </a:r>
          </a:p>
          <a:p>
            <a:r>
              <a:rPr lang="en-US" dirty="0"/>
              <a:t>,,Ultima </a:t>
            </a:r>
            <a:r>
              <a:rPr lang="en-US" dirty="0" err="1"/>
              <a:t>noapte</a:t>
            </a:r>
            <a:r>
              <a:rPr lang="en-US" dirty="0"/>
              <a:t> de </a:t>
            </a:r>
            <a:r>
              <a:rPr lang="en-US" b="1" dirty="0" err="1">
                <a:solidFill>
                  <a:srgbClr val="FFFF00"/>
                </a:solidFill>
              </a:rPr>
              <a:t>dragoste</a:t>
            </a:r>
            <a:r>
              <a:rPr lang="ro-RO" dirty="0"/>
              <a:t>”</a:t>
            </a:r>
            <a:endParaRPr lang="en-US" dirty="0"/>
          </a:p>
          <a:p>
            <a:endParaRPr lang="en-US" dirty="0"/>
          </a:p>
          <a:p>
            <a:r>
              <a:rPr lang="en-US" dirty="0"/>
              <a:t>Plan </a:t>
            </a:r>
            <a:r>
              <a:rPr lang="en-US" dirty="0" err="1"/>
              <a:t>subiectiv</a:t>
            </a:r>
            <a:r>
              <a:rPr lang="ro-RO" dirty="0"/>
              <a:t>, memorie involuntară</a:t>
            </a:r>
            <a:endParaRPr lang="en-US" dirty="0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3419475" y="4365625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4284663" y="4365625"/>
            <a:ext cx="2735262" cy="2016125"/>
          </a:xfrm>
          <a:prstGeom prst="rect">
            <a:avLst/>
          </a:prstGeom>
          <a:gradFill rotWithShape="1">
            <a:gsLst>
              <a:gs pos="0">
                <a:srgbClr val="FF0066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i="1" dirty="0" err="1">
                <a:solidFill>
                  <a:schemeClr val="bg1"/>
                </a:solidFill>
              </a:rPr>
              <a:t>Cartea</a:t>
            </a:r>
            <a:r>
              <a:rPr lang="en-US" b="1" i="1" dirty="0">
                <a:solidFill>
                  <a:schemeClr val="bg1"/>
                </a:solidFill>
              </a:rPr>
              <a:t> a II-a</a:t>
            </a:r>
            <a:r>
              <a:rPr lang="ro-RO" b="1" i="1" dirty="0">
                <a:solidFill>
                  <a:schemeClr val="bg1"/>
                </a:solidFill>
              </a:rPr>
              <a:t>:</a:t>
            </a:r>
            <a:endParaRPr lang="en-US" b="1" i="1" dirty="0">
              <a:solidFill>
                <a:schemeClr val="bg1"/>
              </a:solidFill>
            </a:endParaRPr>
          </a:p>
          <a:p>
            <a:pPr algn="ctr"/>
            <a:r>
              <a:rPr lang="en-US" dirty="0"/>
              <a:t>,,</a:t>
            </a:r>
            <a:r>
              <a:rPr lang="ro-RO" dirty="0"/>
              <a:t>Î</a:t>
            </a:r>
            <a:r>
              <a:rPr lang="en-US" dirty="0" err="1"/>
              <a:t>nt</a:t>
            </a:r>
            <a:r>
              <a:rPr lang="ro-RO" dirty="0"/>
              <a:t>â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noapte</a:t>
            </a:r>
            <a:r>
              <a:rPr lang="en-US" dirty="0"/>
              <a:t> de </a:t>
            </a:r>
            <a:r>
              <a:rPr lang="en-US" dirty="0">
                <a:solidFill>
                  <a:srgbClr val="FFFF00"/>
                </a:solidFill>
              </a:rPr>
              <a:t>r</a:t>
            </a:r>
            <a:r>
              <a:rPr lang="ro-RO" dirty="0">
                <a:solidFill>
                  <a:srgbClr val="FFFF00"/>
                </a:solidFill>
              </a:rPr>
              <a:t>ă</a:t>
            </a:r>
            <a:r>
              <a:rPr lang="en-US" dirty="0" err="1">
                <a:solidFill>
                  <a:srgbClr val="FFFF00"/>
                </a:solidFill>
              </a:rPr>
              <a:t>zboi</a:t>
            </a:r>
            <a:r>
              <a:rPr lang="en-US" dirty="0"/>
              <a:t>”</a:t>
            </a:r>
          </a:p>
          <a:p>
            <a:pPr algn="ctr"/>
            <a:endParaRPr lang="ro-RO" dirty="0"/>
          </a:p>
          <a:p>
            <a:pPr algn="ctr"/>
            <a:r>
              <a:rPr lang="en-US" dirty="0"/>
              <a:t>Plan </a:t>
            </a:r>
            <a:r>
              <a:rPr lang="en-US" dirty="0" err="1"/>
              <a:t>obiectiv</a:t>
            </a:r>
            <a:r>
              <a:rPr lang="ro-RO" dirty="0"/>
              <a:t>, realist, </a:t>
            </a:r>
          </a:p>
          <a:p>
            <a:pPr algn="ctr"/>
            <a:r>
              <a:rPr lang="ro-RO" dirty="0"/>
              <a:t>timp cronologic</a:t>
            </a:r>
            <a:endParaRPr lang="en-US" dirty="0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2124075" y="63817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5580063" y="63817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2339975" y="3789363"/>
            <a:ext cx="1368426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TEMA</a:t>
            </a:r>
          </a:p>
        </p:txBody>
      </p:sp>
    </p:spTree>
  </p:cSld>
  <p:clrMapOvr>
    <a:masterClrMapping/>
  </p:clrMapOvr>
  <p:transition spd="med" advTm="20000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2"/>
          <p:cNvSpPr>
            <a:spLocks noChangeArrowheads="1"/>
          </p:cNvSpPr>
          <p:nvPr/>
        </p:nvSpPr>
        <p:spPr bwMode="auto">
          <a:xfrm>
            <a:off x="179388" y="260350"/>
            <a:ext cx="4321175" cy="2376488"/>
          </a:xfrm>
          <a:prstGeom prst="ellipse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o-RO" sz="16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Tema </a:t>
            </a:r>
            <a:r>
              <a:rPr lang="ro-RO" sz="1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iubirii</a:t>
            </a:r>
            <a:r>
              <a:rPr lang="ro-RO" sz="1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: cu accent pe radiografia unui  </a:t>
            </a:r>
            <a:endParaRPr lang="en-US" sz="1600" b="1" i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ro-RO" sz="1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sentiment – gelozia</a:t>
            </a:r>
            <a:endParaRPr lang="en-US" sz="1600" b="1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819" name="Oval 3"/>
          <p:cNvSpPr>
            <a:spLocks noChangeArrowheads="1"/>
          </p:cNvSpPr>
          <p:nvPr/>
        </p:nvSpPr>
        <p:spPr bwMode="auto">
          <a:xfrm>
            <a:off x="4787900" y="188913"/>
            <a:ext cx="4032250" cy="2232025"/>
          </a:xfrm>
          <a:prstGeom prst="ellipse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o-RO" sz="16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Tema </a:t>
            </a:r>
            <a:r>
              <a:rPr lang="ro-RO" sz="16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războiului</a:t>
            </a:r>
            <a:r>
              <a:rPr lang="ro-RO" sz="1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: cu accent pe experienţa</a:t>
            </a:r>
            <a:endParaRPr lang="en-US" sz="1600" b="1" i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ro-RO" sz="1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contactului nemijlocit cu moartea</a:t>
            </a:r>
            <a:endParaRPr lang="en-US" sz="1600" b="1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411413" y="26368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6877050" y="242093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2411413" y="3284538"/>
            <a:ext cx="4465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500563" y="32845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2627313" y="3500438"/>
            <a:ext cx="3744912" cy="5762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C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i="1"/>
              <a:t>Roman subiectiv modern</a:t>
            </a:r>
            <a:r>
              <a:rPr lang="en-US"/>
              <a:t> prin: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3708400" y="4652963"/>
            <a:ext cx="1778000" cy="8651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CC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i="1"/>
              <a:t>Esen</a:t>
            </a:r>
            <a:r>
              <a:rPr lang="ro-RO" b="1" i="1"/>
              <a:t>ţ</a:t>
            </a:r>
            <a:r>
              <a:rPr lang="en-US" b="1" i="1"/>
              <a:t>a concret</a:t>
            </a:r>
            <a:r>
              <a:rPr lang="ro-RO" b="1" i="1"/>
              <a:t>ă</a:t>
            </a:r>
            <a:endParaRPr lang="en-US" b="1" i="1"/>
          </a:p>
          <a:p>
            <a:pPr algn="ctr"/>
            <a:r>
              <a:rPr lang="en-US" b="1" i="1"/>
              <a:t>a vie</a:t>
            </a:r>
            <a:r>
              <a:rPr lang="ro-RO" b="1" i="1"/>
              <a:t>ţ</a:t>
            </a:r>
            <a:r>
              <a:rPr lang="en-US" b="1" i="1"/>
              <a:t>ii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539750" y="4437063"/>
            <a:ext cx="1439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autenticitate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755650" y="5229225"/>
            <a:ext cx="1439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/>
              <a:t>s</a:t>
            </a:r>
            <a:r>
              <a:rPr lang="en-US"/>
              <a:t>tilul anticalofil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1979613" y="5013325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iubire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2195513" y="6237288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introspec</a:t>
            </a:r>
            <a:r>
              <a:rPr lang="ro-RO" dirty="0" err="1"/>
              <a:t>ţ</a:t>
            </a:r>
            <a:r>
              <a:rPr lang="en-US" dirty="0" err="1"/>
              <a:t>ie</a:t>
            </a:r>
            <a:endParaRPr lang="en-US" dirty="0"/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2627313" y="4221163"/>
            <a:ext cx="1008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gelozie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3924300" y="4149725"/>
            <a:ext cx="1223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moarte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4067175" y="5876925"/>
            <a:ext cx="1081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boal</a:t>
            </a:r>
            <a:r>
              <a:rPr lang="ro-RO"/>
              <a:t>ă</a:t>
            </a:r>
            <a:endParaRPr lang="en-US"/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6084888" y="4292600"/>
            <a:ext cx="172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substan</a:t>
            </a:r>
            <a:r>
              <a:rPr lang="ro-RO"/>
              <a:t>ţ</a:t>
            </a:r>
            <a:r>
              <a:rPr lang="en-US"/>
              <a:t>ialitate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6156325" y="5157788"/>
            <a:ext cx="23034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/>
              <a:t>m</a:t>
            </a:r>
            <a:r>
              <a:rPr lang="en-US"/>
              <a:t>onolog interior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5867400" y="6092825"/>
            <a:ext cx="2233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/>
              <a:t>d</a:t>
            </a:r>
            <a:r>
              <a:rPr lang="en-US"/>
              <a:t>iscurs analitic</a:t>
            </a:r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 flipH="1" flipV="1">
            <a:off x="2051050" y="4652963"/>
            <a:ext cx="151288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 flipH="1">
            <a:off x="2771775" y="5229225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 flipH="1">
            <a:off x="1908175" y="5373688"/>
            <a:ext cx="17272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 flipH="1" flipV="1">
            <a:off x="3348038" y="4581525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 flipV="1">
            <a:off x="4067175" y="4508500"/>
            <a:ext cx="730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 flipH="1">
            <a:off x="3203575" y="5661025"/>
            <a:ext cx="4318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>
            <a:off x="4140200" y="5589588"/>
            <a:ext cx="144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>
            <a:off x="5508625" y="5661025"/>
            <a:ext cx="358775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>
            <a:off x="5580063" y="5229225"/>
            <a:ext cx="576262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 flipV="1">
            <a:off x="5508625" y="4581525"/>
            <a:ext cx="5762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6" name="Line 30"/>
          <p:cNvSpPr>
            <a:spLocks noChangeShapeType="1"/>
          </p:cNvSpPr>
          <p:nvPr/>
        </p:nvSpPr>
        <p:spPr bwMode="auto">
          <a:xfrm>
            <a:off x="4953000" y="55626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3962400" y="63246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/>
              <a:t>m</a:t>
            </a:r>
            <a:r>
              <a:rPr lang="en-US"/>
              <a:t>emorie involuntar</a:t>
            </a:r>
            <a:r>
              <a:rPr lang="ro-RO"/>
              <a:t>ă</a:t>
            </a:r>
            <a:endParaRPr lang="en-US"/>
          </a:p>
        </p:txBody>
      </p:sp>
      <p:sp>
        <p:nvSpPr>
          <p:cNvPr id="34848" name="Line 32"/>
          <p:cNvSpPr>
            <a:spLocks noChangeShapeType="1"/>
          </p:cNvSpPr>
          <p:nvPr/>
        </p:nvSpPr>
        <p:spPr bwMode="auto">
          <a:xfrm flipH="1">
            <a:off x="1828800" y="5486400"/>
            <a:ext cx="1752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838200" y="6172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  <a:r>
              <a:rPr lang="ro-RO"/>
              <a:t>ă</a:t>
            </a:r>
            <a:r>
              <a:rPr lang="en-US"/>
              <a:t>zboi</a:t>
            </a:r>
          </a:p>
        </p:txBody>
      </p:sp>
    </p:spTree>
  </p:cSld>
  <p:clrMapOvr>
    <a:masterClrMapping/>
  </p:clrMapOvr>
  <p:transition spd="med" advTm="20000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lvl="0" indent="-457200" algn="just">
              <a:buFont typeface="Wingdings" panose="05000000000000000000" pitchFamily="2" charset="2"/>
              <a:buChar char="§"/>
            </a:pPr>
            <a:r>
              <a:rPr lang="ro-RO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Primul capitol </a:t>
            </a:r>
            <a:r>
              <a:rPr lang="ro-RO" sz="28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reuneşte</a:t>
            </a:r>
            <a:r>
              <a:rPr lang="ro-RO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cele </a:t>
            </a:r>
            <a:r>
              <a:rPr lang="ro-RO" sz="2800" dirty="0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două subteme</a:t>
            </a:r>
            <a:r>
              <a:rPr lang="ro-RO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: războiul </a:t>
            </a:r>
            <a:r>
              <a:rPr lang="ro-RO" sz="28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şi</a:t>
            </a:r>
            <a:r>
              <a:rPr lang="ro-RO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iubirea; dezvăluie </a:t>
            </a:r>
            <a:r>
              <a:rPr lang="ro-RO" sz="2800" dirty="0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viziunea despre lume </a:t>
            </a:r>
            <a:r>
              <a:rPr lang="ro-RO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din roman.</a:t>
            </a:r>
            <a:endParaRPr lang="en-US" sz="2800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pPr marL="457200" lvl="0" indent="-457200" algn="just">
              <a:buFont typeface="Wingdings" panose="05000000000000000000" pitchFamily="2" charset="2"/>
              <a:buChar char="§"/>
            </a:pPr>
            <a:r>
              <a:rPr lang="ro-RO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De asemenea, </a:t>
            </a:r>
            <a:r>
              <a:rPr lang="ro-RO" sz="2800" dirty="0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descoperim spiritul critic și luciditatea </a:t>
            </a:r>
            <a:r>
              <a:rPr lang="ro-RO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cu</a:t>
            </a:r>
            <a:r>
              <a:rPr lang="ro-RO" sz="2800" dirty="0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o-RO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care Ștefan </a:t>
            </a:r>
            <a:r>
              <a:rPr lang="ro-RO" sz="28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Gheorghidiu</a:t>
            </a:r>
            <a:r>
              <a:rPr lang="ro-RO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sondează lumea, </a:t>
            </a:r>
          </a:p>
          <a:p>
            <a:pPr marL="457200" lvl="0" indent="-457200" algn="just">
              <a:buFont typeface="Wingdings" panose="05000000000000000000" pitchFamily="2" charset="2"/>
              <a:buChar char="§"/>
            </a:pPr>
            <a:r>
              <a:rPr lang="ro-RO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Personajul oferă imaginea unui </a:t>
            </a:r>
            <a:r>
              <a:rPr lang="ro-RO" sz="2800" dirty="0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război demitizat</a:t>
            </a:r>
            <a:r>
              <a:rPr lang="ro-RO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, coborât în plan uman: „de pe scena Istoriei, războiul se mută pe aceea a </a:t>
            </a:r>
            <a:r>
              <a:rPr lang="ro-RO" sz="28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conştiinţei</a:t>
            </a:r>
            <a:r>
              <a:rPr lang="ro-RO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individului” (Manolescu). De asemenea, se dezvăluie pe sine, </a:t>
            </a:r>
            <a:r>
              <a:rPr lang="ro-RO" sz="28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intransigent,pentru</a:t>
            </a:r>
            <a:r>
              <a:rPr lang="ro-RO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că arată „adevărul” despre „valea fortificată” a Prahovei: „doar </a:t>
            </a:r>
            <a:r>
              <a:rPr lang="ro-RO" sz="28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șănţuleţe</a:t>
            </a:r>
            <a:r>
              <a:rPr lang="ro-RO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ca o  scurgere de apă” despre care „vorbea cu respect toată </a:t>
            </a:r>
            <a:r>
              <a:rPr lang="ro-RO" sz="28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ţara</a:t>
            </a:r>
            <a:r>
              <a:rPr lang="ro-RO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: parlamentul, partidele politice </a:t>
            </a:r>
            <a:r>
              <a:rPr lang="ro-RO" sz="28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şi</a:t>
            </a:r>
            <a:r>
              <a:rPr lang="ro-RO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presa”. Descoperim astfel o </a:t>
            </a:r>
            <a:r>
              <a:rPr lang="ro-RO" sz="28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conştiință</a:t>
            </a:r>
            <a:r>
              <a:rPr lang="ro-RO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lucidă, critică, demistificatoare, într-un conflict continuu cu lumea, cu falsitatea </a:t>
            </a:r>
            <a:r>
              <a:rPr lang="ro-RO" sz="28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şi</a:t>
            </a:r>
            <a:r>
              <a:rPr lang="ro-RO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superficialitatea acesteia.</a:t>
            </a:r>
            <a:endParaRPr lang="en-US" sz="2800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o-RO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Privirea lui este întoarsă însă </a:t>
            </a:r>
            <a:r>
              <a:rPr lang="ro-RO" sz="2800" dirty="0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înăuntru</a:t>
            </a:r>
            <a:r>
              <a:rPr lang="ro-RO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: „Pentru mine, însă, această concentrare era o lungă deznădejde”. Încercând să </a:t>
            </a:r>
            <a:r>
              <a:rPr lang="ro-RO" sz="28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obţină</a:t>
            </a:r>
            <a:r>
              <a:rPr lang="ro-RO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o permisie, este tensionat, frământat, capabil chiar de simulări, dar în final </a:t>
            </a:r>
            <a:r>
              <a:rPr lang="ro-RO" sz="28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izbucneşte</a:t>
            </a:r>
            <a:r>
              <a:rPr lang="ro-RO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orgolios </a:t>
            </a:r>
            <a:r>
              <a:rPr lang="ro-RO" sz="28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şi</a:t>
            </a:r>
            <a:r>
              <a:rPr lang="ro-RO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impulsiv. El se autoanalizează: „în mine era o foială de </a:t>
            </a:r>
            <a:r>
              <a:rPr lang="ro-RO" sz="28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şerpi</a:t>
            </a:r>
            <a:r>
              <a:rPr lang="ro-RO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, care ajungea  deasupra numai un surâs”. Metafora este una dintre </a:t>
            </a:r>
            <a:r>
              <a:rPr lang="ro-RO" sz="28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puţinele</a:t>
            </a:r>
            <a:r>
              <a:rPr lang="ro-RO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figuri de stil, deoarece Camil Petrescu este anticalofil, și are rolul de a plasticiza trăirile </a:t>
            </a:r>
            <a:r>
              <a:rPr lang="ro-RO" sz="28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sufleteşti</a:t>
            </a:r>
            <a:r>
              <a:rPr lang="ro-RO" sz="28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sz="2800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itlu 1">
            <a:extLst>
              <a:ext uri="{FF2B5EF4-FFF2-40B4-BE49-F238E27FC236}">
                <a16:creationId xmlns:a16="http://schemas.microsoft.com/office/drawing/2014/main" id="{6C31900F-EFAF-99DF-AEF8-595BD8EE9DB8}"/>
              </a:ext>
            </a:extLst>
          </p:cNvPr>
          <p:cNvSpPr txBox="1">
            <a:spLocks/>
          </p:cNvSpPr>
          <p:nvPr/>
        </p:nvSpPr>
        <p:spPr>
          <a:xfrm>
            <a:off x="-252536" y="404664"/>
            <a:ext cx="9143998" cy="63408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o-RO" sz="2400" dirty="0"/>
              <a:t>Cap. </a:t>
            </a:r>
            <a:r>
              <a:rPr lang="ro-RO" sz="2400" i="1" dirty="0"/>
              <a:t>La Piatra Craiului, în munte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0545513"/>
      </p:ext>
    </p:extLst>
  </p:cSld>
  <p:clrMapOvr>
    <a:masterClrMapping/>
  </p:clrMapOvr>
  <p:transition spd="med" advTm="20000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3"/>
            <a:ext cx="6039794" cy="374441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o-RO" sz="1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Pornind de la un </a:t>
            </a:r>
            <a:r>
              <a:rPr lang="ro-RO" sz="1400" dirty="0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articol despre infidelitate </a:t>
            </a:r>
            <a:r>
              <a:rPr lang="ro-RO" sz="1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(care reprezintă o punere în abis a problematicii  romanului), </a:t>
            </a:r>
            <a:r>
              <a:rPr lang="ro-RO" sz="14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Gheorghidiu</a:t>
            </a:r>
            <a:r>
              <a:rPr lang="ro-RO" sz="1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o-RO" sz="14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îşi</a:t>
            </a:r>
            <a:r>
              <a:rPr lang="ro-RO" sz="1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dezvăluie </a:t>
            </a:r>
            <a:r>
              <a:rPr lang="ro-RO" sz="14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concepţia</a:t>
            </a:r>
            <a:r>
              <a:rPr lang="ro-RO" sz="1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despre iubire. În </a:t>
            </a:r>
            <a:r>
              <a:rPr lang="ro-RO" sz="14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funcţie</a:t>
            </a:r>
            <a:r>
              <a:rPr lang="ro-RO" sz="1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de această </a:t>
            </a:r>
            <a:r>
              <a:rPr lang="ro-RO" sz="14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concepţie</a:t>
            </a:r>
            <a:r>
              <a:rPr lang="ro-RO" sz="1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o-RO" sz="14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îşi</a:t>
            </a:r>
            <a:r>
              <a:rPr lang="ro-RO" sz="1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va judeca propria-i poveste. El se opune </a:t>
            </a:r>
            <a:r>
              <a:rPr lang="ro-RO" sz="14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falsităţii</a:t>
            </a:r>
            <a:r>
              <a:rPr lang="ro-RO" sz="1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o-RO" sz="14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clişeelor</a:t>
            </a:r>
            <a:r>
              <a:rPr lang="ro-RO" sz="1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(pe care le vehiculează </a:t>
            </a:r>
            <a:r>
              <a:rPr lang="ro-RO" sz="14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ceilalţi</a:t>
            </a:r>
            <a:r>
              <a:rPr lang="ro-RO" sz="1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) prin </a:t>
            </a:r>
            <a:r>
              <a:rPr lang="ro-RO" sz="1400" dirty="0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trăirea autentică, </a:t>
            </a:r>
            <a:r>
              <a:rPr lang="ro-RO" sz="1400" dirty="0" err="1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experienţa</a:t>
            </a:r>
            <a:r>
              <a:rPr lang="ro-RO" sz="1400" dirty="0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lucidă.</a:t>
            </a:r>
            <a:endParaRPr lang="en-US" sz="1400" dirty="0">
              <a:solidFill>
                <a:srgbClr val="FFFF00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o-RO" sz="1400" dirty="0" err="1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Concepţia</a:t>
            </a:r>
            <a:r>
              <a:rPr lang="ro-RO" sz="1400" dirty="0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lui despre iubire </a:t>
            </a:r>
            <a:r>
              <a:rPr lang="ro-RO" sz="1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se </a:t>
            </a:r>
            <a:r>
              <a:rPr lang="ro-RO" sz="14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construieşte</a:t>
            </a:r>
            <a:r>
              <a:rPr lang="ro-RO" sz="1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în </a:t>
            </a:r>
            <a:r>
              <a:rPr lang="ro-RO" sz="14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funcţie</a:t>
            </a:r>
            <a:r>
              <a:rPr lang="ro-RO" sz="1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de două elemente </a:t>
            </a:r>
            <a:r>
              <a:rPr lang="ro-RO" sz="14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esenţiale</a:t>
            </a:r>
            <a:r>
              <a:rPr lang="ro-RO" sz="1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, care dezvăluie    </a:t>
            </a:r>
            <a:r>
              <a:rPr lang="ro-RO" sz="1400" dirty="0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o iubire absolută, transcendentă</a:t>
            </a:r>
            <a:r>
              <a:rPr lang="ro-RO" sz="1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, în termeni aproape mitici:</a:t>
            </a:r>
            <a:endParaRPr lang="en-US" sz="1400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pPr lvl="0" algn="just">
              <a:buFont typeface="Arial" panose="020B0604020202020204" pitchFamily="34" charset="0"/>
              <a:buChar char="♥"/>
            </a:pPr>
            <a:r>
              <a:rPr lang="ro-RO" sz="1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Iubirea ca mit al lui Pygmalion: „O iubire mare e mai curând un </a:t>
            </a:r>
            <a:r>
              <a:rPr lang="ro-RO" sz="1400" dirty="0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proces de autosugestie </a:t>
            </a:r>
            <a:r>
              <a:rPr lang="ro-RO" sz="1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... Orice iubire e ca un </a:t>
            </a:r>
            <a:r>
              <a:rPr lang="ro-RO" sz="1400" dirty="0" err="1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monodeism</a:t>
            </a:r>
            <a:r>
              <a:rPr lang="ro-RO" sz="1400" dirty="0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o-RO" sz="1400" dirty="0" err="1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volutar</a:t>
            </a:r>
            <a:r>
              <a:rPr lang="ro-RO" sz="1400" dirty="0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o-RO" sz="1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la început, patologic pe urmă”. Astfel, îndrăgostitul creează, prin autosugestie, imaginea ideală a femeii de care după aceea se </a:t>
            </a:r>
            <a:r>
              <a:rPr lang="ro-RO" sz="14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indrăgostește</a:t>
            </a:r>
            <a:r>
              <a:rPr lang="ro-RO" sz="1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, precum Pygmalion, sculptorul grec, care o sculptează pe </a:t>
            </a:r>
            <a:r>
              <a:rPr lang="ro-RO" sz="14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Galateea</a:t>
            </a:r>
            <a:r>
              <a:rPr lang="ro-RO" sz="1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de care se îndrăgostește. </a:t>
            </a:r>
            <a:endParaRPr lang="en-US" sz="1400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pPr lvl="0" algn="just">
              <a:buFont typeface="Arial" panose="020B0604020202020204" pitchFamily="34" charset="0"/>
              <a:buChar char="♥"/>
            </a:pPr>
            <a:r>
              <a:rPr lang="ro-RO" sz="1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Iubirea ca </a:t>
            </a:r>
            <a:r>
              <a:rPr lang="ro-RO" sz="1400" dirty="0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o comuniune absolută, </a:t>
            </a:r>
            <a:r>
              <a:rPr lang="ro-RO" sz="1400" dirty="0" err="1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androginică</a:t>
            </a:r>
            <a:r>
              <a:rPr lang="ro-RO" sz="1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: „Nici un doctor nu are curajul să despartă corpurile celor </a:t>
            </a:r>
            <a:r>
              <a:rPr lang="ro-RO" sz="14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născuţi</a:t>
            </a:r>
            <a:r>
              <a:rPr lang="ro-RO" sz="1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o-RO" sz="14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uniţi</a:t>
            </a:r>
            <a:r>
              <a:rPr lang="ro-RO" sz="1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, căci le-ar ucide pe amândouă. Când e vorba de o iubire mare, dacă unul dintre </a:t>
            </a:r>
            <a:r>
              <a:rPr lang="ro-RO" sz="14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amanţi</a:t>
            </a:r>
            <a:r>
              <a:rPr lang="ro-RO" sz="1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încearcă imposibilul, rezultatul e </a:t>
            </a:r>
            <a:r>
              <a:rPr lang="ro-RO" sz="14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acelaşi</a:t>
            </a:r>
            <a:r>
              <a:rPr lang="ro-RO" sz="1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. .. Trebuie să se </a:t>
            </a:r>
            <a:r>
              <a:rPr lang="ro-RO" sz="14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ştie</a:t>
            </a:r>
            <a:r>
              <a:rPr lang="ro-RO" sz="1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că </a:t>
            </a:r>
            <a:r>
              <a:rPr lang="ro-RO" sz="14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şi</a:t>
            </a:r>
            <a:r>
              <a:rPr lang="ro-RO" sz="1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iubirea are riscurile ei. Căci acei care se iubesc au drept de </a:t>
            </a:r>
            <a:r>
              <a:rPr lang="ro-RO" sz="14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viaţă</a:t>
            </a:r>
            <a:r>
              <a:rPr lang="ro-RO" sz="1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o-RO" sz="14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şi</a:t>
            </a:r>
            <a:r>
              <a:rPr lang="ro-RO" sz="1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de moarte, unul asupra celuilalt.” Într-un capitol ulterior, naratorul afirmă  „Simțeam ca femeia aceasta era a mea, în exemplar unic, așa ca eul meu, ca mama mea, ca ne </a:t>
            </a:r>
            <a:r>
              <a:rPr lang="ro-RO" sz="14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întalnisem</a:t>
            </a:r>
            <a:r>
              <a:rPr lang="ro-RO" sz="14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de la începutul lumii”.</a:t>
            </a:r>
          </a:p>
          <a:p>
            <a:pPr algn="just">
              <a:buFont typeface="Arial" panose="020B0604020202020204" pitchFamily="34" charset="0"/>
              <a:buChar char="♥"/>
            </a:pPr>
            <a:r>
              <a:rPr lang="ro-RO" sz="1400" b="1" dirty="0">
                <a:solidFill>
                  <a:srgbClr val="FF0000"/>
                </a:solidFill>
              </a:rPr>
              <a:t>SARCINĂ DE LUCRU: </a:t>
            </a:r>
            <a:r>
              <a:rPr lang="ro-RO" sz="1400" b="1" dirty="0">
                <a:solidFill>
                  <a:srgbClr val="00B0F0"/>
                </a:solidFill>
              </a:rPr>
              <a:t>prezintă, în aproximativ 50-70 de cuvinte, concepția lui Ștefan </a:t>
            </a:r>
            <a:r>
              <a:rPr lang="ro-RO" sz="1400" b="1" dirty="0" err="1">
                <a:solidFill>
                  <a:srgbClr val="00B0F0"/>
                </a:solidFill>
              </a:rPr>
              <a:t>Gheorghidiu</a:t>
            </a:r>
            <a:r>
              <a:rPr lang="ro-RO" sz="1400" b="1" dirty="0">
                <a:solidFill>
                  <a:srgbClr val="00B0F0"/>
                </a:solidFill>
              </a:rPr>
              <a:t> asupra iubirii, așa cum se desprinde din citatele date.</a:t>
            </a:r>
            <a:endParaRPr lang="en-US" sz="1400" b="1" dirty="0">
              <a:solidFill>
                <a:srgbClr val="00B0F0"/>
              </a:solidFill>
            </a:endParaRPr>
          </a:p>
          <a:p>
            <a:pPr lvl="0" algn="just">
              <a:buFont typeface="Arial" panose="020B0604020202020204" pitchFamily="34" charset="0"/>
              <a:buChar char="♥"/>
            </a:pPr>
            <a:endParaRPr lang="ro-RO" sz="1600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pPr marL="137160" lvl="0" indent="0" algn="just">
              <a:buNone/>
            </a:pPr>
            <a:endParaRPr lang="en-US" sz="1600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itlu 1">
            <a:extLst>
              <a:ext uri="{FF2B5EF4-FFF2-40B4-BE49-F238E27FC236}">
                <a16:creationId xmlns:a16="http://schemas.microsoft.com/office/drawing/2014/main" id="{6C31900F-EFAF-99DF-AEF8-595BD8EE9DB8}"/>
              </a:ext>
            </a:extLst>
          </p:cNvPr>
          <p:cNvSpPr txBox="1">
            <a:spLocks/>
          </p:cNvSpPr>
          <p:nvPr/>
        </p:nvSpPr>
        <p:spPr>
          <a:xfrm>
            <a:off x="-252536" y="404664"/>
            <a:ext cx="9143998" cy="63408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o-RO" sz="2400" dirty="0"/>
              <a:t> Cap. </a:t>
            </a:r>
            <a:r>
              <a:rPr lang="ro-RO" sz="2400" i="1" dirty="0"/>
              <a:t>La Piatra Craiului, în munte</a:t>
            </a:r>
            <a:endParaRPr lang="en-US" sz="2400" dirty="0"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1DFA53B6-661B-267F-F601-5D932E670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384" y="2204864"/>
            <a:ext cx="2384000" cy="275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51743"/>
      </p:ext>
    </p:extLst>
  </p:cSld>
  <p:clrMapOvr>
    <a:masterClrMapping/>
  </p:clrMapOvr>
  <p:transition spd="med" advTm="20000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1796DD8-2B3A-C287-0CC7-879242693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64704"/>
            <a:ext cx="8064896" cy="763488"/>
          </a:xfrm>
        </p:spPr>
        <p:txBody>
          <a:bodyPr>
            <a:normAutofit fontScale="90000"/>
          </a:bodyPr>
          <a:lstStyle/>
          <a:p>
            <a:r>
              <a:rPr lang="ro-RO" sz="2700" b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Cap. </a:t>
            </a:r>
            <a:r>
              <a:rPr lang="ro-RO" sz="2700" b="1" i="1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Ne-a acoperit pământul lui Dumnezeu</a:t>
            </a:r>
            <a:br>
              <a:rPr lang="en-US" sz="2700" dirty="0">
                <a:solidFill>
                  <a:srgbClr val="FF0000"/>
                </a:solidFill>
              </a:rPr>
            </a:br>
            <a:r>
              <a:rPr lang="en-US" sz="2700" dirty="0">
                <a:solidFill>
                  <a:srgbClr val="FF0000"/>
                </a:solidFill>
              </a:rPr>
              <a:t>,,</a:t>
            </a:r>
            <a:r>
              <a:rPr lang="ro-RO" sz="2700" dirty="0">
                <a:solidFill>
                  <a:srgbClr val="FF0000"/>
                </a:solidFill>
              </a:rPr>
              <a:t>durabilă halucinație de </a:t>
            </a:r>
            <a:r>
              <a:rPr lang="ro-RO" sz="2700" dirty="0" err="1">
                <a:solidFill>
                  <a:srgbClr val="FF0000"/>
                </a:solidFill>
              </a:rPr>
              <a:t>trăznete</a:t>
            </a:r>
            <a:r>
              <a:rPr lang="ro-RO" sz="2700" dirty="0">
                <a:solidFill>
                  <a:srgbClr val="FF0000"/>
                </a:solidFill>
              </a:rPr>
              <a:t> și foc</a:t>
            </a:r>
            <a:r>
              <a:rPr lang="en-US" sz="2700" dirty="0">
                <a:solidFill>
                  <a:srgbClr val="FF0000"/>
                </a:solidFill>
              </a:rPr>
              <a:t>”</a:t>
            </a:r>
            <a:r>
              <a:rPr lang="ro-RO" sz="2700" dirty="0">
                <a:solidFill>
                  <a:srgbClr val="FF0000"/>
                </a:solidFill>
              </a:rPr>
              <a:t> </a:t>
            </a:r>
            <a:br>
              <a:rPr lang="ro-RO" sz="4400" dirty="0">
                <a:solidFill>
                  <a:srgbClr val="FF0000"/>
                </a:solidFill>
              </a:rPr>
            </a:b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A4EAB10-521B-FC8E-730F-EE18D7902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81128"/>
          </a:xfrm>
        </p:spPr>
        <p:txBody>
          <a:bodyPr>
            <a:normAutofit fontScale="850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▪"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Un alt capitol esențial este </a:t>
            </a:r>
            <a:r>
              <a:rPr kumimoji="0" lang="ro-RO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Ne-a acoperit pământul lui Dumnezeu, 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definitoriu pentru experiența războiului. Acesta (ca toată cartea a doua) este scris sub aparența unui 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jurnal de campanie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, având ca timp 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prezentul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, care înseamnă prezentul </a:t>
            </a:r>
            <a:r>
              <a:rPr kumimoji="0" lang="ro-R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suferinţei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 concrete, asumate, profund umane.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Autenticitatea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este subliniată prin 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notele de subsol 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care suspendă granița ficțional-real.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▪"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Viziunea asupra războiului este realistă, 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autentică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, după modelul oferit de Stendhal (adică din 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perspectiva subiectivă a unui personaj-participant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). Astfel, dincolo de eroism, eroul descoperă suferința concretă, absurdul, moartea, spaima, frigul. Imaginile sunt apocaliptice, cosmice, dar și concrete, corporale, tragice: „Exploziile se succed organizat. Unele le aud la </a:t>
            </a:r>
            <a:r>
              <a:rPr kumimoji="0" lang="ro-R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câţiva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ro-R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paşi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, altele în mine. Cum s-a terminat o ruptură, corpul tot, o clipă sleit, </a:t>
            </a:r>
            <a:r>
              <a:rPr kumimoji="0" lang="ro-R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îşi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ro-R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înjumătăţeşte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 răsuflarea </a:t>
            </a:r>
            <a:r>
              <a:rPr kumimoji="0" lang="ro-R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şi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 se încordează sec, în </a:t>
            </a:r>
            <a:r>
              <a:rPr kumimoji="0" lang="ro-R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aşteptarea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 celeilalte explozii, ca un bolnav de tetanos. Animalic, oamenii se strâng unii lângă </a:t>
            </a:r>
            <a:r>
              <a:rPr kumimoji="0" lang="ro-R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alţii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, iar cel de la picioarele mele are capul plin de sânge. Nu mai e nimic omenesc în noi”. Războiul devine „durabilă halucinație de </a:t>
            </a:r>
            <a:r>
              <a:rPr kumimoji="0" lang="ro-R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trăznete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 și foc”.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▪"/>
              <a:tabLst/>
              <a:defRPr/>
            </a:pPr>
            <a:r>
              <a:rPr kumimoji="0" lang="ro-R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Experienţa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 războiului este asumată din </a:t>
            </a:r>
            <a:r>
              <a:rPr kumimoji="0" lang="ro-R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aceeaşi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perspectivă a căutării orgolioase de sine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: „Orgoliului meu i se pune acum, de altfel, </a:t>
            </a:r>
            <a:r>
              <a:rPr kumimoji="0" lang="ro-R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şi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 o altă problemă. Nu pot să dezertez căci, mai ales, n-</a:t>
            </a:r>
            <a:r>
              <a:rPr kumimoji="0" lang="ro-R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aş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 vrea să existe pe lume o </a:t>
            </a:r>
            <a:r>
              <a:rPr kumimoji="0" lang="ro-R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experienţă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 definitivă, ca aceea pe care o voi face, de la care să lipsesc, mai exact să lipsească ea din întregul meu sufletesc. Ar avea </a:t>
            </a:r>
            <a:r>
              <a:rPr kumimoji="0" lang="ro-R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faţă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 de mine, cei care au fost acolo, o superioritate, care mi se pare inacceptabilă. Ar constitui pentru mine o limitare [...] căutam o verificare </a:t>
            </a:r>
            <a:r>
              <a:rPr kumimoji="0" lang="ro-R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şi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 o identificare a eului meu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▪"/>
              <a:tabLst/>
              <a:defRPr/>
            </a:pPr>
            <a:r>
              <a:rPr kumimoji="0" lang="ro-RO" sz="1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Sarcină de lucru: </a:t>
            </a:r>
            <a:endParaRPr kumimoji="0" lang="ro-RO" sz="19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▪"/>
              <a:tabLst/>
              <a:defRPr/>
            </a:pPr>
            <a:r>
              <a:rPr kumimoji="0" lang="ro-RO" sz="19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rbel"/>
                <a:ea typeface="+mn-ea"/>
                <a:cs typeface="+mn-cs"/>
              </a:rPr>
              <a:t>Notează într-un scurt comentariu ce reprezintă pentru narator „experiența definitivă” a războiului.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uLnTx/>
              <a:uFillTx/>
              <a:latin typeface="Corbel"/>
              <a:ea typeface="+mn-ea"/>
              <a:cs typeface="+mn-cs"/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033736023"/>
      </p:ext>
    </p:extLst>
  </p:cSld>
  <p:clrMapOvr>
    <a:masterClrMapping/>
  </p:clrMapOvr>
  <p:transition spd="med" advTm="20000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1F77764-F344-AFAB-CE97-2399002C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Structură și compoziție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1DFDC70-0BB1-D254-B509-D4ADABE6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25144"/>
          </a:xfrm>
        </p:spPr>
        <p:txBody>
          <a:bodyPr>
            <a:normAutofit fontScale="55000" lnSpcReduction="20000"/>
          </a:bodyPr>
          <a:lstStyle/>
          <a:p>
            <a:r>
              <a:rPr lang="ro-RO" sz="33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Romanul cuprinde </a:t>
            </a:r>
            <a:r>
              <a:rPr lang="ro-RO" sz="3300" b="1" dirty="0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două </a:t>
            </a:r>
            <a:r>
              <a:rPr lang="ro-RO" sz="3300" b="1" dirty="0" err="1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cărţi</a:t>
            </a:r>
            <a:r>
              <a:rPr lang="ro-RO" sz="33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, cu cele două subteme, sugerate și de titlu.. Cuvântul „noapte” are </a:t>
            </a:r>
            <a:r>
              <a:rPr lang="ro-RO" sz="33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şi</a:t>
            </a:r>
            <a:r>
              <a:rPr lang="ro-RO" sz="33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o dimensiune simbolică (noapte de dragoste: imposibilitatea </a:t>
            </a:r>
            <a:r>
              <a:rPr lang="ro-RO" sz="33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cunoasterii</a:t>
            </a:r>
            <a:r>
              <a:rPr lang="ro-RO" sz="33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, gelozia, </a:t>
            </a:r>
            <a:r>
              <a:rPr lang="ro-RO" sz="33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suferinţa</a:t>
            </a:r>
            <a:r>
              <a:rPr lang="ro-RO" sz="33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, îndoiala; noaptea de război: moarte). </a:t>
            </a:r>
            <a:endParaRPr lang="en-US" sz="3300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ro-RO" sz="3300" dirty="0"/>
              <a:t>Primul capitol </a:t>
            </a:r>
            <a:r>
              <a:rPr lang="ro-RO" sz="3300" i="1" dirty="0"/>
              <a:t>La Piatra Craiului in munte ș</a:t>
            </a:r>
            <a:r>
              <a:rPr lang="ro-RO" sz="3300" dirty="0"/>
              <a:t>i toata partea a doua descriu </a:t>
            </a:r>
            <a:r>
              <a:rPr lang="ro-RO" sz="3300" dirty="0" err="1">
                <a:solidFill>
                  <a:srgbClr val="FFFF00"/>
                </a:solidFill>
              </a:rPr>
              <a:t>razboiul</a:t>
            </a:r>
            <a:r>
              <a:rPr lang="ro-RO" sz="3300" dirty="0"/>
              <a:t>, iar capitolele de la 2 (</a:t>
            </a:r>
            <a:r>
              <a:rPr lang="ro-RO" sz="3300" i="1" dirty="0"/>
              <a:t>Diagonalele unui testament)</a:t>
            </a:r>
            <a:r>
              <a:rPr lang="ro-RO" sz="3300" dirty="0"/>
              <a:t> la 6 (</a:t>
            </a:r>
            <a:r>
              <a:rPr lang="ro-RO" sz="3300" i="1" dirty="0"/>
              <a:t>Ultima noapte de dragoste) </a:t>
            </a:r>
            <a:r>
              <a:rPr lang="ro-RO" sz="3300" dirty="0"/>
              <a:t>evocă </a:t>
            </a:r>
            <a:r>
              <a:rPr lang="ro-RO" sz="3300" dirty="0" err="1"/>
              <a:t>experienta</a:t>
            </a:r>
            <a:r>
              <a:rPr lang="ro-RO" sz="3300" dirty="0"/>
              <a:t> </a:t>
            </a:r>
            <a:r>
              <a:rPr lang="ro-RO" sz="3300" dirty="0">
                <a:solidFill>
                  <a:srgbClr val="FFFF00"/>
                </a:solidFill>
              </a:rPr>
              <a:t>dragostei</a:t>
            </a:r>
            <a:r>
              <a:rPr lang="ro-RO" sz="3300" dirty="0"/>
              <a:t>.</a:t>
            </a:r>
          </a:p>
          <a:p>
            <a:pPr marL="137160" lvl="0" indent="0">
              <a:buNone/>
            </a:pPr>
            <a:endParaRPr lang="en-US" sz="3300" dirty="0"/>
          </a:p>
          <a:p>
            <a:r>
              <a:rPr lang="ro-RO" sz="3300" dirty="0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Partea a doua pare a fi un jurnal de front </a:t>
            </a:r>
            <a:r>
              <a:rPr lang="ro-RO" sz="33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al personajului principal ce are la bază jurnalul autorului din timpul Primului </a:t>
            </a:r>
            <a:r>
              <a:rPr lang="ro-RO" sz="33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Razboi</a:t>
            </a:r>
            <a:r>
              <a:rPr lang="ro-RO" sz="33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Mondial , </a:t>
            </a:r>
            <a:r>
              <a:rPr lang="ro-RO" sz="3300" dirty="0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iar partea </a:t>
            </a:r>
            <a:r>
              <a:rPr lang="ro-RO" sz="3300" dirty="0" err="1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intai</a:t>
            </a:r>
            <a:r>
              <a:rPr lang="ro-RO" sz="3300" dirty="0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-confesiunea despre iubire</a:t>
            </a:r>
            <a:r>
              <a:rPr lang="ro-RO" sz="33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-  este total </a:t>
            </a:r>
            <a:r>
              <a:rPr lang="ro-RO" sz="33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fictională</a:t>
            </a:r>
            <a:r>
              <a:rPr lang="ro-RO" sz="33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. Acestea sunt unificate de </a:t>
            </a:r>
            <a:r>
              <a:rPr lang="ro-RO" sz="3300" dirty="0" err="1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aceeaşi</a:t>
            </a:r>
            <a:r>
              <a:rPr lang="ro-RO" sz="3300" dirty="0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o-RO" sz="3300" b="1" dirty="0" err="1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conştiinţă</a:t>
            </a:r>
            <a:r>
              <a:rPr lang="ro-RO" sz="3300" dirty="0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o-RO" sz="33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(a personajului-narator), și printr-un artificiu </a:t>
            </a:r>
            <a:r>
              <a:rPr lang="ro-RO" sz="33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compoziţional</a:t>
            </a:r>
            <a:r>
              <a:rPr lang="ro-RO" sz="33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ro-RO" sz="3300" b="1" dirty="0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retrospecția</a:t>
            </a:r>
          </a:p>
          <a:p>
            <a:endParaRPr lang="en-US" sz="3300" dirty="0">
              <a:solidFill>
                <a:srgbClr val="FFFF00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o-RO" sz="33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Această întoarcere în trecut urmează memoria, dar nu este, totuși, proustiană. La Proust rememorarea este cu totul întâmplătoare, urmând un flux involuntar. La Camil Petrescu, </a:t>
            </a:r>
            <a:r>
              <a:rPr lang="ro-RO" sz="33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deşi</a:t>
            </a:r>
            <a:r>
              <a:rPr lang="ro-RO" sz="33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o-RO" sz="33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porneşte</a:t>
            </a:r>
            <a:r>
              <a:rPr lang="ro-RO" sz="33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, aparent, de la un </a:t>
            </a:r>
            <a:r>
              <a:rPr lang="ro-RO" sz="3300" dirty="0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element </a:t>
            </a:r>
            <a:r>
              <a:rPr lang="ro-RO" sz="3300" dirty="0" err="1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declanşator</a:t>
            </a:r>
            <a:r>
              <a:rPr lang="ro-RO" sz="3300" dirty="0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o-RO" sz="33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(articolul din ziar), </a:t>
            </a:r>
            <a:r>
              <a:rPr lang="ro-RO" sz="3300" dirty="0">
                <a:solidFill>
                  <a:srgbClr val="FFFF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rememorarea este cronologică, voluntară</a:t>
            </a:r>
            <a:r>
              <a:rPr lang="ro-RO" sz="33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, deoarece naratorul </a:t>
            </a:r>
            <a:r>
              <a:rPr lang="ro-RO" sz="33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urmăreşte</a:t>
            </a:r>
            <a:r>
              <a:rPr lang="ro-RO" sz="33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să </a:t>
            </a:r>
            <a:r>
              <a:rPr lang="ro-RO" sz="33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înţeleagă</a:t>
            </a:r>
            <a:r>
              <a:rPr lang="ro-RO" sz="33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ceea ce s-a întâmplat, într-un efort lucid de </a:t>
            </a:r>
            <a:r>
              <a:rPr lang="ro-RO" sz="3300" dirty="0" err="1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cunoaştere</a:t>
            </a:r>
            <a:r>
              <a:rPr lang="ro-RO" sz="33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sz="3300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511391488"/>
      </p:ext>
    </p:extLst>
  </p:cSld>
  <p:clrMapOvr>
    <a:masterClrMapping/>
  </p:clrMapOvr>
  <p:transition spd="med" advTm="20000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1F77764-F344-AFAB-CE97-2399002C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Structură și compoziție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1DFDC70-0BB1-D254-B509-D4ADABE6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20" y="1600200"/>
            <a:ext cx="4834880" cy="4709160"/>
          </a:xfrm>
        </p:spPr>
        <p:txBody>
          <a:bodyPr>
            <a:normAutofit lnSpcReduction="10000"/>
          </a:bodyPr>
          <a:lstStyle/>
          <a:p>
            <a:pPr marL="0" indent="0" rtl="0">
              <a:buNone/>
            </a:pPr>
            <a:r>
              <a:rPr lang="ro-RO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Un element definitoriu pentru modernitatea romanului este </a:t>
            </a:r>
            <a:r>
              <a:rPr lang="ro-RO" b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structura</a:t>
            </a:r>
            <a:r>
              <a:rPr lang="ro-RO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 (determinată de aceeași așezare în centru a subiectivității). Aceasta nu mai este ordonată, arhitectonică, organizată de un narator demiurgic, ci este influențată de fluxul conștiinței, este o structură afectivă. </a:t>
            </a:r>
            <a:endParaRPr lang="en-US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endParaRPr lang="ro-RO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522E2565-FDC9-18B0-FCF5-0E2003E41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876" y="2564904"/>
            <a:ext cx="2376264" cy="317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85473"/>
      </p:ext>
    </p:extLst>
  </p:cSld>
  <p:clrMapOvr>
    <a:masterClrMapping/>
  </p:clrMapOvr>
  <p:transition spd="med" advTm="20000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perspectiveFront"/>
              <a:lightRig rig="threePt" dir="t"/>
            </a:scene3d>
          </a:bodyPr>
          <a:lstStyle/>
          <a:p>
            <a:pPr marL="0" indent="0">
              <a:buNone/>
            </a:pPr>
            <a:endParaRPr lang="ro-RO" i="1" dirty="0">
              <a:latin typeface="Monotype Corsiva" pitchFamily="66" charset="0"/>
            </a:endParaRPr>
          </a:p>
          <a:p>
            <a:pPr marL="0" indent="0">
              <a:buNone/>
            </a:pPr>
            <a:endParaRPr lang="ro-RO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  <a:p>
            <a:pPr marL="0" indent="0">
              <a:buNone/>
            </a:pPr>
            <a:r>
              <a:rPr lang="ro-RO" sz="36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VĂ MULȚUMESC PENTRU ATENȚIE!</a:t>
            </a:r>
            <a:endParaRPr lang="en-US" sz="3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598829"/>
      </p:ext>
    </p:extLst>
  </p:cSld>
  <p:clrMapOvr>
    <a:masterClrMapping/>
  </p:clrMapOvr>
  <p:transition spd="med" advTm="20000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Cuprins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ro-RO" sz="2400" dirty="0"/>
          </a:p>
          <a:p>
            <a:pPr marL="0" indent="0" algn="ctr">
              <a:buNone/>
            </a:pPr>
            <a:r>
              <a:rPr lang="ro-RO" sz="2400" dirty="0"/>
              <a:t>        I- Elemente de estetică modernă            </a:t>
            </a:r>
          </a:p>
          <a:p>
            <a:pPr marL="0" indent="0" algn="ctr">
              <a:buNone/>
            </a:pPr>
            <a:r>
              <a:rPr lang="ro-RO" sz="2400" dirty="0"/>
              <a:t>            II- </a:t>
            </a:r>
            <a:r>
              <a:rPr lang="ro-RO" sz="2400" dirty="0" err="1"/>
              <a:t>Biobliografia</a:t>
            </a:r>
            <a:r>
              <a:rPr lang="ro-RO" sz="2400" dirty="0"/>
              <a:t> lui Camil Petrescu</a:t>
            </a:r>
          </a:p>
          <a:p>
            <a:pPr marL="0" indent="0" algn="ctr">
              <a:buNone/>
            </a:pPr>
            <a:r>
              <a:rPr lang="ro-RO" sz="2400" dirty="0"/>
              <a:t>III- Geneză și apariție</a:t>
            </a:r>
            <a:r>
              <a:rPr lang="en-US" sz="2400" dirty="0"/>
              <a:t> roman</a:t>
            </a:r>
            <a:endParaRPr lang="ro-RO" sz="2400" dirty="0"/>
          </a:p>
          <a:p>
            <a:pPr marL="0" indent="0" algn="ctr">
              <a:buNone/>
            </a:pPr>
            <a:r>
              <a:rPr lang="ro-RO" sz="2400" dirty="0"/>
              <a:t>IV- Tema și structura operei</a:t>
            </a:r>
          </a:p>
        </p:txBody>
      </p:sp>
    </p:spTree>
    <p:extLst>
      <p:ext uri="{BB962C8B-B14F-4D97-AF65-F5344CB8AC3E}">
        <p14:creationId xmlns:p14="http://schemas.microsoft.com/office/powerpoint/2010/main" val="1019772055"/>
      </p:ext>
    </p:extLst>
  </p:cSld>
  <p:clrMapOvr>
    <a:masterClrMapping/>
  </p:clrMapOvr>
  <p:transition spd="med" advTm="20000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Noua estetică a romanului modern-subiectiv</a:t>
            </a:r>
            <a:endParaRPr lang="en-US" dirty="0"/>
          </a:p>
        </p:txBody>
      </p:sp>
      <p:graphicFrame>
        <p:nvGraphicFramePr>
          <p:cNvPr id="6" name="Substituent conținut 3">
            <a:extLst>
              <a:ext uri="{FF2B5EF4-FFF2-40B4-BE49-F238E27FC236}">
                <a16:creationId xmlns:a16="http://schemas.microsoft.com/office/drawing/2014/main" id="{59D717CB-5A62-949F-1A20-44CD16F51A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886802"/>
              </p:ext>
            </p:extLst>
          </p:nvPr>
        </p:nvGraphicFramePr>
        <p:xfrm>
          <a:off x="457200" y="1916832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4846054"/>
      </p:ext>
    </p:extLst>
  </p:cSld>
  <p:clrMapOvr>
    <a:masterClrMapping/>
  </p:clrMapOvr>
  <p:transition spd="med" advTm="20000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ubstituent conținut 3">
            <a:extLst>
              <a:ext uri="{FF2B5EF4-FFF2-40B4-BE49-F238E27FC236}">
                <a16:creationId xmlns:a16="http://schemas.microsoft.com/office/drawing/2014/main" id="{2EDDB6A7-F124-2290-F285-0583835FE5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055729"/>
              </p:ext>
            </p:extLst>
          </p:nvPr>
        </p:nvGraphicFramePr>
        <p:xfrm>
          <a:off x="457200" y="2420888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ine 4">
            <a:extLst>
              <a:ext uri="{FF2B5EF4-FFF2-40B4-BE49-F238E27FC236}">
                <a16:creationId xmlns:a16="http://schemas.microsoft.com/office/drawing/2014/main" id="{C5B8DF1C-0513-A271-3496-3C44FEA752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404664"/>
            <a:ext cx="8230313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657"/>
      </p:ext>
    </p:extLst>
  </p:cSld>
  <p:clrMapOvr>
    <a:masterClrMapping/>
  </p:clrMapOvr>
  <p:transition spd="med" advTm="20000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4000"/>
              <a:t>CAMIL PETRESCU</a:t>
            </a:r>
            <a:br>
              <a:rPr lang="ro-RO" sz="4000"/>
            </a:br>
            <a:endParaRPr lang="ro-RO" sz="4000"/>
          </a:p>
        </p:txBody>
      </p:sp>
      <p:pic>
        <p:nvPicPr>
          <p:cNvPr id="47107" name="Picture 3" descr="cAMIL PETRESC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1857364"/>
            <a:ext cx="2260121" cy="41249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899592" y="911631"/>
            <a:ext cx="4392488" cy="575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ro-RO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lloonist SF" pitchFamily="34" charset="0"/>
              </a:rPr>
              <a:t>Biobibliografie</a:t>
            </a:r>
          </a:p>
          <a:p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S-a născut la </a:t>
            </a:r>
            <a:r>
              <a:rPr lang="ro-RO" sz="14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Bucureşt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Bucureşti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22 april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22 aprilie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189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1894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Este fiul lui Camil Petrescu </a:t>
            </a:r>
            <a:r>
              <a:rPr lang="ro-R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Anei </a:t>
            </a:r>
            <a:r>
              <a:rPr lang="ro-R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Cheler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fost crescut de familia subcomisarului de </a:t>
            </a:r>
            <a:r>
              <a:rPr lang="ro-R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poliţie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Tudor Popesc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Tudor Popescu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din mahalaua Obor. După gimnaziu, continuă studiile la 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Colegiul Sfântul Sav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Colegiul „Sfântul Sava"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Liceul Gheorghe Lazăr din Bucureşt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Liceul „Gheorghe Lazăr"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ro-R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Bucureşti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iar din 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19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1913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urmează cursurile </a:t>
            </a:r>
            <a:r>
              <a:rPr lang="ro-R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Facultăţii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Folozofie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și Litere, de la Universitatea București.</a:t>
            </a:r>
          </a:p>
          <a:p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Debutează în revista </a:t>
            </a:r>
            <a:r>
              <a:rPr lang="ro-RO" sz="1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Facl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Facla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19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1914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cu articolul </a:t>
            </a:r>
            <a:r>
              <a:rPr lang="ro-RO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Femeile și fetele de azi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sub pseudonimul </a:t>
            </a:r>
            <a:r>
              <a:rPr lang="ro-RO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Raul D.</a:t>
            </a:r>
            <a:endParaRPr lang="ro-RO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Între 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3" tooltip="19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1916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4" tooltip="19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1918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participă ca </a:t>
            </a:r>
            <a:r>
              <a:rPr lang="ro-R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ofiţer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P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5" tooltip="Primul război mondi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rimul Război Mondial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iar </a:t>
            </a:r>
            <a:r>
              <a:rPr lang="ro-R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experienţa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trăită acum se </a:t>
            </a:r>
            <a:r>
              <a:rPr lang="ro-R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regăseşte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romanul </a:t>
            </a:r>
            <a:r>
              <a:rPr lang="ro-RO" sz="1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6" tooltip="Ultima noapte de dragoste, întâia noapte de războ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Ultima noapte de dragoste, întâia noapte de război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7" tooltip="19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1930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Încă din 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18" tooltip="19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1920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participă la </a:t>
            </a:r>
            <a:r>
              <a:rPr lang="ro-R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şedinţele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cenaclului </a:t>
            </a:r>
            <a:r>
              <a:rPr lang="ro-RO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9" tooltip="Sburătorul (cenaclu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Sburătorul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condus de 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0" tooltip="Eugen Lovinesc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Eugen Lovinescu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iar în revista omonimă publică primele poezii.</a:t>
            </a:r>
          </a:p>
          <a:p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Debutul editorial se petrece cu un volum de </a:t>
            </a:r>
            <a:r>
              <a:rPr lang="ro-RO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Versuri. Idee. Ciclul </a:t>
            </a:r>
            <a:r>
              <a:rPr lang="ro-RO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morţii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 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1" tooltip="19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1923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2" tooltip="193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1939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este numit directorul Teatrului Național din </a:t>
            </a:r>
            <a:r>
              <a:rPr lang="ro-RO" sz="1400" b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Bucureşt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Bucureşti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iar din 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3" tooltip="194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1948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este ales membru al 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4" tooltip="Academia Română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Academiei Române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Moare la 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5" tooltip="14 ma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14 mai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6" tooltip="195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1957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ro-R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Bucureşti</a:t>
            </a:r>
            <a:r>
              <a:rPr lang="ro-R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 advTm="20000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o-RO" sz="3200" b="1" dirty="0">
                <a:solidFill>
                  <a:srgbClr val="003300"/>
                </a:solidFill>
                <a:latin typeface="Balloonist SF" pitchFamily="34" charset="0"/>
              </a:rPr>
              <a:t>OPERA  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288" y="1484313"/>
            <a:ext cx="4038600" cy="4525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o-RO" sz="1600" b="1" dirty="0">
                <a:solidFill>
                  <a:srgbClr val="990000"/>
                </a:solidFill>
              </a:rPr>
              <a:t>Studii</a:t>
            </a:r>
          </a:p>
          <a:p>
            <a:pPr>
              <a:lnSpc>
                <a:spcPct val="80000"/>
              </a:lnSpc>
            </a:pPr>
            <a:r>
              <a:rPr lang="ro-RO" sz="1600" i="1" dirty="0"/>
              <a:t>Teze </a:t>
            </a:r>
            <a:r>
              <a:rPr lang="ro-RO" sz="1600" i="1" dirty="0" err="1"/>
              <a:t>şi</a:t>
            </a:r>
            <a:r>
              <a:rPr lang="ro-RO" sz="1600" i="1" dirty="0"/>
              <a:t> antiteze</a:t>
            </a:r>
            <a:r>
              <a:rPr lang="ro-RO" sz="1600" dirty="0">
                <a:solidFill>
                  <a:srgbClr val="135B87"/>
                </a:solidFill>
              </a:rPr>
              <a:t> </a:t>
            </a:r>
            <a:r>
              <a:rPr lang="ro-RO" sz="1600" dirty="0"/>
              <a:t>(</a:t>
            </a:r>
            <a:r>
              <a:rPr lang="ro-RO" sz="1600" dirty="0">
                <a:solidFill>
                  <a:schemeClr val="hlink"/>
                </a:solidFill>
              </a:rPr>
              <a:t>1936</a:t>
            </a:r>
            <a:r>
              <a:rPr lang="ro-RO" sz="1600" dirty="0"/>
              <a:t>)</a:t>
            </a:r>
            <a:r>
              <a:rPr lang="ro-RO" sz="1600" dirty="0">
                <a:solidFill>
                  <a:srgbClr val="135B87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o-RO" sz="1600" i="1" dirty="0"/>
              <a:t>Modalitatea estetică a teatrului</a:t>
            </a:r>
            <a:r>
              <a:rPr lang="ro-RO" sz="1600" dirty="0">
                <a:solidFill>
                  <a:srgbClr val="135B87"/>
                </a:solidFill>
              </a:rPr>
              <a:t> </a:t>
            </a:r>
            <a:r>
              <a:rPr lang="ro-RO" sz="1600" dirty="0"/>
              <a:t>(</a:t>
            </a:r>
            <a:r>
              <a:rPr lang="ro-RO" sz="1600" dirty="0">
                <a:solidFill>
                  <a:schemeClr val="hlink"/>
                </a:solidFill>
              </a:rPr>
              <a:t>1937</a:t>
            </a:r>
            <a:r>
              <a:rPr lang="ro-RO" sz="1600" dirty="0"/>
              <a:t>)</a:t>
            </a:r>
            <a:r>
              <a:rPr lang="ro-RO" sz="1600" dirty="0">
                <a:solidFill>
                  <a:srgbClr val="135B87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o-RO" sz="1600" i="1" dirty="0"/>
              <a:t>Husserl - cu o introducere în filozofia fenomenologică</a:t>
            </a:r>
            <a:r>
              <a:rPr lang="ro-RO" sz="1600" dirty="0">
                <a:solidFill>
                  <a:srgbClr val="135B87"/>
                </a:solidFill>
              </a:rPr>
              <a:t> </a:t>
            </a:r>
            <a:r>
              <a:rPr lang="ro-RO" sz="1600" dirty="0"/>
              <a:t>(</a:t>
            </a:r>
            <a:r>
              <a:rPr lang="ro-RO" sz="1600" dirty="0">
                <a:solidFill>
                  <a:schemeClr val="hlink"/>
                </a:solidFill>
              </a:rPr>
              <a:t>1938</a:t>
            </a:r>
            <a:r>
              <a:rPr lang="ro-RO" sz="1600" dirty="0"/>
              <a:t>)</a:t>
            </a:r>
            <a:r>
              <a:rPr lang="ro-RO" sz="1600" dirty="0">
                <a:solidFill>
                  <a:srgbClr val="135B87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o-RO" sz="1600" i="1" dirty="0"/>
              <a:t>Doctrina </a:t>
            </a:r>
            <a:r>
              <a:rPr lang="ro-RO" sz="1600" i="1" dirty="0" err="1"/>
              <a:t>substanţei</a:t>
            </a:r>
            <a:r>
              <a:rPr lang="ro-RO" sz="1600" dirty="0">
                <a:solidFill>
                  <a:srgbClr val="135B87"/>
                </a:solidFill>
              </a:rPr>
              <a:t> </a:t>
            </a:r>
            <a:r>
              <a:rPr lang="ro-RO" sz="1600" dirty="0"/>
              <a:t>(</a:t>
            </a:r>
            <a:r>
              <a:rPr lang="ro-RO" sz="1600" dirty="0">
                <a:solidFill>
                  <a:schemeClr val="hlink"/>
                </a:solidFill>
              </a:rPr>
              <a:t>1988, postum</a:t>
            </a:r>
            <a:r>
              <a:rPr lang="ro-RO" sz="1600" dirty="0"/>
              <a:t>)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o-RO" sz="1600" b="1" dirty="0">
                <a:solidFill>
                  <a:srgbClr val="800000"/>
                </a:solidFill>
              </a:rPr>
              <a:t>Romane</a:t>
            </a:r>
          </a:p>
          <a:p>
            <a:pPr>
              <a:lnSpc>
                <a:spcPct val="80000"/>
              </a:lnSpc>
            </a:pPr>
            <a:r>
              <a:rPr lang="ro-RO" sz="1600" i="1" dirty="0"/>
              <a:t>Ultima noapte de dragoste, întâia noapte de război</a:t>
            </a:r>
            <a:r>
              <a:rPr lang="ro-RO" sz="1600" dirty="0"/>
              <a:t> (</a:t>
            </a:r>
            <a:r>
              <a:rPr lang="ro-RO" sz="1600" dirty="0">
                <a:solidFill>
                  <a:schemeClr val="hlink"/>
                </a:solidFill>
              </a:rPr>
              <a:t>1930</a:t>
            </a:r>
            <a:r>
              <a:rPr lang="ro-RO" sz="1600" dirty="0"/>
              <a:t>) </a:t>
            </a:r>
          </a:p>
          <a:p>
            <a:pPr>
              <a:lnSpc>
                <a:spcPct val="80000"/>
              </a:lnSpc>
            </a:pPr>
            <a:r>
              <a:rPr lang="ro-RO" sz="1600" i="1" dirty="0"/>
              <a:t>Patul lui Procust</a:t>
            </a:r>
            <a:r>
              <a:rPr lang="ro-RO" sz="1600" dirty="0"/>
              <a:t> (</a:t>
            </a:r>
            <a:r>
              <a:rPr lang="ro-RO" sz="1600" dirty="0">
                <a:solidFill>
                  <a:schemeClr val="hlink"/>
                </a:solidFill>
              </a:rPr>
              <a:t>1933</a:t>
            </a:r>
            <a:r>
              <a:rPr lang="ro-RO" sz="1600" dirty="0"/>
              <a:t>) </a:t>
            </a:r>
          </a:p>
          <a:p>
            <a:pPr>
              <a:lnSpc>
                <a:spcPct val="80000"/>
              </a:lnSpc>
            </a:pPr>
            <a:r>
              <a:rPr lang="ro-RO" sz="1600" i="1" dirty="0"/>
              <a:t>Un om între oameni</a:t>
            </a:r>
            <a:r>
              <a:rPr lang="ro-RO" sz="1600" dirty="0"/>
              <a:t> (</a:t>
            </a:r>
            <a:r>
              <a:rPr lang="ro-RO" sz="1600" dirty="0">
                <a:solidFill>
                  <a:schemeClr val="hlink"/>
                </a:solidFill>
              </a:rPr>
              <a:t>1953 - 1957, rămas neterminat</a:t>
            </a:r>
            <a:r>
              <a:rPr lang="ro-RO" sz="1600" dirty="0"/>
              <a:t>) </a:t>
            </a:r>
            <a:endParaRPr lang="ro-RO" sz="16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o-RO" sz="1600" b="1" dirty="0">
                <a:solidFill>
                  <a:srgbClr val="800000"/>
                </a:solidFill>
              </a:rPr>
              <a:t>Nuvele</a:t>
            </a:r>
          </a:p>
          <a:p>
            <a:pPr>
              <a:lnSpc>
                <a:spcPct val="80000"/>
              </a:lnSpc>
            </a:pPr>
            <a:r>
              <a:rPr lang="ro-RO" sz="1600" i="1" dirty="0"/>
              <a:t>Turnul de </a:t>
            </a:r>
            <a:r>
              <a:rPr lang="ro-RO" sz="1600" i="1" dirty="0" err="1"/>
              <a:t>fildeş</a:t>
            </a:r>
            <a:r>
              <a:rPr lang="ro-RO" sz="1600" dirty="0"/>
              <a:t> (</a:t>
            </a:r>
            <a:r>
              <a:rPr lang="ro-RO" sz="1600" dirty="0">
                <a:solidFill>
                  <a:schemeClr val="hlink"/>
                </a:solidFill>
              </a:rPr>
              <a:t>1950</a:t>
            </a:r>
            <a:r>
              <a:rPr lang="ro-RO" sz="1600" dirty="0"/>
              <a:t>) </a:t>
            </a:r>
          </a:p>
          <a:p>
            <a:pPr>
              <a:lnSpc>
                <a:spcPct val="80000"/>
              </a:lnSpc>
              <a:buFontTx/>
              <a:buNone/>
            </a:pPr>
            <a:endParaRPr lang="ro-RO" sz="16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o-RO" sz="1600" b="1" dirty="0">
                <a:solidFill>
                  <a:srgbClr val="800000"/>
                </a:solidFill>
              </a:rPr>
              <a:t>Poezie</a:t>
            </a:r>
          </a:p>
          <a:p>
            <a:pPr>
              <a:lnSpc>
                <a:spcPct val="80000"/>
              </a:lnSpc>
            </a:pPr>
            <a:r>
              <a:rPr lang="ro-RO" sz="1600" i="1" dirty="0"/>
              <a:t>Versuri. Ideea. Ciclul </a:t>
            </a:r>
            <a:r>
              <a:rPr lang="ro-RO" sz="1600" i="1" dirty="0" err="1"/>
              <a:t>morţii</a:t>
            </a:r>
            <a:r>
              <a:rPr lang="ro-RO" sz="1600" dirty="0"/>
              <a:t> (</a:t>
            </a:r>
            <a:r>
              <a:rPr lang="ro-RO" sz="1600" dirty="0">
                <a:solidFill>
                  <a:schemeClr val="hlink"/>
                </a:solidFill>
              </a:rPr>
              <a:t>1923</a:t>
            </a:r>
            <a:r>
              <a:rPr lang="ro-RO" sz="1600" dirty="0"/>
              <a:t>) </a:t>
            </a:r>
          </a:p>
          <a:p>
            <a:pPr>
              <a:lnSpc>
                <a:spcPct val="80000"/>
              </a:lnSpc>
            </a:pPr>
            <a:r>
              <a:rPr lang="ro-RO" sz="1600" i="1" dirty="0" err="1"/>
              <a:t>Transcedentalia</a:t>
            </a:r>
            <a:r>
              <a:rPr lang="ro-RO" sz="1600" dirty="0"/>
              <a:t> (</a:t>
            </a:r>
            <a:r>
              <a:rPr lang="ro-RO" sz="1600" dirty="0">
                <a:solidFill>
                  <a:schemeClr val="hlink"/>
                </a:solidFill>
              </a:rPr>
              <a:t>1931</a:t>
            </a:r>
            <a:r>
              <a:rPr lang="ro-RO" sz="1600" dirty="0"/>
              <a:t>) </a:t>
            </a:r>
          </a:p>
          <a:p>
            <a:pPr>
              <a:lnSpc>
                <a:spcPct val="80000"/>
              </a:lnSpc>
              <a:buFontTx/>
              <a:buNone/>
            </a:pPr>
            <a:endParaRPr lang="ro-RO" sz="1600" b="1" dirty="0">
              <a:hlinkClick r:id="rId3" tooltip="Dramaturgie"/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00563" y="1412875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o-RO" sz="1600" b="1" dirty="0">
                <a:solidFill>
                  <a:srgbClr val="800000"/>
                </a:solidFill>
              </a:rPr>
              <a:t>Dramaturgie</a:t>
            </a:r>
          </a:p>
          <a:p>
            <a:pPr>
              <a:lnSpc>
                <a:spcPct val="80000"/>
              </a:lnSpc>
            </a:pPr>
            <a:r>
              <a:rPr lang="ro-RO" sz="1600" i="1" dirty="0"/>
              <a:t>Jocul ielelor</a:t>
            </a:r>
            <a:r>
              <a:rPr lang="ro-RO" sz="1600" dirty="0"/>
              <a:t> </a:t>
            </a:r>
          </a:p>
          <a:p>
            <a:pPr>
              <a:lnSpc>
                <a:spcPct val="80000"/>
              </a:lnSpc>
            </a:pPr>
            <a:r>
              <a:rPr lang="ro-RO" sz="1600" i="1" dirty="0"/>
              <a:t>Act </a:t>
            </a:r>
            <a:r>
              <a:rPr lang="ro-RO" sz="1600" i="1" dirty="0" err="1"/>
              <a:t>veneţian</a:t>
            </a:r>
            <a:r>
              <a:rPr lang="ro-RO" sz="1600" dirty="0"/>
              <a:t> </a:t>
            </a:r>
          </a:p>
          <a:p>
            <a:pPr>
              <a:lnSpc>
                <a:spcPct val="80000"/>
              </a:lnSpc>
            </a:pPr>
            <a:r>
              <a:rPr lang="ro-RO" sz="1600" i="1" dirty="0"/>
              <a:t>Sufletele tari</a:t>
            </a:r>
            <a:r>
              <a:rPr lang="ro-RO" sz="1600" dirty="0"/>
              <a:t> </a:t>
            </a:r>
          </a:p>
          <a:p>
            <a:pPr>
              <a:lnSpc>
                <a:spcPct val="80000"/>
              </a:lnSpc>
            </a:pPr>
            <a:r>
              <a:rPr lang="ro-RO" sz="1600" i="1" dirty="0"/>
              <a:t>Danton</a:t>
            </a:r>
            <a:r>
              <a:rPr lang="ro-RO" sz="1600" dirty="0"/>
              <a:t> </a:t>
            </a:r>
          </a:p>
          <a:p>
            <a:pPr>
              <a:lnSpc>
                <a:spcPct val="80000"/>
              </a:lnSpc>
            </a:pPr>
            <a:r>
              <a:rPr lang="ro-RO" sz="1600" i="1" dirty="0"/>
              <a:t>Mitică Popescu</a:t>
            </a:r>
            <a:r>
              <a:rPr lang="ro-RO" sz="1600" dirty="0"/>
              <a:t> </a:t>
            </a:r>
          </a:p>
          <a:p>
            <a:pPr>
              <a:lnSpc>
                <a:spcPct val="80000"/>
              </a:lnSpc>
            </a:pPr>
            <a:r>
              <a:rPr lang="ro-RO" sz="1600" i="1" dirty="0"/>
              <a:t>Mioara</a:t>
            </a:r>
            <a:endParaRPr lang="ro-RO" sz="1600" dirty="0"/>
          </a:p>
          <a:p>
            <a:pPr>
              <a:lnSpc>
                <a:spcPct val="80000"/>
              </a:lnSpc>
            </a:pPr>
            <a:r>
              <a:rPr lang="ro-RO" sz="1600" i="1" dirty="0"/>
              <a:t>Caragiale în vremea lui</a:t>
            </a:r>
            <a:r>
              <a:rPr lang="ro-RO" sz="1600" dirty="0"/>
              <a:t> </a:t>
            </a:r>
          </a:p>
          <a:p>
            <a:pPr>
              <a:lnSpc>
                <a:spcPct val="80000"/>
              </a:lnSpc>
            </a:pPr>
            <a:r>
              <a:rPr lang="ro-RO" sz="1600" dirty="0">
                <a:solidFill>
                  <a:schemeClr val="hlink"/>
                </a:solidFill>
              </a:rPr>
              <a:t>Scrise </a:t>
            </a:r>
            <a:r>
              <a:rPr lang="ro-RO" sz="1600" dirty="0" err="1">
                <a:solidFill>
                  <a:schemeClr val="hlink"/>
                </a:solidFill>
              </a:rPr>
              <a:t>şi</a:t>
            </a:r>
            <a:r>
              <a:rPr lang="ro-RO" sz="1600" dirty="0">
                <a:solidFill>
                  <a:schemeClr val="hlink"/>
                </a:solidFill>
              </a:rPr>
              <a:t> publicate între 1916 - 1957</a:t>
            </a:r>
            <a:r>
              <a:rPr lang="ro-RO" sz="1600" dirty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o-RO" sz="1600" b="1" dirty="0">
                <a:solidFill>
                  <a:srgbClr val="800000"/>
                </a:solidFill>
              </a:rPr>
              <a:t>Însemnări</a:t>
            </a:r>
          </a:p>
          <a:p>
            <a:pPr>
              <a:lnSpc>
                <a:spcPct val="80000"/>
              </a:lnSpc>
            </a:pPr>
            <a:r>
              <a:rPr lang="ro-RO" sz="1600" i="1" dirty="0"/>
              <a:t>Rapid Constantinopol - </a:t>
            </a:r>
            <a:r>
              <a:rPr lang="ro-RO" sz="1600" i="1" dirty="0" err="1"/>
              <a:t>Bioram</a:t>
            </a:r>
            <a:r>
              <a:rPr lang="ro-RO" sz="1600" dirty="0"/>
              <a:t> (</a:t>
            </a:r>
            <a:r>
              <a:rPr lang="ro-RO" sz="1600" dirty="0">
                <a:solidFill>
                  <a:schemeClr val="hlink"/>
                </a:solidFill>
              </a:rPr>
              <a:t>1933</a:t>
            </a:r>
            <a:r>
              <a:rPr lang="ro-RO" sz="1600" dirty="0"/>
              <a:t>) </a:t>
            </a:r>
          </a:p>
          <a:p>
            <a:pPr>
              <a:lnSpc>
                <a:spcPct val="80000"/>
              </a:lnSpc>
            </a:pPr>
            <a:r>
              <a:rPr lang="ro-RO" sz="1600" i="1" dirty="0"/>
              <a:t>Note zilnice</a:t>
            </a:r>
            <a:r>
              <a:rPr lang="ro-RO" sz="1600" dirty="0"/>
              <a:t> (</a:t>
            </a:r>
            <a:r>
              <a:rPr lang="ro-RO" sz="1600" dirty="0">
                <a:solidFill>
                  <a:schemeClr val="hlink"/>
                </a:solidFill>
              </a:rPr>
              <a:t>1975</a:t>
            </a:r>
            <a:r>
              <a:rPr lang="ro-RO" sz="1600" dirty="0"/>
              <a:t>) 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4716463" y="4868863"/>
            <a:ext cx="4103687" cy="210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33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ro-RO" sz="2000" b="1" dirty="0">
                <a:solidFill>
                  <a:srgbClr val="990000"/>
                </a:solidFill>
              </a:rPr>
              <a:t>Aprecieri critice</a:t>
            </a:r>
          </a:p>
          <a:p>
            <a:endParaRPr lang="ro-RO" sz="1200" b="1" dirty="0">
              <a:solidFill>
                <a:srgbClr val="990000"/>
              </a:solidFill>
              <a:hlinkClick r:id="rId4" tooltip="Nicolae Manolescu"/>
            </a:endParaRPr>
          </a:p>
          <a:p>
            <a:r>
              <a:rPr lang="ro-RO" sz="1200" b="1" dirty="0">
                <a:hlinkClick r:id="rId4" tooltip="Nicolae Manolescu"/>
              </a:rPr>
              <a:t>Nicolae Manolescu</a:t>
            </a:r>
            <a:endParaRPr lang="ro-RO" sz="1200" b="1" dirty="0"/>
          </a:p>
          <a:p>
            <a:r>
              <a:rPr lang="ro-RO" sz="1600" i="1" dirty="0"/>
              <a:t>„Întreaga poetică a romanului </a:t>
            </a:r>
            <a:r>
              <a:rPr lang="ro-RO" sz="1600" i="1" dirty="0" err="1"/>
              <a:t>camil-petrescian</a:t>
            </a:r>
            <a:r>
              <a:rPr lang="ro-RO" sz="1600" i="1" dirty="0"/>
              <a:t> exprimă </a:t>
            </a:r>
            <a:r>
              <a:rPr lang="ro-RO" sz="1600" i="1" dirty="0" err="1"/>
              <a:t>renunţarea</a:t>
            </a:r>
            <a:r>
              <a:rPr lang="ro-RO" sz="1600" i="1" dirty="0"/>
              <a:t> curajoasă la iluzia </a:t>
            </a:r>
            <a:r>
              <a:rPr lang="ro-RO" sz="1600" i="1" dirty="0" err="1"/>
              <a:t>cunoaşterii</a:t>
            </a:r>
            <a:r>
              <a:rPr lang="ro-RO" sz="1600" i="1" dirty="0"/>
              <a:t> absolute a omului.”</a:t>
            </a:r>
          </a:p>
          <a:p>
            <a:endParaRPr lang="ro-RO" sz="1600" dirty="0"/>
          </a:p>
          <a:p>
            <a:pPr>
              <a:spcBef>
                <a:spcPct val="50000"/>
              </a:spcBef>
            </a:pPr>
            <a:endParaRPr lang="ro-RO" sz="1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>
            <a:lum bright="80000" contrast="10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49275"/>
            <a:ext cx="2952700" cy="88084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20000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" y="446158"/>
            <a:ext cx="9078913" cy="707886"/>
          </a:xfrm>
          <a:gradFill rotWithShape="1">
            <a:gsLst>
              <a:gs pos="0">
                <a:srgbClr val="F5FCC8">
                  <a:gamma/>
                  <a:shade val="46275"/>
                  <a:invGamma/>
                </a:srgbClr>
              </a:gs>
              <a:gs pos="50000">
                <a:srgbClr val="F5FCC8"/>
              </a:gs>
              <a:gs pos="100000">
                <a:srgbClr val="F5FCC8">
                  <a:gamma/>
                  <a:shade val="46275"/>
                  <a:invGamma/>
                </a:srgbClr>
              </a:gs>
            </a:gsLst>
            <a:lin ang="2700000" scaled="1"/>
          </a:gradFill>
        </p:spPr>
        <p:txBody>
          <a:bodyPr>
            <a:spAutoFit/>
          </a:bodyPr>
          <a:lstStyle/>
          <a:p>
            <a:r>
              <a:rPr lang="ro-RO" sz="200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GENEZĂ ȘI APARIŢIE</a:t>
            </a:r>
            <a:br>
              <a:rPr lang="ro-RO" sz="200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ro-RO" sz="200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„ULTIMA NOAPTE DE DRAGOSTE, ÎNTÂIA NOAPTE DE RĂZBOI”</a:t>
            </a:r>
            <a:endParaRPr lang="ro-RO" sz="2000" b="1" i="1" dirty="0">
              <a:solidFill>
                <a:srgbClr val="80000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773238"/>
            <a:ext cx="9144000" cy="5084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o-RO" sz="2400" dirty="0"/>
              <a:t>Romanul editat de Al. Rosetti la „</a:t>
            </a:r>
            <a:r>
              <a:rPr lang="ro-RO" sz="2400" i="1" dirty="0"/>
              <a:t>Cultura Naţională</a:t>
            </a:r>
            <a:r>
              <a:rPr lang="ro-RO" sz="2400" dirty="0"/>
              <a:t>” în 2 volume, apare la începutul lui </a:t>
            </a:r>
            <a:r>
              <a:rPr lang="ro-RO" sz="2400" b="1" dirty="0">
                <a:solidFill>
                  <a:srgbClr val="006600"/>
                </a:solidFill>
              </a:rPr>
              <a:t>noiembrie 1930;</a:t>
            </a:r>
          </a:p>
          <a:p>
            <a:pPr>
              <a:lnSpc>
                <a:spcPct val="90000"/>
              </a:lnSpc>
            </a:pPr>
            <a:r>
              <a:rPr lang="ro-RO" sz="2400" dirty="0"/>
              <a:t>Geneza romanului trebuie căutată în </a:t>
            </a:r>
            <a:r>
              <a:rPr lang="ro-RO" sz="2400" b="1" i="1" dirty="0">
                <a:solidFill>
                  <a:schemeClr val="bg1"/>
                </a:solidFill>
              </a:rPr>
              <a:t>preocuparea autorului pentru război</a:t>
            </a:r>
            <a:r>
              <a:rPr lang="ro-RO" sz="2400" b="1" dirty="0">
                <a:solidFill>
                  <a:schemeClr val="bg1"/>
                </a:solidFill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o-RO" sz="2400" dirty="0"/>
              <a:t>			</a:t>
            </a:r>
            <a:r>
              <a:rPr lang="ro-RO" sz="1800" dirty="0">
                <a:latin typeface="Bodoni MT Condensed" pitchFamily="18" charset="0"/>
              </a:rPr>
              <a:t>Drama Primului Război Mondial—</a:t>
            </a:r>
            <a:r>
              <a:rPr lang="en-US" sz="1800" dirty="0">
                <a:latin typeface="Bodoni MT Condensed" pitchFamily="18" charset="0"/>
              </a:rPr>
              <a:t>&gt;</a:t>
            </a:r>
            <a:r>
              <a:rPr lang="ro-RO" sz="1800" dirty="0">
                <a:latin typeface="Bodoni MT Condensed" pitchFamily="18" charset="0"/>
              </a:rPr>
              <a:t>sublocotenentul Camil Petrescu—</a:t>
            </a:r>
            <a:r>
              <a:rPr lang="en-US" sz="1800" dirty="0">
                <a:latin typeface="Bodoni MT Condensed" pitchFamily="18" charset="0"/>
              </a:rPr>
              <a:t>&gt;</a:t>
            </a:r>
            <a:r>
              <a:rPr lang="ro-RO" sz="1800" dirty="0">
                <a:latin typeface="Bodoni MT Condensed" pitchFamily="18" charset="0"/>
              </a:rPr>
              <a:t>rănit în timpul luptelor de la Târgovişte—</a:t>
            </a:r>
            <a:r>
              <a:rPr lang="en-US" sz="1800" dirty="0">
                <a:latin typeface="Bodoni MT Condensed" pitchFamily="18" charset="0"/>
              </a:rPr>
              <a:t>&gt;</a:t>
            </a:r>
            <a:r>
              <a:rPr lang="ro-RO" sz="1800" dirty="0">
                <a:latin typeface="Bodoni MT Condensed" pitchFamily="18" charset="0"/>
              </a:rPr>
              <a:t>revine în rândul combatanţilor—</a:t>
            </a:r>
            <a:r>
              <a:rPr lang="en-US" sz="1800" dirty="0">
                <a:latin typeface="Bodoni MT Condensed" pitchFamily="18" charset="0"/>
              </a:rPr>
              <a:t>&gt;</a:t>
            </a:r>
            <a:r>
              <a:rPr lang="ro-RO" sz="1800" dirty="0">
                <a:latin typeface="Bodoni MT Condensed" pitchFamily="18" charset="0"/>
              </a:rPr>
              <a:t>participă în luptele de la Oituz-iulie 1917—</a:t>
            </a:r>
            <a:r>
              <a:rPr lang="en-US" sz="1800" dirty="0">
                <a:latin typeface="Bodoni MT Condensed" pitchFamily="18" charset="0"/>
              </a:rPr>
              <a:t>&gt;</a:t>
            </a:r>
            <a:r>
              <a:rPr lang="ro-RO" sz="1800" dirty="0">
                <a:latin typeface="Bodoni MT Condensed" pitchFamily="18" charset="0"/>
              </a:rPr>
              <a:t>rănit pentru a treia oară şi căzut prizonier—</a:t>
            </a:r>
            <a:r>
              <a:rPr lang="en-US" sz="1800" dirty="0">
                <a:latin typeface="Bodoni MT Condensed" pitchFamily="18" charset="0"/>
              </a:rPr>
              <a:t>&gt;</a:t>
            </a:r>
            <a:r>
              <a:rPr lang="ro-RO" sz="1800" dirty="0">
                <a:latin typeface="Bodoni MT Condensed" pitchFamily="18" charset="0"/>
              </a:rPr>
              <a:t>experienţa lagărului din Ungaria şi Boemia</a:t>
            </a:r>
            <a:r>
              <a:rPr lang="ro-RO" sz="1800" dirty="0">
                <a:solidFill>
                  <a:srgbClr val="000000"/>
                </a:solidFill>
              </a:rPr>
              <a:t> ---</a:t>
            </a:r>
            <a:r>
              <a:rPr lang="ro-RO" sz="1800" dirty="0">
                <a:solidFill>
                  <a:srgbClr val="000000"/>
                </a:solidFill>
                <a:latin typeface="Bodoni MT Condensed" pitchFamily="18" charset="0"/>
              </a:rPr>
              <a:t>—</a:t>
            </a:r>
            <a:r>
              <a:rPr lang="en-US" sz="1800" dirty="0">
                <a:latin typeface="Bodoni MT Condensed" pitchFamily="18" charset="0"/>
              </a:rPr>
              <a:t>&gt;</a:t>
            </a:r>
            <a:r>
              <a:rPr lang="ro-RO" sz="1800" dirty="0"/>
              <a:t> </a:t>
            </a:r>
            <a:r>
              <a:rPr lang="ro-RO" sz="2400" dirty="0">
                <a:solidFill>
                  <a:srgbClr val="0000CC"/>
                </a:solidFill>
                <a:latin typeface="Excalibur SF" pitchFamily="2" charset="0"/>
              </a:rPr>
              <a:t>experienţa războiului</a:t>
            </a:r>
          </a:p>
          <a:p>
            <a:pPr>
              <a:lnSpc>
                <a:spcPct val="90000"/>
              </a:lnSpc>
              <a:buFontTx/>
              <a:buNone/>
            </a:pPr>
            <a:endParaRPr lang="ro-RO" sz="2000" b="1" dirty="0">
              <a:solidFill>
                <a:srgbClr val="0000CC"/>
              </a:solidFill>
              <a:latin typeface="Excalibur SF" pitchFamily="2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o-RO" sz="2000" b="1" dirty="0">
              <a:solidFill>
                <a:srgbClr val="0000CC"/>
              </a:solidFill>
              <a:latin typeface="Excalibur SF" pitchFamily="2" charset="0"/>
            </a:endParaRPr>
          </a:p>
          <a:p>
            <a:pPr>
              <a:lnSpc>
                <a:spcPct val="90000"/>
              </a:lnSpc>
            </a:pPr>
            <a:r>
              <a:rPr lang="ro-RO" sz="2000" b="1" dirty="0">
                <a:solidFill>
                  <a:srgbClr val="0000CC"/>
                </a:solidFill>
                <a:latin typeface="Excalibur SF" pitchFamily="2" charset="0"/>
              </a:rPr>
              <a:t>	Romanul este publicat in 1930, fiind inspirat din experiența de război a autorului care și-a împrumutat jurnalul propriului său personaj.</a:t>
            </a:r>
          </a:p>
          <a:p>
            <a:pPr>
              <a:lnSpc>
                <a:spcPct val="90000"/>
              </a:lnSpc>
            </a:pPr>
            <a:endParaRPr lang="ro-RO" sz="2000" b="1" dirty="0">
              <a:solidFill>
                <a:srgbClr val="0000CC"/>
              </a:solidFill>
              <a:latin typeface="Excalibur SF" pitchFamily="2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o-RO" sz="1800" dirty="0"/>
              <a:t> </a:t>
            </a:r>
          </a:p>
          <a:p>
            <a:pPr>
              <a:lnSpc>
                <a:spcPct val="90000"/>
              </a:lnSpc>
            </a:pPr>
            <a:endParaRPr lang="ro-RO" sz="1800" dirty="0"/>
          </a:p>
          <a:p>
            <a:pPr>
              <a:lnSpc>
                <a:spcPct val="90000"/>
              </a:lnSpc>
              <a:buFontTx/>
              <a:buNone/>
            </a:pPr>
            <a:endParaRPr lang="ro-RO" sz="1800" dirty="0"/>
          </a:p>
        </p:txBody>
      </p:sp>
    </p:spTree>
  </p:cSld>
  <p:clrMapOvr>
    <a:masterClrMapping/>
  </p:clrMapOvr>
  <p:transition spd="med" advTm="20000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LTIMA NOAPTE DE DRAGOSTE INTAIA NOAPTE DE RAZBOI, CAMIL PETRESCU ...">
            <a:extLst>
              <a:ext uri="{FF2B5EF4-FFF2-40B4-BE49-F238E27FC236}">
                <a16:creationId xmlns:a16="http://schemas.microsoft.com/office/drawing/2014/main" id="{9301F34F-A742-7953-9DA9-23293E19D9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331697"/>
      </p:ext>
    </p:extLst>
  </p:cSld>
  <p:clrMapOvr>
    <a:masterClrMapping/>
  </p:clrMapOvr>
  <p:transition spd="med" advTm="20000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84313"/>
          </a:xfr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2700000" scaled="1"/>
          </a:gradFill>
        </p:spPr>
        <p:txBody>
          <a:bodyPr/>
          <a:lstStyle/>
          <a:p>
            <a:pPr algn="l"/>
            <a:r>
              <a:rPr lang="ro-RO" sz="4000">
                <a:solidFill>
                  <a:srgbClr val="003300"/>
                </a:solidFill>
                <a:latin typeface="Tahoma" pitchFamily="34" charset="0"/>
              </a:rPr>
              <a:t>TEMĂ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7338"/>
            <a:ext cx="8624888" cy="4670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</a:extLst>
        </p:spPr>
        <p:txBody>
          <a:bodyPr/>
          <a:lstStyle/>
          <a:p>
            <a:r>
              <a:rPr lang="ro-RO" dirty="0">
                <a:solidFill>
                  <a:srgbClr val="0000FF"/>
                </a:solidFill>
              </a:rPr>
              <a:t>Tema </a:t>
            </a:r>
            <a:r>
              <a:rPr lang="ro-RO" dirty="0">
                <a:solidFill>
                  <a:srgbClr val="FF0000"/>
                </a:solidFill>
              </a:rPr>
              <a:t>iubirii</a:t>
            </a:r>
            <a:r>
              <a:rPr lang="ro-RO" dirty="0"/>
              <a:t>: cu accent pe radiografia unui      				sentiment – gelozia</a:t>
            </a:r>
          </a:p>
          <a:p>
            <a:r>
              <a:rPr lang="ro-RO" dirty="0">
                <a:solidFill>
                  <a:srgbClr val="0000FF"/>
                </a:solidFill>
              </a:rPr>
              <a:t>Tema </a:t>
            </a:r>
            <a:r>
              <a:rPr lang="ro-RO" dirty="0">
                <a:solidFill>
                  <a:srgbClr val="FF0000"/>
                </a:solidFill>
              </a:rPr>
              <a:t>războiului</a:t>
            </a:r>
            <a:r>
              <a:rPr lang="ro-RO" dirty="0"/>
              <a:t>: cu accent pe experienţa 				contactului nemijlocit cu moartea</a:t>
            </a:r>
          </a:p>
          <a:p>
            <a:pPr>
              <a:buFontTx/>
              <a:buNone/>
            </a:pPr>
            <a:endParaRPr lang="ro-RO" dirty="0"/>
          </a:p>
          <a:p>
            <a:pPr>
              <a:buFontTx/>
              <a:buNone/>
            </a:pPr>
            <a:endParaRPr lang="ro-RO" dirty="0"/>
          </a:p>
          <a:p>
            <a:pPr>
              <a:buFontTx/>
              <a:buNone/>
            </a:pPr>
            <a:endParaRPr lang="ro-RO" dirty="0"/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 flipH="1">
            <a:off x="2268538" y="3933825"/>
            <a:ext cx="1150937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3419475" y="3933825"/>
            <a:ext cx="1008063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endParaRPr lang="en-US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692275" y="5300663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o-RO" sz="2000" b="1">
                <a:solidFill>
                  <a:srgbClr val="000000"/>
                </a:solidFill>
              </a:rPr>
              <a:t>Tema vieţii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4067175" y="5229225"/>
            <a:ext cx="1512888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o-RO" sz="2000" b="1">
                <a:solidFill>
                  <a:srgbClr val="000000"/>
                </a:solidFill>
              </a:rPr>
              <a:t>Tema morţii</a:t>
            </a:r>
          </a:p>
          <a:p>
            <a:pPr eaLnBrk="0" hangingPunct="0">
              <a:spcBef>
                <a:spcPct val="50000"/>
              </a:spcBef>
            </a:pPr>
            <a:endParaRPr lang="ro-RO" sz="2000"/>
          </a:p>
        </p:txBody>
      </p:sp>
    </p:spTree>
  </p:cSld>
  <p:clrMapOvr>
    <a:masterClrMapping/>
  </p:clrMapOvr>
  <p:transition spd="med" advTm="20000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223</TotalTime>
  <Words>2137</Words>
  <Application>Microsoft Office PowerPoint</Application>
  <PresentationFormat>Expunere pe ecran (4:3)</PresentationFormat>
  <Paragraphs>151</Paragraphs>
  <Slides>17</Slides>
  <Notes>6</Notes>
  <HiddenSlides>0</HiddenSlides>
  <MMClips>0</MMClips>
  <ScaleCrop>false</ScaleCrop>
  <HeadingPairs>
    <vt:vector size="6" baseType="variant">
      <vt:variant>
        <vt:lpstr>Fonturi utilizate</vt:lpstr>
      </vt:variant>
      <vt:variant>
        <vt:i4>14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17</vt:i4>
      </vt:variant>
    </vt:vector>
  </HeadingPairs>
  <TitlesOfParts>
    <vt:vector size="32" baseType="lpstr">
      <vt:lpstr>Arial</vt:lpstr>
      <vt:lpstr>Balloonist SF</vt:lpstr>
      <vt:lpstr>Bodoni MT Condensed</vt:lpstr>
      <vt:lpstr>Book Antiqua</vt:lpstr>
      <vt:lpstr>Calibri</vt:lpstr>
      <vt:lpstr>Corbel</vt:lpstr>
      <vt:lpstr>Excalibur SF</vt:lpstr>
      <vt:lpstr>Lucida Sans</vt:lpstr>
      <vt:lpstr>Monotype Corsiva</vt:lpstr>
      <vt:lpstr>Tahoma</vt:lpstr>
      <vt:lpstr>Times New Roman</vt:lpstr>
      <vt:lpstr>Wingdings</vt:lpstr>
      <vt:lpstr>Wingdings 2</vt:lpstr>
      <vt:lpstr>Wingdings 3</vt:lpstr>
      <vt:lpstr>Apex</vt:lpstr>
      <vt:lpstr>Prezentare PowerPoint</vt:lpstr>
      <vt:lpstr>Cuprins</vt:lpstr>
      <vt:lpstr>Noua estetică a romanului modern-subiectiv</vt:lpstr>
      <vt:lpstr>Prezentare PowerPoint</vt:lpstr>
      <vt:lpstr>CAMIL PETRESCU </vt:lpstr>
      <vt:lpstr>OPERA   </vt:lpstr>
      <vt:lpstr>GENEZĂ ȘI APARIŢIE „ULTIMA NOAPTE DE DRAGOSTE, ÎNTÂIA NOAPTE DE RĂZBOI”</vt:lpstr>
      <vt:lpstr>Prezentare PowerPoint</vt:lpstr>
      <vt:lpstr>TEMĂ</vt:lpstr>
      <vt:lpstr>Prezentare PowerPoint</vt:lpstr>
      <vt:lpstr>Prezentare PowerPoint</vt:lpstr>
      <vt:lpstr>Prezentare PowerPoint</vt:lpstr>
      <vt:lpstr>Prezentare PowerPoint</vt:lpstr>
      <vt:lpstr>Cap. Ne-a acoperit pământul lui Dumnezeu ,,durabilă halucinație de trăznete și foc”  </vt:lpstr>
      <vt:lpstr>Structură și compoziție</vt:lpstr>
      <vt:lpstr>Structură și compoziție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Beatrice Halip</cp:lastModifiedBy>
  <cp:revision>48</cp:revision>
  <dcterms:created xsi:type="dcterms:W3CDTF">2012-09-16T14:01:54Z</dcterms:created>
  <dcterms:modified xsi:type="dcterms:W3CDTF">2023-08-23T11:03:32Z</dcterms:modified>
</cp:coreProperties>
</file>