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A603AB">
                <a:alpha val="0"/>
              </a:srgbClr>
            </a:gs>
            <a:gs pos="21001">
              <a:srgbClr val="0819FB">
                <a:alpha val="31000"/>
              </a:srgbClr>
            </a:gs>
            <a:gs pos="35001">
              <a:srgbClr val="1A8D48">
                <a:alpha val="54000"/>
              </a:srgbClr>
            </a:gs>
            <a:gs pos="52000">
              <a:srgbClr val="FFFF00">
                <a:alpha val="46000"/>
              </a:srgbClr>
            </a:gs>
            <a:gs pos="73000">
              <a:srgbClr val="EE3F17">
                <a:alpha val="46000"/>
              </a:srgbClr>
            </a:gs>
            <a:gs pos="88000">
              <a:srgbClr val="E81766">
                <a:alpha val="40000"/>
              </a:srgbClr>
            </a:gs>
            <a:gs pos="100000">
              <a:srgbClr val="A603AB">
                <a:alpha val="32000"/>
              </a:srgb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jpe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image" Target="../media/image2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jpe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7.jpeg"/><Relationship Id="rId1"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9.jpeg"/><Relationship Id="rId1"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905000"/>
            <a:ext cx="7696200" cy="1322070"/>
          </a:xfrm>
          <a:prstGeom prst="rect">
            <a:avLst/>
          </a:prstGeom>
          <a:noFill/>
        </p:spPr>
        <p:txBody>
          <a:bodyPr wrap="square" rtlCol="0">
            <a:spAutoFit/>
          </a:bodyPr>
          <a:lstStyle/>
          <a:p>
            <a:pPr algn="ctr"/>
            <a:r>
              <a:rPr lang="en-US" sz="4000" b="1" dirty="0">
                <a:latin typeface="Times New Roman" panose="02020603050405020304" charset="0"/>
                <a:cs typeface="Times New Roman" panose="02020603050405020304" charset="0"/>
              </a:rPr>
              <a:t>BISERICI CTITORITE DE </a:t>
            </a:r>
            <a:endParaRPr lang="en-US" sz="4000" b="1" dirty="0">
              <a:latin typeface="Times New Roman" panose="02020603050405020304" charset="0"/>
              <a:cs typeface="Times New Roman" panose="02020603050405020304" charset="0"/>
            </a:endParaRPr>
          </a:p>
          <a:p>
            <a:pPr algn="ctr"/>
            <a:r>
              <a:rPr lang="en-US" sz="4000" b="1" dirty="0">
                <a:latin typeface="Times New Roman" panose="02020603050405020304" charset="0"/>
                <a:cs typeface="Times New Roman" panose="02020603050405020304" charset="0"/>
              </a:rPr>
              <a:t>STEFAN CEL MARE SI SFANT</a:t>
            </a:r>
            <a:endParaRPr lang="en-US" sz="4000" b="1" dirty="0">
              <a:latin typeface="Times New Roman" panose="02020603050405020304" charset="0"/>
              <a:cs typeface="Times New Roman" panose="02020603050405020304" charset="0"/>
            </a:endParaRPr>
          </a:p>
        </p:txBody>
      </p:sp>
      <p:sp>
        <p:nvSpPr>
          <p:cNvPr id="5" name="TextBox 4"/>
          <p:cNvSpPr txBox="1"/>
          <p:nvPr/>
        </p:nvSpPr>
        <p:spPr>
          <a:xfrm>
            <a:off x="1828800" y="3429000"/>
            <a:ext cx="5867400" cy="1383665"/>
          </a:xfrm>
          <a:prstGeom prst="rect">
            <a:avLst/>
          </a:prstGeom>
          <a:noFill/>
        </p:spPr>
        <p:txBody>
          <a:bodyPr wrap="square" rtlCol="0">
            <a:spAutoFit/>
          </a:bodyPr>
          <a:lstStyle/>
          <a:p>
            <a:pPr algn="ctr"/>
            <a:r>
              <a:rPr lang="en-US" sz="2800" dirty="0">
                <a:latin typeface="Times New Roman" panose="02020603050405020304" charset="0"/>
                <a:cs typeface="Times New Roman" panose="02020603050405020304" charset="0"/>
              </a:rPr>
              <a:t>10 LUCRURI MAI PUTIN STIUTE DESPRE CTITORIILE LUI</a:t>
            </a:r>
            <a:endParaRPr lang="ro-RO" sz="2800" dirty="0">
              <a:latin typeface="Times New Roman" panose="02020603050405020304" charset="0"/>
              <a:cs typeface="Times New Roman" panose="02020603050405020304" charset="0"/>
            </a:endParaRPr>
          </a:p>
          <a:p>
            <a:pPr algn="ctr"/>
            <a:r>
              <a:rPr lang="en-US" sz="2800" dirty="0">
                <a:latin typeface="Times New Roman" panose="02020603050405020304" charset="0"/>
                <a:cs typeface="Times New Roman" panose="02020603050405020304" charset="0"/>
              </a:rPr>
              <a:t> STEFAN CEL MARE</a:t>
            </a:r>
            <a:endParaRPr lang="en-US" sz="2800" dirty="0">
              <a:latin typeface="Times New Roman" panose="02020603050405020304" charset="0"/>
              <a:cs typeface="Times New Roman" panose="02020603050405020304" charset="0"/>
            </a:endParaRPr>
          </a:p>
        </p:txBody>
      </p:sp>
      <p:sp>
        <p:nvSpPr>
          <p:cNvPr id="6" name="TextBox 5"/>
          <p:cNvSpPr txBox="1"/>
          <p:nvPr/>
        </p:nvSpPr>
        <p:spPr>
          <a:xfrm>
            <a:off x="1219200" y="685800"/>
            <a:ext cx="7162800" cy="369332"/>
          </a:xfrm>
          <a:prstGeom prst="rect">
            <a:avLst/>
          </a:prstGeom>
          <a:noFill/>
        </p:spPr>
        <p:txBody>
          <a:bodyPr wrap="square" rtlCol="0">
            <a:spAutoFit/>
          </a:bodyPr>
          <a:lstStyle/>
          <a:p>
            <a:r>
              <a:rPr lang="ro-RO" dirty="0">
                <a:latin typeface="Adobe Gothic Std B" pitchFamily="34" charset="-128"/>
                <a:ea typeface="Adobe Gothic Std B" pitchFamily="34" charset="-128"/>
              </a:rPr>
              <a:t>Şcoala Gimnazială nr 28 „Dan Barbilian”, Constanţa</a:t>
            </a:r>
            <a:endParaRPr lang="en-US" dirty="0">
              <a:latin typeface="Adobe Gothic Std B" pitchFamily="34" charset="-128"/>
              <a:ea typeface="Adobe Gothic Std B" pitchFamily="34" charset="-128"/>
            </a:endParaRPr>
          </a:p>
        </p:txBody>
      </p:sp>
      <p:sp>
        <p:nvSpPr>
          <p:cNvPr id="7" name="TextBox 6"/>
          <p:cNvSpPr txBox="1"/>
          <p:nvPr/>
        </p:nvSpPr>
        <p:spPr>
          <a:xfrm>
            <a:off x="2209800" y="5257800"/>
            <a:ext cx="4953000" cy="369332"/>
          </a:xfrm>
          <a:prstGeom prst="rect">
            <a:avLst/>
          </a:prstGeom>
          <a:noFill/>
        </p:spPr>
        <p:txBody>
          <a:bodyPr wrap="square" rtlCol="0">
            <a:spAutoFit/>
          </a:bodyPr>
          <a:lstStyle/>
          <a:p>
            <a:r>
              <a:rPr lang="en-US" dirty="0">
                <a:latin typeface="Adobe Heiti Std R" pitchFamily="34" charset="-128"/>
                <a:ea typeface="Adobe Heiti Std R" pitchFamily="34" charset="-128"/>
              </a:rPr>
              <a:t>PROFESOR URSACHI CRISTINA</a:t>
            </a:r>
            <a:endParaRPr lang="en-US" dirty="0">
              <a:latin typeface="Adobe Heiti Std R" pitchFamily="34" charset="-128"/>
              <a:ea typeface="Adobe Heiti Std R"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6781800" cy="119888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BISERICA </a:t>
            </a:r>
            <a:r>
              <a:rPr lang="ro-RO" sz="2400" dirty="0">
                <a:latin typeface="Times New Roman" panose="02020603050405020304" charset="0"/>
                <a:ea typeface="Adobe Heiti Std R" pitchFamily="34" charset="-128"/>
                <a:cs typeface="Times New Roman" panose="02020603050405020304" charset="0"/>
              </a:rPr>
              <a:t>DIN PĂTRĂUŢI ESTE SINGURA MĂNĂSTIRE DE MAICI ÎNFIINŢATĂ DE </a:t>
            </a:r>
            <a:endParaRPr lang="ro-RO" sz="2400" dirty="0">
              <a:latin typeface="Times New Roman" panose="02020603050405020304" charset="0"/>
              <a:ea typeface="Adobe Heiti Std R" pitchFamily="34" charset="-128"/>
              <a:cs typeface="Times New Roman" panose="02020603050405020304" charset="0"/>
            </a:endParaRPr>
          </a:p>
          <a:p>
            <a:pPr algn="ctr"/>
            <a:r>
              <a:rPr lang="ro-RO" sz="2400" dirty="0">
                <a:latin typeface="Times New Roman" panose="02020603050405020304" charset="0"/>
                <a:ea typeface="Adobe Heiti Std R" pitchFamily="34" charset="-128"/>
                <a:cs typeface="Times New Roman" panose="02020603050405020304" charset="0"/>
              </a:rPr>
              <a:t>ŞTEFAN CEL MARE</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609600" y="1905000"/>
            <a:ext cx="8001000" cy="1754326"/>
          </a:xfrm>
          <a:prstGeom prst="rect">
            <a:avLst/>
          </a:prstGeom>
        </p:spPr>
        <p:txBody>
          <a:bodyPr wrap="square">
            <a:spAutoFit/>
          </a:bodyPr>
          <a:lstStyle/>
          <a:p>
            <a:pPr algn="just">
              <a:lnSpc>
                <a:spcPct val="150000"/>
              </a:lnSpc>
            </a:pPr>
            <a:r>
              <a:rPr lang="vi-VN" dirty="0"/>
              <a:t>Ștefan cel Mare a întemeiat aici singura mănăstire de maici înființată în timpul domniei sale. </a:t>
            </a:r>
            <a:r>
              <a:rPr lang="ro-RO" dirty="0">
                <a:latin typeface="Arial" panose="020B0604020202020204" pitchFamily="34" charset="0"/>
                <a:cs typeface="Arial" panose="020B0604020202020204" pitchFamily="34" charset="0"/>
              </a:rPr>
              <a:t>Conform cercetătorilor a</a:t>
            </a:r>
            <a:r>
              <a:rPr lang="vi-VN" dirty="0"/>
              <a:t>ceasta era destinată foarte probabil pentru îngrijirea răniților proveniți din luptele purtate în preajma</a:t>
            </a:r>
            <a:r>
              <a:rPr lang="ro-RO" dirty="0"/>
              <a:t> </a:t>
            </a:r>
            <a:r>
              <a:rPr lang="en-US" dirty="0" err="1">
                <a:latin typeface="Arial" panose="020B0604020202020204" pitchFamily="34" charset="0"/>
                <a:cs typeface="Arial" panose="020B0604020202020204" pitchFamily="34" charset="0"/>
              </a:rPr>
              <a:t>Ceta</a:t>
            </a:r>
            <a:r>
              <a:rPr lang="ro-RO" dirty="0">
                <a:latin typeface="Arial" panose="020B0604020202020204" pitchFamily="34" charset="0"/>
                <a:cs typeface="Arial" panose="020B0604020202020204" pitchFamily="34" charset="0"/>
              </a:rPr>
              <a:t>ţii</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Scaun</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Sucevei</a:t>
            </a:r>
            <a:r>
              <a:rPr lang="ro-RO"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23556" name="AutoShape 4" descr="Imagini pentru Biserica „Sfânta Cruce”, Pătrăuț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23558" name="AutoShape 6" descr="Imagini pentru Biserica „Sfânta Cruce”, Pătrăuț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23559" name="Picture 7" descr="C:\Users\sorin\Documents\download.jpg"/>
          <p:cNvPicPr>
            <a:picLocks noChangeAspect="1" noChangeArrowheads="1"/>
          </p:cNvPicPr>
          <p:nvPr/>
        </p:nvPicPr>
        <p:blipFill>
          <a:blip r:embed="rId1"/>
          <a:srcRect/>
          <a:stretch>
            <a:fillRect/>
          </a:stretch>
        </p:blipFill>
        <p:spPr bwMode="auto">
          <a:xfrm>
            <a:off x="1624853" y="4021394"/>
            <a:ext cx="6299947" cy="230320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7086600" cy="1568450"/>
          </a:xfrm>
          <a:prstGeom prst="rect">
            <a:avLst/>
          </a:prstGeom>
          <a:noFill/>
        </p:spPr>
        <p:txBody>
          <a:bodyPr wrap="square" rtlCol="0">
            <a:spAutoFit/>
          </a:bodyPr>
          <a:lstStyle/>
          <a:p>
            <a:pPr algn="ctr"/>
            <a:r>
              <a:rPr lang="ro-RO" sz="2400" dirty="0">
                <a:latin typeface="Times New Roman" panose="02020603050405020304" charset="0"/>
                <a:ea typeface="Adobe Heiti Std R" pitchFamily="34" charset="-128"/>
                <a:cs typeface="Times New Roman" panose="02020603050405020304" charset="0"/>
              </a:rPr>
              <a:t>DIN </a:t>
            </a:r>
            <a:r>
              <a:rPr lang="en-US" sz="2400" dirty="0">
                <a:latin typeface="Times New Roman" panose="02020603050405020304" charset="0"/>
                <a:ea typeface="Adobe Heiti Std R" pitchFamily="34" charset="-128"/>
                <a:cs typeface="Times New Roman" panose="02020603050405020304" charset="0"/>
              </a:rPr>
              <a:t>BISERICA </a:t>
            </a:r>
            <a:r>
              <a:rPr lang="ro-RO" sz="2400" dirty="0">
                <a:latin typeface="Times New Roman" panose="02020603050405020304" charset="0"/>
                <a:ea typeface="Adobe Heiti Std R" pitchFamily="34" charset="-128"/>
                <a:cs typeface="Times New Roman" panose="02020603050405020304" charset="0"/>
              </a:rPr>
              <a:t>SF. PROCOPIE MILIŞĂUŢI CTITORITĂ</a:t>
            </a:r>
            <a:endParaRPr lang="ro-RO" sz="2400" dirty="0">
              <a:latin typeface="Times New Roman" panose="02020603050405020304" charset="0"/>
              <a:ea typeface="Adobe Heiti Std R" pitchFamily="34" charset="-128"/>
              <a:cs typeface="Times New Roman" panose="02020603050405020304" charset="0"/>
            </a:endParaRPr>
          </a:p>
          <a:p>
            <a:pPr algn="ctr"/>
            <a:r>
              <a:rPr lang="ro-RO" sz="2400" dirty="0">
                <a:latin typeface="Times New Roman" panose="02020603050405020304" charset="0"/>
                <a:ea typeface="Adobe Heiti Std R" pitchFamily="34" charset="-128"/>
                <a:cs typeface="Times New Roman" panose="02020603050405020304" charset="0"/>
              </a:rPr>
              <a:t>DE ŞTEFAN CEL MARE SE MAI PĂSTREAZĂ INTACTĂ DOAR PISANIA</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609600" y="1676400"/>
            <a:ext cx="8001000" cy="2118529"/>
          </a:xfrm>
          <a:prstGeom prst="rect">
            <a:avLst/>
          </a:prstGeom>
        </p:spPr>
        <p:txBody>
          <a:bodyPr wrap="square">
            <a:spAutoFit/>
          </a:bodyPr>
          <a:lstStyle/>
          <a:p>
            <a:pPr algn="just">
              <a:lnSpc>
                <a:spcPct val="150000"/>
              </a:lnSpc>
            </a:pPr>
            <a:r>
              <a:rPr lang="vi-VN" dirty="0"/>
              <a:t>Biserica "Sf. Procopie" din </a:t>
            </a:r>
            <a:r>
              <a:rPr lang="ro-RO" dirty="0">
                <a:latin typeface="Arial" panose="020B0604020202020204" pitchFamily="34" charset="0"/>
                <a:cs typeface="Arial" panose="020B0604020202020204" pitchFamily="34" charset="0"/>
              </a:rPr>
              <a:t>Milişăuţi</a:t>
            </a:r>
            <a:r>
              <a:rPr lang="vi-VN" dirty="0"/>
              <a:t> a fost distrusă cu dinamită de armata austro-ungară în anul 1916, în urma unui atac austriac din timpul </a:t>
            </a:r>
            <a:r>
              <a:rPr lang="ro-RO" dirty="0">
                <a:latin typeface="Arial" panose="020B0604020202020204" pitchFamily="34" charset="0"/>
                <a:cs typeface="Arial" panose="020B0604020202020204" pitchFamily="34" charset="0"/>
              </a:rPr>
              <a:t>Primului Război mondial </a:t>
            </a:r>
            <a:r>
              <a:rPr lang="vi-VN" dirty="0"/>
              <a:t>asupra unor zone din Bucovina, pe atunci încă teritoriu al Imperiului Austro-Ungar. Pisania a scăpat însă aproape nevătămată și a fost păstrată în mica bisericuță de lemn din cimitirul satului. </a:t>
            </a:r>
            <a:endParaRPr lang="en-US" dirty="0">
              <a:latin typeface="Arial" panose="020B0604020202020204" pitchFamily="34" charset="0"/>
              <a:cs typeface="Arial" panose="020B0604020202020204" pitchFamily="34" charset="0"/>
            </a:endParaRPr>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23556" name="AutoShape 4" descr="Imagini pentru Biserica „Sfânta Cruce”, Pătrăuț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23558" name="AutoShape 6" descr="Imagini pentru Biserica „Sfânta Cruce”, Pătrăuț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24578" name="Picture 2" descr="Biserica Sfântul Procopie din Bădeuţi.jpg"/>
          <p:cNvPicPr>
            <a:picLocks noChangeAspect="1" noChangeArrowheads="1"/>
          </p:cNvPicPr>
          <p:nvPr/>
        </p:nvPicPr>
        <p:blipFill>
          <a:blip r:embed="rId1"/>
          <a:srcRect/>
          <a:stretch>
            <a:fillRect/>
          </a:stretch>
        </p:blipFill>
        <p:spPr bwMode="auto">
          <a:xfrm>
            <a:off x="609600" y="3810000"/>
            <a:ext cx="2286000" cy="2833884"/>
          </a:xfrm>
          <a:prstGeom prst="rect">
            <a:avLst/>
          </a:prstGeom>
          <a:noFill/>
        </p:spPr>
      </p:pic>
      <p:pic>
        <p:nvPicPr>
          <p:cNvPr id="24580" name="Picture 4" descr="https://upload.wikimedia.org/wikipedia/commons/thumb/4/46/Biserica_Sf%C3%A2ntul_Procopie_din_B%C4%83deu%C5%A3i3.jpg/90px-Biserica_Sf%C3%A2ntul_Procopie_din_B%C4%83deu%C5%A3i3.jpg"/>
          <p:cNvPicPr>
            <a:picLocks noChangeAspect="1" noChangeArrowheads="1"/>
          </p:cNvPicPr>
          <p:nvPr/>
        </p:nvPicPr>
        <p:blipFill>
          <a:blip r:embed="rId2"/>
          <a:srcRect/>
          <a:stretch>
            <a:fillRect/>
          </a:stretch>
        </p:blipFill>
        <p:spPr bwMode="auto">
          <a:xfrm>
            <a:off x="3276600" y="4191000"/>
            <a:ext cx="1828800" cy="2438403"/>
          </a:xfrm>
          <a:prstGeom prst="rect">
            <a:avLst/>
          </a:prstGeom>
          <a:noFill/>
        </p:spPr>
      </p:pic>
      <p:pic>
        <p:nvPicPr>
          <p:cNvPr id="24582" name="Picture 6" descr="Imagini pentru Biserica  Milișăuți Badeuti"/>
          <p:cNvPicPr>
            <a:picLocks noChangeAspect="1" noChangeArrowheads="1"/>
          </p:cNvPicPr>
          <p:nvPr/>
        </p:nvPicPr>
        <p:blipFill>
          <a:blip r:embed="rId3"/>
          <a:srcRect/>
          <a:stretch>
            <a:fillRect/>
          </a:stretch>
        </p:blipFill>
        <p:spPr bwMode="auto">
          <a:xfrm>
            <a:off x="5791200" y="4267200"/>
            <a:ext cx="2895600" cy="238726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2514600"/>
            <a:ext cx="7239000" cy="1568450"/>
          </a:xfrm>
          <a:prstGeom prst="rect">
            <a:avLst/>
          </a:prstGeom>
          <a:noFill/>
        </p:spPr>
        <p:txBody>
          <a:bodyPr wrap="square" rtlCol="0">
            <a:spAutoFit/>
          </a:bodyPr>
          <a:lstStyle/>
          <a:p>
            <a:pPr algn="ctr"/>
            <a:r>
              <a:rPr lang="ro-RO" sz="9600" dirty="0">
                <a:solidFill>
                  <a:schemeClr val="accent2"/>
                </a:solidFill>
                <a:latin typeface="Times New Roman" panose="02020603050405020304" charset="0"/>
                <a:cs typeface="Times New Roman" panose="02020603050405020304" charset="0"/>
              </a:rPr>
              <a:t>SFÂRŞIT</a:t>
            </a:r>
            <a:endParaRPr lang="en-US" sz="9600" dirty="0">
              <a:solidFill>
                <a:schemeClr val="accent2"/>
              </a:solidFill>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magini pentru tetraevangheliarul de la humo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1027" name="Picture 3" descr="C:\Users\sorin\Documents\download.jpg"/>
          <p:cNvPicPr>
            <a:picLocks noChangeAspect="1" noChangeArrowheads="1"/>
          </p:cNvPicPr>
          <p:nvPr/>
        </p:nvPicPr>
        <p:blipFill>
          <a:blip r:embed="rId1"/>
          <a:srcRect/>
          <a:stretch>
            <a:fillRect/>
          </a:stretch>
        </p:blipFill>
        <p:spPr bwMode="auto">
          <a:xfrm>
            <a:off x="4572000" y="3791218"/>
            <a:ext cx="4064860" cy="2533382"/>
          </a:xfrm>
          <a:prstGeom prst="rect">
            <a:avLst/>
          </a:prstGeom>
          <a:noFill/>
        </p:spPr>
      </p:pic>
      <p:sp>
        <p:nvSpPr>
          <p:cNvPr id="8" name="TextBox 7"/>
          <p:cNvSpPr txBox="1"/>
          <p:nvPr/>
        </p:nvSpPr>
        <p:spPr>
          <a:xfrm>
            <a:off x="1219200" y="533400"/>
            <a:ext cx="6781800" cy="119888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MANASTIREA HUMOR PASTREAZA SIGURA IMAGINE AUTENTICA A LUI STEFAN CEL MARE</a:t>
            </a:r>
            <a:endParaRPr lang="en-US" sz="2400" dirty="0">
              <a:latin typeface="Times New Roman" panose="02020603050405020304" charset="0"/>
              <a:ea typeface="Adobe Heiti Std R" pitchFamily="34" charset="-128"/>
              <a:cs typeface="Times New Roman" panose="02020603050405020304" charset="0"/>
            </a:endParaRPr>
          </a:p>
        </p:txBody>
      </p:sp>
      <p:sp>
        <p:nvSpPr>
          <p:cNvPr id="9" name="TextBox 8"/>
          <p:cNvSpPr txBox="1"/>
          <p:nvPr/>
        </p:nvSpPr>
        <p:spPr>
          <a:xfrm>
            <a:off x="990600" y="1600200"/>
            <a:ext cx="7467600" cy="1754326"/>
          </a:xfrm>
          <a:prstGeom prst="rect">
            <a:avLst/>
          </a:prstGeom>
          <a:noFill/>
        </p:spPr>
        <p:txBody>
          <a:bodyPr wrap="square" rtlCol="0">
            <a:spAutoFit/>
          </a:bodyPr>
          <a:lstStyle/>
          <a:p>
            <a:pPr algn="just">
              <a:lnSpc>
                <a:spcPct val="150000"/>
              </a:lnSpc>
            </a:pPr>
            <a:r>
              <a:rPr lang="en-US" dirty="0" err="1"/>
              <a:t>Imagini</a:t>
            </a:r>
            <a:r>
              <a:rPr lang="en-US" dirty="0"/>
              <a:t> cu Stefan </a:t>
            </a:r>
            <a:r>
              <a:rPr lang="en-US" dirty="0" err="1"/>
              <a:t>cel</a:t>
            </a:r>
            <a:r>
              <a:rPr lang="en-US" dirty="0"/>
              <a:t> Mare nu s-au </a:t>
            </a:r>
            <a:r>
              <a:rPr lang="en-US" dirty="0" err="1"/>
              <a:t>pastrat</a:t>
            </a:r>
            <a:r>
              <a:rPr lang="en-US" dirty="0"/>
              <a:t> </a:t>
            </a:r>
            <a:r>
              <a:rPr lang="en-US" dirty="0" err="1"/>
              <a:t>prea</a:t>
            </a:r>
            <a:r>
              <a:rPr lang="en-US" dirty="0"/>
              <a:t> </a:t>
            </a:r>
            <a:r>
              <a:rPr lang="en-US" dirty="0" err="1"/>
              <a:t>multe</a:t>
            </a:r>
            <a:r>
              <a:rPr lang="en-US" dirty="0"/>
              <a:t>. Conform </a:t>
            </a:r>
            <a:r>
              <a:rPr lang="en-US" dirty="0" err="1"/>
              <a:t>majoritatii</a:t>
            </a:r>
            <a:r>
              <a:rPr lang="en-US" dirty="0"/>
              <a:t> </a:t>
            </a:r>
            <a:r>
              <a:rPr lang="en-US" dirty="0" err="1"/>
              <a:t>cercetatorului</a:t>
            </a:r>
            <a:r>
              <a:rPr lang="en-US" dirty="0"/>
              <a:t> </a:t>
            </a:r>
            <a:r>
              <a:rPr lang="en-US" dirty="0" err="1"/>
              <a:t>adevaratul</a:t>
            </a:r>
            <a:r>
              <a:rPr lang="en-US" dirty="0"/>
              <a:t> chip al </a:t>
            </a:r>
            <a:r>
              <a:rPr lang="en-US" dirty="0" err="1"/>
              <a:t>domnitorului</a:t>
            </a:r>
            <a:r>
              <a:rPr lang="en-US" dirty="0"/>
              <a:t> </a:t>
            </a:r>
            <a:r>
              <a:rPr lang="en-US" dirty="0" err="1"/>
              <a:t>este</a:t>
            </a:r>
            <a:r>
              <a:rPr lang="en-US" dirty="0"/>
              <a:t> </a:t>
            </a:r>
            <a:r>
              <a:rPr lang="en-US" dirty="0" err="1"/>
              <a:t>acela</a:t>
            </a:r>
            <a:r>
              <a:rPr lang="en-US" dirty="0"/>
              <a:t> care </a:t>
            </a:r>
            <a:r>
              <a:rPr lang="en-US" dirty="0" err="1"/>
              <a:t>apare</a:t>
            </a:r>
            <a:r>
              <a:rPr lang="en-US" dirty="0"/>
              <a:t> in </a:t>
            </a:r>
            <a:r>
              <a:rPr lang="en-US" dirty="0" err="1"/>
              <a:t>Tetraevangheliarul</a:t>
            </a:r>
            <a:r>
              <a:rPr lang="en-US" dirty="0"/>
              <a:t> de la Humor din </a:t>
            </a:r>
            <a:r>
              <a:rPr lang="en-US" dirty="0" err="1"/>
              <a:t>anul</a:t>
            </a:r>
            <a:r>
              <a:rPr lang="en-US" dirty="0"/>
              <a:t> 1747. </a:t>
            </a:r>
            <a:r>
              <a:rPr lang="en-US" dirty="0" err="1"/>
              <a:t>Acest</a:t>
            </a:r>
            <a:r>
              <a:rPr lang="en-US" dirty="0"/>
              <a:t> document se </a:t>
            </a:r>
            <a:r>
              <a:rPr lang="en-US" dirty="0" err="1"/>
              <a:t>pastreaza</a:t>
            </a:r>
            <a:r>
              <a:rPr lang="en-US" dirty="0"/>
              <a:t> la </a:t>
            </a:r>
            <a:r>
              <a:rPr lang="en-US" dirty="0" err="1"/>
              <a:t>Manastirea</a:t>
            </a:r>
            <a:r>
              <a:rPr lang="en-US" dirty="0"/>
              <a:t> cu </a:t>
            </a:r>
            <a:r>
              <a:rPr lang="en-US" dirty="0" err="1"/>
              <a:t>acelasi</a:t>
            </a:r>
            <a:r>
              <a:rPr lang="en-US" dirty="0"/>
              <a:t> </a:t>
            </a:r>
            <a:r>
              <a:rPr lang="en-US" dirty="0" err="1"/>
              <a:t>nume</a:t>
            </a:r>
            <a:r>
              <a:rPr lang="en-US" dirty="0"/>
              <a:t>. </a:t>
            </a:r>
            <a:endParaRPr lang="en-US" dirty="0"/>
          </a:p>
        </p:txBody>
      </p:sp>
      <p:pic>
        <p:nvPicPr>
          <p:cNvPr id="1029" name="Picture 5" descr="C:\Users\sorin\Documents\download (1).jpg"/>
          <p:cNvPicPr>
            <a:picLocks noChangeAspect="1" noChangeArrowheads="1"/>
          </p:cNvPicPr>
          <p:nvPr/>
        </p:nvPicPr>
        <p:blipFill>
          <a:blip r:embed="rId2"/>
          <a:srcRect/>
          <a:stretch>
            <a:fillRect/>
          </a:stretch>
        </p:blipFill>
        <p:spPr bwMode="auto">
          <a:xfrm>
            <a:off x="838200" y="3733800"/>
            <a:ext cx="3505200" cy="253595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3" descr="C:\Users\sorin\Documents\images (2).jpg"/>
          <p:cNvPicPr>
            <a:picLocks noChangeAspect="1" noChangeArrowheads="1"/>
          </p:cNvPicPr>
          <p:nvPr/>
        </p:nvPicPr>
        <p:blipFill>
          <a:blip r:embed="rId1"/>
          <a:srcRect/>
          <a:stretch>
            <a:fillRect/>
          </a:stretch>
        </p:blipFill>
        <p:spPr bwMode="auto">
          <a:xfrm>
            <a:off x="5634478" y="3866782"/>
            <a:ext cx="2976122" cy="2229218"/>
          </a:xfrm>
          <a:prstGeom prst="rect">
            <a:avLst/>
          </a:prstGeom>
          <a:noFill/>
        </p:spPr>
      </p:pic>
      <p:pic>
        <p:nvPicPr>
          <p:cNvPr id="15364" name="Picture 4" descr="C:\Users\sorin\Documents\download (2).jpg"/>
          <p:cNvPicPr>
            <a:picLocks noChangeAspect="1" noChangeArrowheads="1"/>
          </p:cNvPicPr>
          <p:nvPr/>
        </p:nvPicPr>
        <p:blipFill>
          <a:blip r:embed="rId2"/>
          <a:srcRect/>
          <a:stretch>
            <a:fillRect/>
          </a:stretch>
        </p:blipFill>
        <p:spPr bwMode="auto">
          <a:xfrm>
            <a:off x="533400" y="3810000"/>
            <a:ext cx="4853085" cy="2314575"/>
          </a:xfrm>
          <a:prstGeom prst="rect">
            <a:avLst/>
          </a:prstGeom>
          <a:noFill/>
        </p:spPr>
      </p:pic>
      <p:sp>
        <p:nvSpPr>
          <p:cNvPr id="7" name="TextBox 6"/>
          <p:cNvSpPr txBox="1"/>
          <p:nvPr/>
        </p:nvSpPr>
        <p:spPr>
          <a:xfrm>
            <a:off x="1219200" y="533400"/>
            <a:ext cx="6781800" cy="829945"/>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BISERICA VORONET A FOST CTITORITA DE STEFAN CEL MARE INTR-UN TIMP RECORD</a:t>
            </a:r>
            <a:endParaRPr lang="en-US" sz="2400" dirty="0">
              <a:latin typeface="Times New Roman" panose="02020603050405020304" charset="0"/>
              <a:ea typeface="Adobe Heiti Std R" pitchFamily="34" charset="-128"/>
              <a:cs typeface="Times New Roman" panose="02020603050405020304" charset="0"/>
            </a:endParaRPr>
          </a:p>
        </p:txBody>
      </p:sp>
      <p:sp>
        <p:nvSpPr>
          <p:cNvPr id="8" name="TextBox 7"/>
          <p:cNvSpPr txBox="1"/>
          <p:nvPr/>
        </p:nvSpPr>
        <p:spPr>
          <a:xfrm>
            <a:off x="609600" y="1828800"/>
            <a:ext cx="8077200" cy="1338828"/>
          </a:xfrm>
          <a:prstGeom prst="rect">
            <a:avLst/>
          </a:prstGeom>
          <a:noFill/>
        </p:spPr>
        <p:txBody>
          <a:bodyPr wrap="square" rtlCol="0">
            <a:spAutoFit/>
          </a:bodyPr>
          <a:lstStyle/>
          <a:p>
            <a:pPr>
              <a:lnSpc>
                <a:spcPct val="150000"/>
              </a:lnSpc>
            </a:pPr>
            <a:r>
              <a:rPr lang="vi-VN" dirty="0"/>
              <a:t> Ea constituie una dintre cele mai valoroase </a:t>
            </a:r>
            <a:r>
              <a:rPr lang="en-US" dirty="0" err="1"/>
              <a:t>ctitorii</a:t>
            </a:r>
            <a:r>
              <a:rPr lang="vi-VN" dirty="0"/>
              <a:t> ale lui </a:t>
            </a:r>
            <a:r>
              <a:rPr lang="en-US" dirty="0"/>
              <a:t>Stefan </a:t>
            </a:r>
            <a:r>
              <a:rPr lang="en-US" dirty="0" err="1"/>
              <a:t>cel</a:t>
            </a:r>
            <a:r>
              <a:rPr lang="en-US" dirty="0"/>
              <a:t> Mare </a:t>
            </a:r>
            <a:r>
              <a:rPr lang="en-US" dirty="0" err="1"/>
              <a:t>fiind</a:t>
            </a:r>
            <a:r>
              <a:rPr lang="en-US" dirty="0"/>
              <a:t> </a:t>
            </a:r>
            <a:r>
              <a:rPr lang="vi-VN" dirty="0"/>
              <a:t>ridicată în anul </a:t>
            </a:r>
            <a:r>
              <a:rPr lang="en-US" dirty="0"/>
              <a:t>1488</a:t>
            </a:r>
            <a:r>
              <a:rPr lang="vi-VN" dirty="0"/>
              <a:t> în </a:t>
            </a:r>
            <a:r>
              <a:rPr lang="vi-VN" b="1" dirty="0"/>
              <a:t>numai 3 luni și 3 săptămâni</a:t>
            </a:r>
            <a:r>
              <a:rPr lang="vi-VN" dirty="0"/>
              <a:t>, ceea ce constituie un record pentru acea vreme.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descr="Imagini pentru manastirea putna"/>
          <p:cNvPicPr>
            <a:picLocks noChangeAspect="1" noChangeArrowheads="1"/>
          </p:cNvPicPr>
          <p:nvPr/>
        </p:nvPicPr>
        <p:blipFill>
          <a:blip r:embed="rId1"/>
          <a:srcRect/>
          <a:stretch>
            <a:fillRect/>
          </a:stretch>
        </p:blipFill>
        <p:spPr bwMode="auto">
          <a:xfrm>
            <a:off x="381000" y="3581400"/>
            <a:ext cx="4191000" cy="2876481"/>
          </a:xfrm>
          <a:prstGeom prst="rect">
            <a:avLst/>
          </a:prstGeom>
          <a:noFill/>
        </p:spPr>
      </p:pic>
      <p:pic>
        <p:nvPicPr>
          <p:cNvPr id="16390" name="Picture 6" descr="Imagini pentru tripticul deisis putna"/>
          <p:cNvPicPr>
            <a:picLocks noChangeAspect="1" noChangeArrowheads="1"/>
          </p:cNvPicPr>
          <p:nvPr/>
        </p:nvPicPr>
        <p:blipFill>
          <a:blip r:embed="rId2"/>
          <a:srcRect/>
          <a:stretch>
            <a:fillRect/>
          </a:stretch>
        </p:blipFill>
        <p:spPr bwMode="auto">
          <a:xfrm>
            <a:off x="4800600" y="3581400"/>
            <a:ext cx="3886200" cy="2910900"/>
          </a:xfrm>
          <a:prstGeom prst="rect">
            <a:avLst/>
          </a:prstGeom>
          <a:noFill/>
        </p:spPr>
      </p:pic>
      <p:sp>
        <p:nvSpPr>
          <p:cNvPr id="7" name="TextBox 6"/>
          <p:cNvSpPr txBox="1"/>
          <p:nvPr/>
        </p:nvSpPr>
        <p:spPr>
          <a:xfrm>
            <a:off x="1219200" y="381000"/>
            <a:ext cx="6781800" cy="119888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LA MANASTIREA PUTNA SE PASTREAZA ICOANA CU CARE STEFAN CEL MARE MERGEA INTODEAUNA LA LUPTA</a:t>
            </a:r>
            <a:endParaRPr lang="en-US" sz="2400" dirty="0">
              <a:latin typeface="Times New Roman" panose="02020603050405020304" charset="0"/>
              <a:ea typeface="Adobe Heiti Std R" pitchFamily="34" charset="-128"/>
              <a:cs typeface="Times New Roman" panose="02020603050405020304" charset="0"/>
            </a:endParaRPr>
          </a:p>
        </p:txBody>
      </p:sp>
      <p:sp>
        <p:nvSpPr>
          <p:cNvPr id="8" name="TextBox 7"/>
          <p:cNvSpPr txBox="1"/>
          <p:nvPr/>
        </p:nvSpPr>
        <p:spPr>
          <a:xfrm>
            <a:off x="609600" y="1676400"/>
            <a:ext cx="8001000" cy="1709571"/>
          </a:xfrm>
          <a:prstGeom prst="rect">
            <a:avLst/>
          </a:prstGeom>
          <a:noFill/>
        </p:spPr>
        <p:txBody>
          <a:bodyPr wrap="square" rtlCol="0">
            <a:spAutoFit/>
          </a:bodyPr>
          <a:lstStyle/>
          <a:p>
            <a:pPr algn="just">
              <a:lnSpc>
                <a:spcPct val="150000"/>
              </a:lnSpc>
            </a:pPr>
            <a:r>
              <a:rPr lang="vi-VN" dirty="0"/>
              <a:t>Operă de rară frumusețe artistică, despre acest triptic tradiția spune că era purtat de Ștefan cel Mare, în toate campaniile sale și că înaintea bătăliilor sau duhovnicul marelui voievod îl deschidea și oficia scurte ceremonii religioase</a:t>
            </a:r>
            <a:r>
              <a:rPr lang="en-US" dirty="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6781800" cy="119888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DIN TOTALUL BISERICILOR CTITORITE DE STEFAN CEL MARE DOAR TREI SUNT IDENTICE</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609600" y="1600200"/>
            <a:ext cx="8001000" cy="1338828"/>
          </a:xfrm>
          <a:prstGeom prst="rect">
            <a:avLst/>
          </a:prstGeom>
        </p:spPr>
        <p:txBody>
          <a:bodyPr wrap="square">
            <a:spAutoFit/>
          </a:bodyPr>
          <a:lstStyle/>
          <a:p>
            <a:pPr algn="just">
              <a:lnSpc>
                <a:spcPct val="150000"/>
              </a:lnSpc>
            </a:pPr>
            <a:r>
              <a:rPr lang="en-US" b="1" dirty="0"/>
              <a:t>B</a:t>
            </a:r>
            <a:r>
              <a:rPr lang="vi-VN" b="1" dirty="0"/>
              <a:t>iserica din incinta Mănăstirii Popăuți </a:t>
            </a:r>
            <a:r>
              <a:rPr lang="vi-VN" dirty="0"/>
              <a:t>este identică atât cu </a:t>
            </a:r>
            <a:r>
              <a:rPr lang="vi-VN" b="1" dirty="0"/>
              <a:t>Biserica Sfântul Nicolae Domnesc de la Dorohoi</a:t>
            </a:r>
            <a:r>
              <a:rPr lang="vi-VN" dirty="0"/>
              <a:t>, cât și cu </a:t>
            </a:r>
            <a:r>
              <a:rPr lang="vi-VN" b="1" dirty="0"/>
              <a:t>Biserica ''Sfântul Gheorghe'' din Hârlău</a:t>
            </a:r>
            <a:r>
              <a:rPr lang="vi-VN" dirty="0"/>
              <a:t>, toate trei fiind realizate în ''stilul ștefanian matur''.</a:t>
            </a:r>
            <a:endParaRPr lang="en-US" dirty="0"/>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1029" name="Picture 5" descr="C:\Users\sorin\Documents\67806_nicolae-popauti-gghhghj.jpg"/>
          <p:cNvPicPr>
            <a:picLocks noChangeAspect="1" noChangeArrowheads="1"/>
          </p:cNvPicPr>
          <p:nvPr/>
        </p:nvPicPr>
        <p:blipFill>
          <a:blip r:embed="rId1"/>
          <a:srcRect/>
          <a:stretch>
            <a:fillRect/>
          </a:stretch>
        </p:blipFill>
        <p:spPr bwMode="auto">
          <a:xfrm>
            <a:off x="457200" y="3581400"/>
            <a:ext cx="2514600" cy="2492249"/>
          </a:xfrm>
          <a:prstGeom prst="rect">
            <a:avLst/>
          </a:prstGeom>
          <a:noFill/>
        </p:spPr>
      </p:pic>
      <p:pic>
        <p:nvPicPr>
          <p:cNvPr id="1030" name="Picture 6" descr="C:\Users\sorin\Documents\dorohoi_stefan_blog11.jpg"/>
          <p:cNvPicPr>
            <a:picLocks noChangeAspect="1" noChangeArrowheads="1"/>
          </p:cNvPicPr>
          <p:nvPr/>
        </p:nvPicPr>
        <p:blipFill>
          <a:blip r:embed="rId2" cstate="print"/>
          <a:srcRect/>
          <a:stretch>
            <a:fillRect/>
          </a:stretch>
        </p:blipFill>
        <p:spPr bwMode="auto">
          <a:xfrm>
            <a:off x="3048000" y="3505200"/>
            <a:ext cx="2970906" cy="1901825"/>
          </a:xfrm>
          <a:prstGeom prst="rect">
            <a:avLst/>
          </a:prstGeom>
          <a:noFill/>
        </p:spPr>
      </p:pic>
      <p:pic>
        <p:nvPicPr>
          <p:cNvPr id="1031" name="Picture 7" descr="C:\Users\sorin\Documents\reparatii-sf-gheorghe-006.jpg"/>
          <p:cNvPicPr>
            <a:picLocks noChangeAspect="1" noChangeArrowheads="1"/>
          </p:cNvPicPr>
          <p:nvPr/>
        </p:nvPicPr>
        <p:blipFill>
          <a:blip r:embed="rId3" cstate="print"/>
          <a:srcRect/>
          <a:stretch>
            <a:fillRect/>
          </a:stretch>
        </p:blipFill>
        <p:spPr bwMode="auto">
          <a:xfrm>
            <a:off x="6096000" y="4038600"/>
            <a:ext cx="2743200" cy="205728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19200" y="381000"/>
            <a:ext cx="6781800" cy="156845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IDEEA C</a:t>
            </a:r>
            <a:r>
              <a:rPr lang="ro-RO" sz="2400" dirty="0">
                <a:latin typeface="Times New Roman" panose="02020603050405020304" charset="0"/>
                <a:ea typeface="Adobe Heiti Std R" pitchFamily="34" charset="-128"/>
                <a:cs typeface="Times New Roman" panose="02020603050405020304" charset="0"/>
              </a:rPr>
              <a:t>Ă DOMNITORUL MOLDOVEAN AR FI ÎNĂLŢAT CÂTE O BISERICĂ DUPĂ FIECARE BĂTĂLIE DUSĂ, NU ESTE ÎN CONCORDANŢĂ CU REALITATEA</a:t>
            </a:r>
            <a:endParaRPr lang="en-US" sz="2400" dirty="0">
              <a:latin typeface="Times New Roman" panose="02020603050405020304" charset="0"/>
              <a:ea typeface="Adobe Heiti Std R" pitchFamily="34" charset="-128"/>
              <a:cs typeface="Times New Roman" panose="02020603050405020304" charset="0"/>
            </a:endParaRPr>
          </a:p>
        </p:txBody>
      </p:sp>
      <p:sp>
        <p:nvSpPr>
          <p:cNvPr id="8" name="TextBox 7"/>
          <p:cNvSpPr txBox="1"/>
          <p:nvPr/>
        </p:nvSpPr>
        <p:spPr>
          <a:xfrm>
            <a:off x="685800" y="2133600"/>
            <a:ext cx="8001000" cy="2169825"/>
          </a:xfrm>
          <a:prstGeom prst="rect">
            <a:avLst/>
          </a:prstGeom>
          <a:noFill/>
        </p:spPr>
        <p:txBody>
          <a:bodyPr wrap="square" rtlCol="0">
            <a:spAutoFit/>
          </a:bodyPr>
          <a:lstStyle/>
          <a:p>
            <a:pPr algn="just">
              <a:lnSpc>
                <a:spcPct val="150000"/>
              </a:lnSpc>
            </a:pPr>
            <a:r>
              <a:rPr lang="vi-VN" dirty="0"/>
              <a:t>În realitate, Ştefan cel Mare a purtat </a:t>
            </a:r>
            <a:r>
              <a:rPr lang="vi-VN" b="1" dirty="0"/>
              <a:t>42 de războaie</a:t>
            </a:r>
            <a:r>
              <a:rPr lang="vi-VN" dirty="0"/>
              <a:t>. Înscriptiile în piatră sau pictate păstrate din timpul său îl atestă pe domnitorul Moldovei ca fiind ctitor al </a:t>
            </a:r>
            <a:r>
              <a:rPr lang="vi-VN" b="1" dirty="0"/>
              <a:t>26 de biserici şi mănăstiri</a:t>
            </a:r>
            <a:r>
              <a:rPr lang="vi-VN" dirty="0"/>
              <a:t>, multe dintre ele ridicate pentru pomenirea celor căzuţi în lupte şi ca mulţumire pentru anumite biruinţe. Mai sunt alte </a:t>
            </a:r>
            <a:r>
              <a:rPr lang="vi-VN" b="1" dirty="0"/>
              <a:t>zece biserici </a:t>
            </a:r>
            <a:r>
              <a:rPr lang="vi-VN" dirty="0"/>
              <a:t>care îi sunt atribuite, dar pentru care nu există dovezi certe.</a:t>
            </a:r>
            <a:endParaRPr lang="en-US" dirty="0"/>
          </a:p>
        </p:txBody>
      </p:sp>
      <p:pic>
        <p:nvPicPr>
          <p:cNvPr id="1026" name="Picture 2" descr="C:\Users\sorin\Documents\harta_putna.jpg"/>
          <p:cNvPicPr>
            <a:picLocks noChangeAspect="1" noChangeArrowheads="1"/>
          </p:cNvPicPr>
          <p:nvPr/>
        </p:nvPicPr>
        <p:blipFill>
          <a:blip r:embed="rId1"/>
          <a:srcRect/>
          <a:stretch>
            <a:fillRect/>
          </a:stretch>
        </p:blipFill>
        <p:spPr bwMode="auto">
          <a:xfrm>
            <a:off x="533400" y="4495799"/>
            <a:ext cx="2743200" cy="2012155"/>
          </a:xfrm>
          <a:prstGeom prst="rect">
            <a:avLst/>
          </a:prstGeom>
          <a:noFill/>
        </p:spPr>
      </p:pic>
      <p:pic>
        <p:nvPicPr>
          <p:cNvPr id="1028" name="Picture 4" descr="Imagini pentru stefan cel mare batalii si manastiri"/>
          <p:cNvPicPr>
            <a:picLocks noChangeAspect="1" noChangeArrowheads="1"/>
          </p:cNvPicPr>
          <p:nvPr/>
        </p:nvPicPr>
        <p:blipFill>
          <a:blip r:embed="rId2"/>
          <a:srcRect/>
          <a:stretch>
            <a:fillRect/>
          </a:stretch>
        </p:blipFill>
        <p:spPr bwMode="auto">
          <a:xfrm>
            <a:off x="3429000" y="4572000"/>
            <a:ext cx="2390775" cy="1914525"/>
          </a:xfrm>
          <a:prstGeom prst="rect">
            <a:avLst/>
          </a:prstGeom>
          <a:noFill/>
        </p:spPr>
      </p:pic>
      <p:pic>
        <p:nvPicPr>
          <p:cNvPr id="1030" name="Picture 6" descr="Imagini pentru stefan cel mare batalii si manastiri"/>
          <p:cNvPicPr>
            <a:picLocks noChangeAspect="1" noChangeArrowheads="1"/>
          </p:cNvPicPr>
          <p:nvPr/>
        </p:nvPicPr>
        <p:blipFill>
          <a:blip r:embed="rId3"/>
          <a:srcRect/>
          <a:stretch>
            <a:fillRect/>
          </a:stretch>
        </p:blipFill>
        <p:spPr bwMode="auto">
          <a:xfrm>
            <a:off x="5943600" y="4495800"/>
            <a:ext cx="2743200" cy="201028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6781800" cy="156845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BISERICA DIN BORZESTI MAI AD</a:t>
            </a:r>
            <a:r>
              <a:rPr lang="ro-RO" sz="2400" dirty="0">
                <a:latin typeface="Times New Roman" panose="02020603050405020304" charset="0"/>
                <a:ea typeface="Adobe Heiti Std R" pitchFamily="34" charset="-128"/>
                <a:cs typeface="Times New Roman" panose="02020603050405020304" charset="0"/>
              </a:rPr>
              <a:t>ĂPOSTEŞTE ÎNCA LEMNUL STEJARULUI LEGENDAR  DE CARE ESTE LEGATĂ COPILĂRIA LUI STEFAN CEL MARE</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609600" y="1600200"/>
            <a:ext cx="8001000" cy="2585323"/>
          </a:xfrm>
          <a:prstGeom prst="rect">
            <a:avLst/>
          </a:prstGeom>
        </p:spPr>
        <p:txBody>
          <a:bodyPr wrap="square">
            <a:spAutoFit/>
          </a:bodyPr>
          <a:lstStyle/>
          <a:p>
            <a:pPr algn="just">
              <a:lnSpc>
                <a:spcPct val="150000"/>
              </a:lnSpc>
            </a:pPr>
            <a:r>
              <a:rPr lang="ro-RO" dirty="0"/>
              <a:t>S</a:t>
            </a:r>
            <a:r>
              <a:rPr lang="en-US" dirty="0" err="1"/>
              <a:t>ub</a:t>
            </a:r>
            <a:r>
              <a:rPr lang="en-US" dirty="0"/>
              <a:t> </a:t>
            </a:r>
            <a:r>
              <a:rPr lang="en-US" dirty="0" err="1"/>
              <a:t>masa</a:t>
            </a:r>
            <a:r>
              <a:rPr lang="en-US" dirty="0"/>
              <a:t> </a:t>
            </a:r>
            <a:r>
              <a:rPr lang="en-US" dirty="0" err="1"/>
              <a:t>Sfantului</a:t>
            </a:r>
            <a:r>
              <a:rPr lang="en-US" dirty="0"/>
              <a:t> Altar</a:t>
            </a:r>
            <a:r>
              <a:rPr lang="ro-RO" dirty="0"/>
              <a:t> al Bisericii din Borzeşti</a:t>
            </a:r>
            <a:r>
              <a:rPr lang="en-US" dirty="0"/>
              <a:t> se </a:t>
            </a:r>
            <a:r>
              <a:rPr lang="en-US" dirty="0" err="1"/>
              <a:t>afla</a:t>
            </a:r>
            <a:r>
              <a:rPr lang="en-US" dirty="0"/>
              <a:t> </a:t>
            </a:r>
            <a:r>
              <a:rPr lang="en-US" dirty="0" err="1"/>
              <a:t>radacina</a:t>
            </a:r>
            <a:r>
              <a:rPr lang="en-US" dirty="0"/>
              <a:t> </a:t>
            </a:r>
            <a:r>
              <a:rPr lang="en-US" dirty="0" err="1"/>
              <a:t>stejarului</a:t>
            </a:r>
            <a:r>
              <a:rPr lang="en-US" dirty="0"/>
              <a:t> din </a:t>
            </a:r>
            <a:r>
              <a:rPr lang="ro-RO" dirty="0"/>
              <a:t>localitatea cu acelaşi nume</a:t>
            </a:r>
            <a:r>
              <a:rPr lang="en-US" dirty="0"/>
              <a:t>, de care, </a:t>
            </a:r>
            <a:r>
              <a:rPr lang="en-US" dirty="0" err="1"/>
              <a:t>spune</a:t>
            </a:r>
            <a:r>
              <a:rPr lang="en-US" dirty="0"/>
              <a:t> </a:t>
            </a:r>
            <a:r>
              <a:rPr lang="en-US" dirty="0" err="1"/>
              <a:t>legenda</a:t>
            </a:r>
            <a:r>
              <a:rPr lang="en-US" dirty="0"/>
              <a:t>, a </a:t>
            </a:r>
            <a:r>
              <a:rPr lang="en-US" dirty="0" err="1"/>
              <a:t>fost</a:t>
            </a:r>
            <a:r>
              <a:rPr lang="en-US" dirty="0"/>
              <a:t> </a:t>
            </a:r>
            <a:r>
              <a:rPr lang="en-US" dirty="0" err="1"/>
              <a:t>spanzurat</a:t>
            </a:r>
            <a:r>
              <a:rPr lang="en-US" dirty="0"/>
              <a:t> </a:t>
            </a:r>
            <a:r>
              <a:rPr lang="en-US" dirty="0" err="1"/>
              <a:t>unul</a:t>
            </a:r>
            <a:r>
              <a:rPr lang="en-US" dirty="0"/>
              <a:t> </a:t>
            </a:r>
            <a:r>
              <a:rPr lang="en-US" dirty="0" err="1"/>
              <a:t>dintre</a:t>
            </a:r>
            <a:r>
              <a:rPr lang="en-US" dirty="0"/>
              <a:t> </a:t>
            </a:r>
            <a:r>
              <a:rPr lang="en-US" dirty="0" err="1"/>
              <a:t>cei</a:t>
            </a:r>
            <a:r>
              <a:rPr lang="en-US" dirty="0"/>
              <a:t> </a:t>
            </a:r>
            <a:r>
              <a:rPr lang="en-US" dirty="0" err="1"/>
              <a:t>mai</a:t>
            </a:r>
            <a:r>
              <a:rPr lang="en-US" dirty="0"/>
              <a:t> </a:t>
            </a:r>
            <a:r>
              <a:rPr lang="en-US" dirty="0" err="1"/>
              <a:t>buni</a:t>
            </a:r>
            <a:r>
              <a:rPr lang="en-US" dirty="0"/>
              <a:t> </a:t>
            </a:r>
            <a:r>
              <a:rPr lang="en-US" dirty="0" err="1"/>
              <a:t>prieteni</a:t>
            </a:r>
            <a:r>
              <a:rPr lang="en-US" dirty="0"/>
              <a:t> din </a:t>
            </a:r>
            <a:r>
              <a:rPr lang="en-US" dirty="0" err="1"/>
              <a:t>copilaria</a:t>
            </a:r>
            <a:r>
              <a:rPr lang="en-US" dirty="0"/>
              <a:t> </a:t>
            </a:r>
            <a:r>
              <a:rPr lang="en-US" dirty="0" err="1"/>
              <a:t>voievodului</a:t>
            </a:r>
            <a:r>
              <a:rPr lang="en-US" dirty="0"/>
              <a:t> Stefan </a:t>
            </a:r>
            <a:r>
              <a:rPr lang="en-US" dirty="0" err="1"/>
              <a:t>cel</a:t>
            </a:r>
            <a:r>
              <a:rPr lang="en-US" dirty="0"/>
              <a:t> Mare. </a:t>
            </a:r>
            <a:r>
              <a:rPr lang="en-US" dirty="0" err="1"/>
              <a:t>Legendarul</a:t>
            </a:r>
            <a:r>
              <a:rPr lang="en-US" dirty="0"/>
              <a:t> </a:t>
            </a:r>
            <a:r>
              <a:rPr lang="en-US" dirty="0" err="1"/>
              <a:t>stejar</a:t>
            </a:r>
            <a:r>
              <a:rPr lang="en-US" dirty="0"/>
              <a:t> din </a:t>
            </a:r>
            <a:r>
              <a:rPr lang="en-US" dirty="0" err="1"/>
              <a:t>Borzesti</a:t>
            </a:r>
            <a:r>
              <a:rPr lang="en-US" dirty="0"/>
              <a:t> s-a </a:t>
            </a:r>
            <a:r>
              <a:rPr lang="en-US" dirty="0" err="1"/>
              <a:t>carbonizat</a:t>
            </a:r>
            <a:r>
              <a:rPr lang="en-US" dirty="0"/>
              <a:t> de </a:t>
            </a:r>
            <a:r>
              <a:rPr lang="en-US" dirty="0" err="1"/>
              <a:t>mult</a:t>
            </a:r>
            <a:r>
              <a:rPr lang="en-US" dirty="0"/>
              <a:t> </a:t>
            </a:r>
            <a:r>
              <a:rPr lang="en-US" dirty="0" err="1"/>
              <a:t>timp</a:t>
            </a:r>
            <a:r>
              <a:rPr lang="en-US" dirty="0"/>
              <a:t>. Din </a:t>
            </a:r>
            <a:r>
              <a:rPr lang="en-US" dirty="0" err="1"/>
              <a:t>lemnul</a:t>
            </a:r>
            <a:r>
              <a:rPr lang="en-US" dirty="0"/>
              <a:t> </a:t>
            </a:r>
            <a:r>
              <a:rPr lang="en-US" dirty="0" err="1"/>
              <a:t>carbonizat</a:t>
            </a:r>
            <a:r>
              <a:rPr lang="en-US" dirty="0"/>
              <a:t>, </a:t>
            </a:r>
            <a:r>
              <a:rPr lang="en-US" dirty="0" err="1"/>
              <a:t>tratat</a:t>
            </a:r>
            <a:r>
              <a:rPr lang="en-US" dirty="0"/>
              <a:t> cu </a:t>
            </a:r>
            <a:r>
              <a:rPr lang="en-US" dirty="0" err="1"/>
              <a:t>substante</a:t>
            </a:r>
            <a:r>
              <a:rPr lang="en-US" dirty="0"/>
              <a:t> </a:t>
            </a:r>
            <a:r>
              <a:rPr lang="en-US" dirty="0" err="1"/>
              <a:t>chimice</a:t>
            </a:r>
            <a:r>
              <a:rPr lang="en-US" dirty="0"/>
              <a:t>, s-a </a:t>
            </a:r>
            <a:r>
              <a:rPr lang="en-US" dirty="0" err="1"/>
              <a:t>comandat</a:t>
            </a:r>
            <a:r>
              <a:rPr lang="en-US" dirty="0"/>
              <a:t> </a:t>
            </a:r>
            <a:r>
              <a:rPr lang="en-US" dirty="0" err="1"/>
              <a:t>fabricarea</a:t>
            </a:r>
            <a:r>
              <a:rPr lang="en-US" dirty="0"/>
              <a:t> </a:t>
            </a:r>
            <a:r>
              <a:rPr lang="en-US" dirty="0" err="1"/>
              <a:t>unei</a:t>
            </a:r>
            <a:r>
              <a:rPr lang="en-US" dirty="0"/>
              <a:t> </a:t>
            </a:r>
            <a:r>
              <a:rPr lang="en-US" dirty="0" err="1"/>
              <a:t>mese</a:t>
            </a:r>
            <a:r>
              <a:rPr lang="en-US" dirty="0"/>
              <a:t> care a </a:t>
            </a:r>
            <a:r>
              <a:rPr lang="en-US" dirty="0" err="1"/>
              <a:t>fost</a:t>
            </a:r>
            <a:r>
              <a:rPr lang="en-US" dirty="0"/>
              <a:t> </a:t>
            </a:r>
            <a:r>
              <a:rPr lang="en-US" dirty="0" err="1"/>
              <a:t>plasata</a:t>
            </a:r>
            <a:r>
              <a:rPr lang="en-US" dirty="0"/>
              <a:t> </a:t>
            </a:r>
            <a:r>
              <a:rPr lang="en-US" dirty="0" err="1"/>
              <a:t>pe</a:t>
            </a:r>
            <a:r>
              <a:rPr lang="en-US" dirty="0"/>
              <a:t> </a:t>
            </a:r>
            <a:r>
              <a:rPr lang="en-US" dirty="0" err="1"/>
              <a:t>locul</a:t>
            </a:r>
            <a:r>
              <a:rPr lang="en-US" dirty="0"/>
              <a:t> </a:t>
            </a:r>
            <a:r>
              <a:rPr lang="en-US" dirty="0" err="1"/>
              <a:t>stejarului</a:t>
            </a:r>
            <a:r>
              <a:rPr lang="en-US" dirty="0"/>
              <a:t> de </a:t>
            </a:r>
            <a:r>
              <a:rPr lang="en-US" dirty="0" err="1"/>
              <a:t>alta</a:t>
            </a:r>
            <a:r>
              <a:rPr lang="en-US" dirty="0"/>
              <a:t> data, in altar - </a:t>
            </a:r>
            <a:r>
              <a:rPr lang="en-US" dirty="0" err="1"/>
              <a:t>acum</a:t>
            </a:r>
            <a:r>
              <a:rPr lang="en-US" dirty="0"/>
              <a:t> </a:t>
            </a:r>
            <a:r>
              <a:rPr lang="en-US" dirty="0" err="1"/>
              <a:t>locul</a:t>
            </a:r>
            <a:r>
              <a:rPr lang="en-US" dirty="0"/>
              <a:t> </a:t>
            </a:r>
            <a:r>
              <a:rPr lang="en-US" dirty="0" err="1"/>
              <a:t>este</a:t>
            </a:r>
            <a:r>
              <a:rPr lang="en-US" dirty="0"/>
              <a:t> </a:t>
            </a:r>
            <a:r>
              <a:rPr lang="en-US" dirty="0" err="1"/>
              <a:t>marcat</a:t>
            </a:r>
            <a:r>
              <a:rPr lang="en-US" dirty="0"/>
              <a:t> de o </a:t>
            </a:r>
            <a:r>
              <a:rPr lang="en-US" dirty="0" err="1"/>
              <a:t>gaura</a:t>
            </a:r>
            <a:r>
              <a:rPr lang="en-US" dirty="0"/>
              <a:t> </a:t>
            </a:r>
            <a:r>
              <a:rPr lang="en-US" dirty="0" err="1"/>
              <a:t>acoperita</a:t>
            </a:r>
            <a:r>
              <a:rPr lang="en-US" dirty="0"/>
              <a:t> cu un pres.</a:t>
            </a:r>
            <a:r>
              <a:rPr lang="ro-RO" dirty="0"/>
              <a:t> </a:t>
            </a:r>
            <a:endParaRPr lang="en-US" dirty="0"/>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4" name="Picture 2" descr="Biserica din Borzesti"/>
          <p:cNvPicPr>
            <a:picLocks noChangeAspect="1" noChangeArrowheads="1"/>
          </p:cNvPicPr>
          <p:nvPr/>
        </p:nvPicPr>
        <p:blipFill>
          <a:blip r:embed="rId1"/>
          <a:srcRect/>
          <a:stretch>
            <a:fillRect/>
          </a:stretch>
        </p:blipFill>
        <p:spPr bwMode="auto">
          <a:xfrm>
            <a:off x="685800" y="4419600"/>
            <a:ext cx="2590800" cy="1945979"/>
          </a:xfrm>
          <a:prstGeom prst="rect">
            <a:avLst/>
          </a:prstGeom>
          <a:noFill/>
        </p:spPr>
      </p:pic>
      <p:pic>
        <p:nvPicPr>
          <p:cNvPr id="5" name="Picture 4" descr="Biserica din Borzesti"/>
          <p:cNvPicPr>
            <a:picLocks noChangeAspect="1" noChangeArrowheads="1"/>
          </p:cNvPicPr>
          <p:nvPr/>
        </p:nvPicPr>
        <p:blipFill>
          <a:blip r:embed="rId2"/>
          <a:srcRect/>
          <a:stretch>
            <a:fillRect/>
          </a:stretch>
        </p:blipFill>
        <p:spPr bwMode="auto">
          <a:xfrm>
            <a:off x="5943600" y="4419600"/>
            <a:ext cx="2611991" cy="1961896"/>
          </a:xfrm>
          <a:prstGeom prst="rect">
            <a:avLst/>
          </a:prstGeom>
          <a:noFill/>
        </p:spPr>
      </p:pic>
      <p:pic>
        <p:nvPicPr>
          <p:cNvPr id="6" name="Picture 6" descr="Imagini pentru biserica din borzesti"/>
          <p:cNvPicPr>
            <a:picLocks noChangeAspect="1" noChangeArrowheads="1"/>
          </p:cNvPicPr>
          <p:nvPr/>
        </p:nvPicPr>
        <p:blipFill>
          <a:blip r:embed="rId3"/>
          <a:srcRect/>
          <a:stretch>
            <a:fillRect/>
          </a:stretch>
        </p:blipFill>
        <p:spPr bwMode="auto">
          <a:xfrm>
            <a:off x="3581400" y="4267200"/>
            <a:ext cx="2057400" cy="218008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6781800" cy="119888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BISERICA </a:t>
            </a:r>
            <a:r>
              <a:rPr lang="ro-RO" sz="2400" dirty="0">
                <a:latin typeface="Times New Roman" panose="02020603050405020304" charset="0"/>
                <a:ea typeface="Adobe Heiti Std R" pitchFamily="34" charset="-128"/>
                <a:cs typeface="Times New Roman" panose="02020603050405020304" charset="0"/>
              </a:rPr>
              <a:t>MĂNĂSTIRII RĂZBOIENI SE AFLĂ PE LOCUL UNDE AU CĂZUT ÎN LUPTĂ OŞTENII LUI ŞTEFAN CEL MARE</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609600" y="1752600"/>
            <a:ext cx="8001000" cy="1754326"/>
          </a:xfrm>
          <a:prstGeom prst="rect">
            <a:avLst/>
          </a:prstGeom>
        </p:spPr>
        <p:txBody>
          <a:bodyPr wrap="square">
            <a:spAutoFit/>
          </a:bodyPr>
          <a:lstStyle/>
          <a:p>
            <a:pPr algn="just">
              <a:lnSpc>
                <a:spcPct val="150000"/>
              </a:lnSpc>
            </a:pPr>
            <a:r>
              <a:rPr lang="vi-VN" dirty="0"/>
              <a:t>Această biserică este clădită pe osemintele ostașilor căzuți în </a:t>
            </a:r>
            <a:r>
              <a:rPr lang="ro-RO" dirty="0">
                <a:latin typeface="Arial" panose="020B0604020202020204" pitchFamily="34" charset="0"/>
                <a:cs typeface="Arial" panose="020B0604020202020204" pitchFamily="34" charset="0"/>
              </a:rPr>
              <a:t>bătălia de la VALEA ALBĂ</a:t>
            </a:r>
            <a:r>
              <a:rPr lang="ro-RO" dirty="0"/>
              <a:t>. </a:t>
            </a:r>
            <a:r>
              <a:rPr lang="vi-VN" dirty="0"/>
              <a:t>Sub lespezile de piatră ale edificiului, din naos până în altar, pe o lungime de 10 m, o lățime de 3,5 m și o grosime de 30 de cm se află acele oseminte</a:t>
            </a:r>
            <a:r>
              <a:rPr lang="ro-RO" dirty="0"/>
              <a:t>.</a:t>
            </a:r>
            <a:endParaRPr lang="en-US" dirty="0"/>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21506" name="Picture 2" descr="Imagini pentru Biserica  Războieni"/>
          <p:cNvPicPr>
            <a:picLocks noChangeAspect="1" noChangeArrowheads="1"/>
          </p:cNvPicPr>
          <p:nvPr/>
        </p:nvPicPr>
        <p:blipFill>
          <a:blip r:embed="rId1"/>
          <a:srcRect/>
          <a:stretch>
            <a:fillRect/>
          </a:stretch>
        </p:blipFill>
        <p:spPr bwMode="auto">
          <a:xfrm>
            <a:off x="4953000" y="3886200"/>
            <a:ext cx="3549752" cy="2362200"/>
          </a:xfrm>
          <a:prstGeom prst="rect">
            <a:avLst/>
          </a:prstGeom>
          <a:noFill/>
        </p:spPr>
      </p:pic>
      <p:pic>
        <p:nvPicPr>
          <p:cNvPr id="21508" name="Picture 4" descr="Imagini pentru Biserica  Războieni"/>
          <p:cNvPicPr>
            <a:picLocks noChangeAspect="1" noChangeArrowheads="1"/>
          </p:cNvPicPr>
          <p:nvPr/>
        </p:nvPicPr>
        <p:blipFill>
          <a:blip r:embed="rId2"/>
          <a:srcRect/>
          <a:stretch>
            <a:fillRect/>
          </a:stretch>
        </p:blipFill>
        <p:spPr bwMode="auto">
          <a:xfrm>
            <a:off x="914400" y="3886200"/>
            <a:ext cx="3505200" cy="233255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81000"/>
            <a:ext cx="6781800" cy="1568450"/>
          </a:xfrm>
          <a:prstGeom prst="rect">
            <a:avLst/>
          </a:prstGeom>
          <a:noFill/>
        </p:spPr>
        <p:txBody>
          <a:bodyPr wrap="square" rtlCol="0">
            <a:spAutoFit/>
          </a:bodyPr>
          <a:lstStyle/>
          <a:p>
            <a:pPr algn="ctr"/>
            <a:r>
              <a:rPr lang="en-US" sz="2400" dirty="0">
                <a:latin typeface="Times New Roman" panose="02020603050405020304" charset="0"/>
                <a:ea typeface="Adobe Heiti Std R" pitchFamily="34" charset="-128"/>
                <a:cs typeface="Times New Roman" panose="02020603050405020304" charset="0"/>
              </a:rPr>
              <a:t>BISERICA </a:t>
            </a:r>
            <a:r>
              <a:rPr lang="ro-RO" sz="2400" dirty="0">
                <a:latin typeface="Times New Roman" panose="02020603050405020304" charset="0"/>
                <a:ea typeface="Adobe Heiti Std R" pitchFamily="34" charset="-128"/>
                <a:cs typeface="Times New Roman" panose="02020603050405020304" charset="0"/>
              </a:rPr>
              <a:t>DIN PĂTRĂUŢI ESTE CONSIDERATĂ CEA MAI VECHE BISERICĂ CONSTRUITĂ DE ŞTEFAN CEL MARE CARE SE PĂSTREAZĂ ÎN FORMA EI ORIGINALĂ</a:t>
            </a:r>
            <a:endParaRPr lang="en-US" sz="2400" dirty="0">
              <a:latin typeface="Times New Roman" panose="02020603050405020304" charset="0"/>
              <a:ea typeface="Adobe Heiti Std R" pitchFamily="34" charset="-128"/>
              <a:cs typeface="Times New Roman" panose="02020603050405020304" charset="0"/>
            </a:endParaRPr>
          </a:p>
        </p:txBody>
      </p:sp>
      <p:sp>
        <p:nvSpPr>
          <p:cNvPr id="3" name="Rectangle 2"/>
          <p:cNvSpPr/>
          <p:nvPr/>
        </p:nvSpPr>
        <p:spPr>
          <a:xfrm>
            <a:off x="533400" y="2286000"/>
            <a:ext cx="8001000" cy="1754326"/>
          </a:xfrm>
          <a:prstGeom prst="rect">
            <a:avLst/>
          </a:prstGeom>
        </p:spPr>
        <p:txBody>
          <a:bodyPr wrap="square">
            <a:spAutoFit/>
          </a:bodyPr>
          <a:lstStyle/>
          <a:p>
            <a:pPr algn="just">
              <a:lnSpc>
                <a:spcPct val="150000"/>
              </a:lnSpc>
            </a:pPr>
            <a:r>
              <a:rPr lang="vi-VN" dirty="0"/>
              <a:t>Biserica ștefaniană din Pătrăuți este cea mai veche biserică ctitorită de Ștefan cel Mare ce se mai păstrează astăzi în forma ei originară. Bisericile construite anterior de Ștefan cel Mare au fost distruse în decursul timpului și reconstruite.</a:t>
            </a:r>
            <a:endParaRPr lang="en-US" dirty="0"/>
          </a:p>
        </p:txBody>
      </p:sp>
      <p:sp>
        <p:nvSpPr>
          <p:cNvPr id="1026" name="AutoShape 2"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1028" name="AutoShape 4" descr="Imagini pentru manastirea popaut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22530" name="Picture 2" descr="https://upload.wikimedia.org/wikipedia/commons/thumb/0/00/Biserica_Inaltarea_Sf._Cruci_din_Patrauti30.jpg/300px-Biserica_Inaltarea_Sf._Cruci_din_Patrauti30.jpg"/>
          <p:cNvPicPr>
            <a:picLocks noChangeAspect="1" noChangeArrowheads="1"/>
          </p:cNvPicPr>
          <p:nvPr/>
        </p:nvPicPr>
        <p:blipFill>
          <a:blip r:embed="rId1"/>
          <a:srcRect/>
          <a:stretch>
            <a:fillRect/>
          </a:stretch>
        </p:blipFill>
        <p:spPr bwMode="auto">
          <a:xfrm>
            <a:off x="1600200" y="4191000"/>
            <a:ext cx="2857500" cy="2143125"/>
          </a:xfrm>
          <a:prstGeom prst="rect">
            <a:avLst/>
          </a:prstGeom>
          <a:noFill/>
        </p:spPr>
      </p:pic>
      <p:pic>
        <p:nvPicPr>
          <p:cNvPr id="22532" name="Picture 4" descr="https://upload.wikimedia.org/wikipedia/commons/thumb/9/9c/Biserica_Inaltarea_Sf._Cruci_din_Patrauti33.jpg/300px-Biserica_Inaltarea_Sf._Cruci_din_Patrauti33.jpg"/>
          <p:cNvPicPr>
            <a:picLocks noChangeAspect="1" noChangeArrowheads="1"/>
          </p:cNvPicPr>
          <p:nvPr/>
        </p:nvPicPr>
        <p:blipFill>
          <a:blip r:embed="rId2"/>
          <a:srcRect/>
          <a:stretch>
            <a:fillRect/>
          </a:stretch>
        </p:blipFill>
        <p:spPr bwMode="auto">
          <a:xfrm>
            <a:off x="4876800" y="4191000"/>
            <a:ext cx="2857500" cy="214312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4041</Words>
  <Application>WPS Presentation</Application>
  <PresentationFormat>On-screen Show (4:3)</PresentationFormat>
  <Paragraphs>54</Paragraphs>
  <Slides>12</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12</vt:i4>
      </vt:variant>
    </vt:vector>
  </HeadingPairs>
  <TitlesOfParts>
    <vt:vector size="28" baseType="lpstr">
      <vt:lpstr>Arial</vt:lpstr>
      <vt:lpstr>SimSun</vt:lpstr>
      <vt:lpstr>Wingdings</vt:lpstr>
      <vt:lpstr>Algerian</vt:lpstr>
      <vt:lpstr>Flipbash</vt:lpstr>
      <vt:lpstr>Adobe Gothic Std B</vt:lpstr>
      <vt:lpstr>Adobe Heiti Std R</vt:lpstr>
      <vt:lpstr>Britannic Bold</vt:lpstr>
      <vt:lpstr>Engravers MT</vt:lpstr>
      <vt:lpstr>Aharoni</vt:lpstr>
      <vt:lpstr>Yu Gothic</vt:lpstr>
      <vt:lpstr>Microsoft YaHei</vt:lpstr>
      <vt:lpstr>Arial Unicode MS</vt:lpstr>
      <vt:lpstr>Calibri</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sorin</dc:creator>
  <cp:lastModifiedBy>Elena Secuiu</cp:lastModifiedBy>
  <cp:revision>30</cp:revision>
  <dcterms:created xsi:type="dcterms:W3CDTF">2006-08-16T00:00:00Z</dcterms:created>
  <dcterms:modified xsi:type="dcterms:W3CDTF">2024-01-13T05:50:11Z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BA59225DD66E4924A6B315D359C01833_12</vt:lpwstr>
  </property>
  <property fmtid="{D5CDD505-2E9C-101B-9397-08002B2CF9AE}" pid="3" name="KSOProductBuildVer">
    <vt:lpwstr>1033-12.2.0.13359</vt:lpwstr>
  </property>
</Properties>
</file>