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sldIdLst>
    <p:sldId id="256" r:id="rId2"/>
    <p:sldId id="257" r:id="rId3"/>
    <p:sldId id="258" r:id="rId4"/>
    <p:sldId id="261" r:id="rId5"/>
    <p:sldId id="271" r:id="rId6"/>
    <p:sldId id="265" r:id="rId7"/>
    <p:sldId id="272" r:id="rId8"/>
    <p:sldId id="264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91"/>
  </p:normalViewPr>
  <p:slideViewPr>
    <p:cSldViewPr snapToGrid="0" snapToObjects="1">
      <p:cViewPr varScale="1">
        <p:scale>
          <a:sx n="85" d="100"/>
          <a:sy n="85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FC218459-5417-1348-9B6F-B7E549741AEA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A72E7363-7FE0-2140-8CF6-B7F9CF804073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42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A19EA-BC21-7642-A370-BD7CEC587081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0428-7051-CA47-8C02-55649065D837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10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A19EA-BC21-7642-A370-BD7CEC587081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0428-7051-CA47-8C02-55649065D837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0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A19EA-BC21-7642-A370-BD7CEC587081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0428-7051-CA47-8C02-55649065D837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56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A19EA-BC21-7642-A370-BD7CEC587081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0428-7051-CA47-8C02-55649065D837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4388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A19EA-BC21-7642-A370-BD7CEC587081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0428-7051-CA47-8C02-55649065D837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69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A19EA-BC21-7642-A370-BD7CEC587081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0428-7051-CA47-8C02-55649065D837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328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631CFE-108C-DA48-8A31-0B0FE345BE44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452B2-EBC4-ED4B-9B75-3FC0069ABF50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3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919B9-F453-6943-8E8D-658F0821BE19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3922A-3A33-7F49-AB70-527F9A30C0FE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2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0BBD7-D6F0-2B4C-AA92-5ACCF2429212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69005-0744-0841-BC7A-2788D063A867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615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83317-9B79-8146-A2B1-778C742CBD68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0EC2E-1D36-D14F-8278-DA230ADD2428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C59B9-C687-9748-88FA-D90B6FA019BB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92430-7AD5-7849-A4EE-EED5A64F2982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2428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C61EC-CE36-D349-8ACD-CDB3B4C0968C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C440D-A1AF-C548-BCF3-865222803AF0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0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579346-27A1-8E4E-ACE8-13AB85287122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D92D3-125A-E04F-8F91-9F43E7A3972E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6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ECFAC-98E3-7C40-B8A0-56054D7371F5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FBAD0-4F74-1F4C-A6F8-3FDE88F49C2C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059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C136A-E282-984E-8451-250013B0EB6A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B86E1-111D-6347-B0AD-FED102805013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13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3ED71-01EB-8D4A-B676-5098610D740C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0A5E6-40A5-A045-956A-A6FF069DB102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592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15A19EA-BC21-7642-A370-BD7CEC587081}" type="datetimeFigureOut">
              <a:rPr lang="ro-RO" smtClean="0"/>
              <a:pPr>
                <a:defRPr/>
              </a:pPr>
              <a:t>26.03.2024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2460428-7051-CA47-8C02-55649065D837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538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3.jpg"/><Relationship Id="rId7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15.jpg"/><Relationship Id="rId4" Type="http://schemas.openxmlformats.org/officeDocument/2006/relationships/image" Target="../media/image10.jpg"/><Relationship Id="rId9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6CC5-427E-4542-9A67-592654BF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6481" y="1831181"/>
            <a:ext cx="7140248" cy="704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8C7A6-3EAA-574B-AA45-147C79248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103" y="2913529"/>
            <a:ext cx="7140247" cy="2132340"/>
          </a:xfrm>
        </p:spPr>
        <p:txBody>
          <a:bodyPr rtlCol="0">
            <a:normAutofit lnSpcReduction="10000"/>
          </a:bodyPr>
          <a:lstStyle/>
          <a:p>
            <a:pPr algn="r">
              <a:defRPr/>
            </a:pPr>
            <a:r>
              <a:rPr lang="ro-RO" sz="3000" b="1" dirty="0">
                <a:solidFill>
                  <a:srgbClr val="0070C0"/>
                </a:solidFill>
              </a:rPr>
              <a:t>Prof. </a:t>
            </a:r>
            <a:r>
              <a:rPr lang="en-US" sz="3000" b="1" dirty="0">
                <a:solidFill>
                  <a:srgbClr val="0070C0"/>
                </a:solidFill>
              </a:rPr>
              <a:t>Moise </a:t>
            </a:r>
            <a:r>
              <a:rPr lang="ro-RO" sz="3000" b="1" dirty="0">
                <a:solidFill>
                  <a:srgbClr val="0070C0"/>
                </a:solidFill>
              </a:rPr>
              <a:t>Lăcrămioara</a:t>
            </a:r>
          </a:p>
          <a:p>
            <a:pPr algn="r">
              <a:defRPr/>
            </a:pPr>
            <a:endParaRPr lang="ro-RO" dirty="0"/>
          </a:p>
          <a:p>
            <a:pPr algn="r">
              <a:defRPr/>
            </a:pPr>
            <a:r>
              <a:rPr lang="ro-RO" sz="2800" dirty="0">
                <a:solidFill>
                  <a:srgbClr val="0070C0"/>
                </a:solidFill>
              </a:rPr>
              <a:t>Grădinița cu P.N. Țifești</a:t>
            </a:r>
          </a:p>
          <a:p>
            <a:pPr algn="r">
              <a:defRPr/>
            </a:pPr>
            <a:r>
              <a:rPr lang="ro-RO" sz="2800" dirty="0">
                <a:solidFill>
                  <a:srgbClr val="0070C0"/>
                </a:solidFill>
              </a:rPr>
              <a:t>Vrancea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FF0F-F46F-BF4C-8FA8-047FF299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19" y="1001056"/>
            <a:ext cx="9601196" cy="1303867"/>
          </a:xfrm>
        </p:spPr>
        <p:txBody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FF0A6C46-71F2-6841-B970-5A1D8491E7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altLang="ro-RO" dirty="0"/>
              <a:t>Cuvântul </a:t>
            </a:r>
            <a:r>
              <a:rPr lang="ro-RO" altLang="ro-RO" b="1" dirty="0"/>
              <a:t>PARĂ</a:t>
            </a:r>
            <a:r>
              <a:rPr lang="ro-RO" altLang="ro-RO" sz="2400" b="1" dirty="0"/>
              <a:t> </a:t>
            </a:r>
            <a:r>
              <a:rPr lang="ro-RO" altLang="ro-RO" dirty="0"/>
              <a:t>are:</a:t>
            </a:r>
          </a:p>
          <a:p>
            <a:endParaRPr lang="ro-RO" altLang="ro-RO" dirty="0"/>
          </a:p>
          <a:p>
            <a:pPr lvl="1"/>
            <a:endParaRPr lang="ro-RO" altLang="ro-RO" dirty="0"/>
          </a:p>
          <a:p>
            <a:r>
              <a:rPr lang="ro-RO" altLang="ro-RO" dirty="0"/>
              <a:t>A) Două (2) silabe _ _         </a:t>
            </a:r>
          </a:p>
          <a:p>
            <a:r>
              <a:rPr lang="ro-RO" altLang="ro-RO" dirty="0"/>
              <a:t>B) Trei ( 3) silabe </a:t>
            </a:r>
            <a:r>
              <a:rPr lang="ro-RO" altLang="ro-RO" b="1" dirty="0"/>
              <a:t>_ _ _ </a:t>
            </a:r>
          </a:p>
          <a:p>
            <a:pPr marL="0" indent="0">
              <a:buNone/>
            </a:pPr>
            <a:endParaRPr lang="ro-RO" altLang="ro-RO" dirty="0"/>
          </a:p>
          <a:p>
            <a:endParaRPr lang="ro-RO" alt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1615D-BE54-4A4E-80F8-D90D218C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082" y="2644950"/>
            <a:ext cx="1246094" cy="157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9E131-77ED-490F-8D29-F5DF81991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07" y="2660136"/>
            <a:ext cx="3056964" cy="33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8F50-E998-E54D-AD22-5F9395C0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pic>
        <p:nvPicPr>
          <p:cNvPr id="7170" name="Content Placeholder 4">
            <a:extLst>
              <a:ext uri="{FF2B5EF4-FFF2-40B4-BE49-F238E27FC236}">
                <a16:creationId xmlns:a16="http://schemas.microsoft.com/office/drawing/2014/main" id="{C9178B4A-A978-214E-8844-2A45FF2C7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2" y="2426919"/>
            <a:ext cx="2624317" cy="2480989"/>
          </a:xfrm>
        </p:spPr>
      </p:pic>
      <p:sp>
        <p:nvSpPr>
          <p:cNvPr id="6" name="Action Button: Forward or Next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2FAEB8-0218-FB4E-A176-2369DB53CA7E}"/>
              </a:ext>
            </a:extLst>
          </p:cNvPr>
          <p:cNvSpPr/>
          <p:nvPr/>
        </p:nvSpPr>
        <p:spPr>
          <a:xfrm>
            <a:off x="1867324" y="5626432"/>
            <a:ext cx="1083469" cy="4988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9DC716BE-A2F7-0A41-A81F-EBCF8BA9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3" y="4936331"/>
            <a:ext cx="26243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o-RO" altLang="ro-RO" sz="1350" b="1" dirty="0">
                <a:solidFill>
                  <a:srgbClr val="0070C0"/>
                </a:solidFill>
              </a:rPr>
              <a:t>Răspuns: PA-RĂ ( 2 SILABE) </a:t>
            </a:r>
            <a:r>
              <a:rPr lang="ro-RO" altLang="ro-RO" sz="1350" b="1" dirty="0" err="1">
                <a:solidFill>
                  <a:srgbClr val="0070C0"/>
                </a:solidFill>
              </a:rPr>
              <a:t>Bravo</a:t>
            </a:r>
            <a:r>
              <a:rPr lang="ro-RO" altLang="ro-RO" sz="1350" b="1" dirty="0">
                <a:solidFill>
                  <a:srgbClr val="0070C0"/>
                </a:solidFill>
              </a:rPr>
              <a:t>!!!   Continuă!!!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AC40F8-FEFA-48A4-868D-B36C950A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4" b="6483"/>
          <a:stretch>
            <a:fillRect/>
          </a:stretch>
        </p:blipFill>
        <p:spPr>
          <a:xfrm>
            <a:off x="7232683" y="2426919"/>
            <a:ext cx="2624319" cy="2621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2EC06-AC24-4619-A1F9-FEC8DFE39FC3}"/>
              </a:ext>
            </a:extLst>
          </p:cNvPr>
          <p:cNvSpPr txBox="1"/>
          <p:nvPr/>
        </p:nvSpPr>
        <p:spPr>
          <a:xfrm>
            <a:off x="7377954" y="5347360"/>
            <a:ext cx="160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o-RO" altLang="ro-RO" sz="1800" dirty="0">
                <a:solidFill>
                  <a:srgbClr val="0070C0"/>
                </a:solidFill>
              </a:rPr>
              <a:t>Mai încearcă!!!</a:t>
            </a:r>
          </a:p>
        </p:txBody>
      </p:sp>
      <p:sp>
        <p:nvSpPr>
          <p:cNvPr id="10" name="Action Button: Back or Previous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C034247-76A3-48BD-9F90-A0925C5BD1E1}"/>
              </a:ext>
            </a:extLst>
          </p:cNvPr>
          <p:cNvSpPr/>
          <p:nvPr/>
        </p:nvSpPr>
        <p:spPr>
          <a:xfrm>
            <a:off x="9007845" y="5385925"/>
            <a:ext cx="1316831" cy="4810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</p:spTree>
    <p:extLst>
      <p:ext uri="{BB962C8B-B14F-4D97-AF65-F5344CB8AC3E}">
        <p14:creationId xmlns:p14="http://schemas.microsoft.com/office/powerpoint/2010/main" val="26449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172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FF0F-F46F-BF4C-8FA8-047FF299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FF0A6C46-71F2-6841-B970-5A1D8491E7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altLang="ro-RO" dirty="0"/>
              <a:t>Cuvântul </a:t>
            </a:r>
            <a:r>
              <a:rPr lang="ro-RO" altLang="ro-RO" b="1" dirty="0"/>
              <a:t>FLUTURE </a:t>
            </a:r>
            <a:r>
              <a:rPr lang="ro-RO" altLang="ro-RO" dirty="0"/>
              <a:t>are:</a:t>
            </a:r>
          </a:p>
          <a:p>
            <a:endParaRPr lang="ro-RO" altLang="ro-RO" dirty="0"/>
          </a:p>
          <a:p>
            <a:pPr lvl="1"/>
            <a:endParaRPr lang="ro-RO" altLang="ro-RO" dirty="0"/>
          </a:p>
          <a:p>
            <a:r>
              <a:rPr lang="ro-RO" altLang="ro-RO" dirty="0"/>
              <a:t>A) Trei (3) silabe _ _ _        </a:t>
            </a:r>
          </a:p>
          <a:p>
            <a:r>
              <a:rPr lang="ro-RO" altLang="ro-RO" dirty="0"/>
              <a:t>B) Patru ( 4) silabe </a:t>
            </a:r>
            <a:r>
              <a:rPr lang="ro-RO" altLang="ro-RO" b="1" dirty="0"/>
              <a:t>_ _ _ _</a:t>
            </a:r>
          </a:p>
          <a:p>
            <a:pPr marL="0" indent="0">
              <a:buNone/>
            </a:pPr>
            <a:endParaRPr lang="ro-RO" altLang="ro-RO" dirty="0"/>
          </a:p>
          <a:p>
            <a:endParaRPr lang="ro-RO" alt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399AD-7514-49C1-A909-1D40FB874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969" y="2548776"/>
            <a:ext cx="1541758" cy="1760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C7B3E6-00B8-482D-8EC2-317F0014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07" y="2556932"/>
            <a:ext cx="3056964" cy="34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8F50-E998-E54D-AD22-5F9395C0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pic>
        <p:nvPicPr>
          <p:cNvPr id="7170" name="Content Placeholder 4">
            <a:extLst>
              <a:ext uri="{FF2B5EF4-FFF2-40B4-BE49-F238E27FC236}">
                <a16:creationId xmlns:a16="http://schemas.microsoft.com/office/drawing/2014/main" id="{C9178B4A-A978-214E-8844-2A45FF2C7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2" y="2426919"/>
            <a:ext cx="2624317" cy="2480989"/>
          </a:xfrm>
        </p:spPr>
      </p:pic>
      <p:sp>
        <p:nvSpPr>
          <p:cNvPr id="6" name="Action Button: Forward or Next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2FAEB8-0218-FB4E-A176-2369DB53CA7E}"/>
              </a:ext>
            </a:extLst>
          </p:cNvPr>
          <p:cNvSpPr/>
          <p:nvPr/>
        </p:nvSpPr>
        <p:spPr>
          <a:xfrm>
            <a:off x="1867324" y="5626432"/>
            <a:ext cx="1083469" cy="4988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9DC716BE-A2F7-0A41-A81F-EBCF8BA9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3" y="4936331"/>
            <a:ext cx="26243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o-RO" altLang="ro-RO" sz="1350" b="1" dirty="0">
                <a:solidFill>
                  <a:srgbClr val="0070C0"/>
                </a:solidFill>
              </a:rPr>
              <a:t>Răspuns: FLU-TU-RE ( 3 SILABE) </a:t>
            </a:r>
            <a:r>
              <a:rPr lang="ro-RO" altLang="ro-RO" sz="1350" b="1" dirty="0" err="1">
                <a:solidFill>
                  <a:srgbClr val="0070C0"/>
                </a:solidFill>
              </a:rPr>
              <a:t>Bravo</a:t>
            </a:r>
            <a:r>
              <a:rPr lang="ro-RO" altLang="ro-RO" sz="1350" b="1" dirty="0">
                <a:solidFill>
                  <a:srgbClr val="0070C0"/>
                </a:solidFill>
              </a:rPr>
              <a:t>!!!   Continuă!!!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AC40F8-FEFA-48A4-868D-B36C950A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4" b="6483"/>
          <a:stretch>
            <a:fillRect/>
          </a:stretch>
        </p:blipFill>
        <p:spPr>
          <a:xfrm>
            <a:off x="7232683" y="2426919"/>
            <a:ext cx="2624319" cy="2621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2EC06-AC24-4619-A1F9-FEC8DFE39FC3}"/>
              </a:ext>
            </a:extLst>
          </p:cNvPr>
          <p:cNvSpPr txBox="1"/>
          <p:nvPr/>
        </p:nvSpPr>
        <p:spPr>
          <a:xfrm>
            <a:off x="7377954" y="5347360"/>
            <a:ext cx="160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o-RO" altLang="ro-RO" sz="1800" dirty="0">
                <a:solidFill>
                  <a:srgbClr val="0070C0"/>
                </a:solidFill>
              </a:rPr>
              <a:t>Mai încearcă!!!</a:t>
            </a:r>
          </a:p>
        </p:txBody>
      </p:sp>
      <p:sp>
        <p:nvSpPr>
          <p:cNvPr id="10" name="Action Button: Back or Previous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C034247-76A3-48BD-9F90-A0925C5BD1E1}"/>
              </a:ext>
            </a:extLst>
          </p:cNvPr>
          <p:cNvSpPr/>
          <p:nvPr/>
        </p:nvSpPr>
        <p:spPr>
          <a:xfrm>
            <a:off x="9007845" y="5385925"/>
            <a:ext cx="1316831" cy="4810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</p:spTree>
    <p:extLst>
      <p:ext uri="{BB962C8B-B14F-4D97-AF65-F5344CB8AC3E}">
        <p14:creationId xmlns:p14="http://schemas.microsoft.com/office/powerpoint/2010/main" val="34379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172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FF0F-F46F-BF4C-8FA8-047FF299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Despărțirea în silabe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FF0A6C46-71F2-6841-B970-5A1D8491E7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altLang="ro-RO" dirty="0"/>
              <a:t>Cuvântul </a:t>
            </a:r>
            <a:r>
              <a:rPr lang="ro-RO" altLang="ro-RO" b="1" dirty="0"/>
              <a:t>GĂRGĂTIȚĂ </a:t>
            </a:r>
            <a:r>
              <a:rPr lang="ro-RO" altLang="ro-RO" dirty="0"/>
              <a:t>are:</a:t>
            </a:r>
          </a:p>
          <a:p>
            <a:endParaRPr lang="ro-RO" altLang="ro-RO" dirty="0"/>
          </a:p>
          <a:p>
            <a:pPr lvl="1"/>
            <a:endParaRPr lang="ro-RO" altLang="ro-RO" dirty="0"/>
          </a:p>
          <a:p>
            <a:r>
              <a:rPr lang="ro-RO" altLang="ro-RO" dirty="0"/>
              <a:t>A) Patru (4) silabe _ _ _ _   </a:t>
            </a:r>
          </a:p>
          <a:p>
            <a:r>
              <a:rPr lang="ro-RO" altLang="ro-RO" dirty="0"/>
              <a:t>B) Cinci (5) silabe </a:t>
            </a:r>
            <a:r>
              <a:rPr lang="ro-RO" altLang="ro-RO" b="1" dirty="0"/>
              <a:t>_ _ _ _ _</a:t>
            </a:r>
          </a:p>
          <a:p>
            <a:pPr marL="0" indent="0">
              <a:buNone/>
            </a:pPr>
            <a:endParaRPr lang="ro-RO" altLang="ro-RO" dirty="0"/>
          </a:p>
          <a:p>
            <a:endParaRPr lang="ro-RO" alt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C95F4-E7FA-470B-93AC-EF13E8942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97" y="2556932"/>
            <a:ext cx="2059132" cy="1799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E5451-DABB-4884-A008-CEB0AAAC4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07" y="2660136"/>
            <a:ext cx="3056964" cy="33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8F50-E998-E54D-AD22-5F9395C0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pic>
        <p:nvPicPr>
          <p:cNvPr id="7170" name="Content Placeholder 4">
            <a:extLst>
              <a:ext uri="{FF2B5EF4-FFF2-40B4-BE49-F238E27FC236}">
                <a16:creationId xmlns:a16="http://schemas.microsoft.com/office/drawing/2014/main" id="{C9178B4A-A978-214E-8844-2A45FF2C7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2" y="2426919"/>
            <a:ext cx="2624317" cy="2480989"/>
          </a:xfrm>
        </p:spPr>
      </p:pic>
      <p:sp>
        <p:nvSpPr>
          <p:cNvPr id="6" name="Action Button: Forward or Next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2FAEB8-0218-FB4E-A176-2369DB53CA7E}"/>
              </a:ext>
            </a:extLst>
          </p:cNvPr>
          <p:cNvSpPr/>
          <p:nvPr/>
        </p:nvSpPr>
        <p:spPr>
          <a:xfrm>
            <a:off x="1867324" y="5626432"/>
            <a:ext cx="1083469" cy="4988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9DC716BE-A2F7-0A41-A81F-EBCF8BA9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3" y="4936331"/>
            <a:ext cx="26243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o-RO" altLang="ro-RO" sz="1350" b="1" dirty="0">
                <a:solidFill>
                  <a:srgbClr val="0070C0"/>
                </a:solidFill>
              </a:rPr>
              <a:t>Răspuns: GĂR-GĂ-RI-ȚĂ ( 4 SILABE) </a:t>
            </a:r>
            <a:r>
              <a:rPr lang="ro-RO" altLang="ro-RO" sz="1350" b="1" dirty="0" err="1">
                <a:solidFill>
                  <a:srgbClr val="0070C0"/>
                </a:solidFill>
              </a:rPr>
              <a:t>Bravo</a:t>
            </a:r>
            <a:r>
              <a:rPr lang="ro-RO" altLang="ro-RO" sz="1350" b="1" dirty="0">
                <a:solidFill>
                  <a:srgbClr val="0070C0"/>
                </a:solidFill>
              </a:rPr>
              <a:t>!!!   Continuă!!!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AC40F8-FEFA-48A4-868D-B36C950A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4" b="6483"/>
          <a:stretch>
            <a:fillRect/>
          </a:stretch>
        </p:blipFill>
        <p:spPr>
          <a:xfrm>
            <a:off x="7232683" y="2426919"/>
            <a:ext cx="2624319" cy="2621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2EC06-AC24-4619-A1F9-FEC8DFE39FC3}"/>
              </a:ext>
            </a:extLst>
          </p:cNvPr>
          <p:cNvSpPr txBox="1"/>
          <p:nvPr/>
        </p:nvSpPr>
        <p:spPr>
          <a:xfrm>
            <a:off x="7377954" y="5347360"/>
            <a:ext cx="160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o-RO" altLang="ro-RO" sz="1800" dirty="0">
                <a:solidFill>
                  <a:srgbClr val="0070C0"/>
                </a:solidFill>
              </a:rPr>
              <a:t>Mai încearcă!!!</a:t>
            </a:r>
          </a:p>
        </p:txBody>
      </p:sp>
      <p:sp>
        <p:nvSpPr>
          <p:cNvPr id="10" name="Action Button: Back or Previous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C034247-76A3-48BD-9F90-A0925C5BD1E1}"/>
              </a:ext>
            </a:extLst>
          </p:cNvPr>
          <p:cNvSpPr/>
          <p:nvPr/>
        </p:nvSpPr>
        <p:spPr>
          <a:xfrm>
            <a:off x="9007845" y="5385925"/>
            <a:ext cx="1316831" cy="4810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</p:spTree>
    <p:extLst>
      <p:ext uri="{BB962C8B-B14F-4D97-AF65-F5344CB8AC3E}">
        <p14:creationId xmlns:p14="http://schemas.microsoft.com/office/powerpoint/2010/main" val="14116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172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214B-C081-084A-991F-9A3DEC62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D7FAC3E8-A24F-A347-901A-9D5C2BD3E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altLang="ro-RO" dirty="0"/>
              <a:t>Cuvântul </a:t>
            </a:r>
            <a:r>
              <a:rPr lang="ro-RO" altLang="ro-RO" b="1" dirty="0"/>
              <a:t>MELC</a:t>
            </a:r>
            <a:r>
              <a:rPr lang="ro-RO" altLang="ro-RO" sz="2400" b="1" dirty="0"/>
              <a:t> </a:t>
            </a:r>
            <a:r>
              <a:rPr lang="ro-RO" altLang="ro-RO" dirty="0"/>
              <a:t>are:</a:t>
            </a:r>
          </a:p>
          <a:p>
            <a:pPr marL="0" indent="0">
              <a:buNone/>
            </a:pPr>
            <a:endParaRPr lang="ro-RO" altLang="ro-RO" dirty="0"/>
          </a:p>
          <a:p>
            <a:endParaRPr lang="ro-RO" altLang="ro-RO" dirty="0"/>
          </a:p>
          <a:p>
            <a:r>
              <a:rPr lang="ro-RO" altLang="ro-RO" dirty="0"/>
              <a:t>A) O (1) silabă _    </a:t>
            </a:r>
          </a:p>
          <a:p>
            <a:r>
              <a:rPr lang="ro-RO" altLang="ro-RO" dirty="0"/>
              <a:t>B) Două ( 2) silabe _ _     </a:t>
            </a:r>
          </a:p>
          <a:p>
            <a:pPr marL="0" indent="0">
              <a:buNone/>
            </a:pPr>
            <a:endParaRPr lang="ro-RO" altLang="ro-RO" dirty="0"/>
          </a:p>
          <a:p>
            <a:endParaRPr lang="ro-RO" altLang="ro-RO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B8CB8-75A9-42B6-85E8-D01D27AD8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3" y="2584822"/>
            <a:ext cx="1631578" cy="1631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21220F-9C3F-47A7-AD11-07616823E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07" y="2660136"/>
            <a:ext cx="3056964" cy="33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8F50-E998-E54D-AD22-5F9395C0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pic>
        <p:nvPicPr>
          <p:cNvPr id="7170" name="Content Placeholder 4">
            <a:extLst>
              <a:ext uri="{FF2B5EF4-FFF2-40B4-BE49-F238E27FC236}">
                <a16:creationId xmlns:a16="http://schemas.microsoft.com/office/drawing/2014/main" id="{C9178B4A-A978-214E-8844-2A45FF2C7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2" y="2426919"/>
            <a:ext cx="2624317" cy="2480989"/>
          </a:xfrm>
        </p:spPr>
      </p:pic>
      <p:sp>
        <p:nvSpPr>
          <p:cNvPr id="6" name="Action Button: Forward or Next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2FAEB8-0218-FB4E-A176-2369DB53CA7E}"/>
              </a:ext>
            </a:extLst>
          </p:cNvPr>
          <p:cNvSpPr/>
          <p:nvPr/>
        </p:nvSpPr>
        <p:spPr>
          <a:xfrm>
            <a:off x="1867324" y="5626432"/>
            <a:ext cx="1083469" cy="4988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9DC716BE-A2F7-0A41-A81F-EBCF8BA9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3" y="4936331"/>
            <a:ext cx="26243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o-RO" altLang="ro-RO" sz="1350" b="1" dirty="0">
                <a:solidFill>
                  <a:srgbClr val="0070C0"/>
                </a:solidFill>
              </a:rPr>
              <a:t>Răspuns: MELC ( 1 SILABĂ) </a:t>
            </a:r>
            <a:r>
              <a:rPr lang="ro-RO" altLang="ro-RO" sz="1350" b="1" dirty="0" err="1">
                <a:solidFill>
                  <a:srgbClr val="0070C0"/>
                </a:solidFill>
              </a:rPr>
              <a:t>Bravo</a:t>
            </a:r>
            <a:r>
              <a:rPr lang="ro-RO" altLang="ro-RO" sz="1350" b="1" dirty="0">
                <a:solidFill>
                  <a:srgbClr val="0070C0"/>
                </a:solidFill>
              </a:rPr>
              <a:t>!!!   Continuă!!!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AC40F8-FEFA-48A4-868D-B36C950A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4" b="6483"/>
          <a:stretch>
            <a:fillRect/>
          </a:stretch>
        </p:blipFill>
        <p:spPr>
          <a:xfrm>
            <a:off x="7232683" y="2426919"/>
            <a:ext cx="2624319" cy="2621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2EC06-AC24-4619-A1F9-FEC8DFE39FC3}"/>
              </a:ext>
            </a:extLst>
          </p:cNvPr>
          <p:cNvSpPr txBox="1"/>
          <p:nvPr/>
        </p:nvSpPr>
        <p:spPr>
          <a:xfrm>
            <a:off x="7377954" y="5347360"/>
            <a:ext cx="160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o-RO" altLang="ro-RO" sz="1800" dirty="0">
                <a:solidFill>
                  <a:srgbClr val="0070C0"/>
                </a:solidFill>
              </a:rPr>
              <a:t>Mai încearcă!!!</a:t>
            </a:r>
          </a:p>
        </p:txBody>
      </p:sp>
      <p:sp>
        <p:nvSpPr>
          <p:cNvPr id="10" name="Action Button: Back or Previous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C034247-76A3-48BD-9F90-A0925C5BD1E1}"/>
              </a:ext>
            </a:extLst>
          </p:cNvPr>
          <p:cNvSpPr/>
          <p:nvPr/>
        </p:nvSpPr>
        <p:spPr>
          <a:xfrm>
            <a:off x="9007845" y="5385925"/>
            <a:ext cx="1316831" cy="4810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</p:spTree>
    <p:extLst>
      <p:ext uri="{BB962C8B-B14F-4D97-AF65-F5344CB8AC3E}">
        <p14:creationId xmlns:p14="http://schemas.microsoft.com/office/powerpoint/2010/main" val="9752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172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1BF6-C01A-4124-84E3-1A3C3A9E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3"/>
            <a:ext cx="9184339" cy="1169396"/>
          </a:xfrm>
        </p:spPr>
        <p:txBody>
          <a:bodyPr>
            <a:normAutofit fontScale="90000"/>
          </a:bodyPr>
          <a:lstStyle/>
          <a:p>
            <a:r>
              <a:rPr lang="ro-RO" dirty="0"/>
              <a:t>Grupează imaginile după numărul silabelor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4046F-E28D-4D82-84EF-B8CE45B5A7D9}"/>
              </a:ext>
            </a:extLst>
          </p:cNvPr>
          <p:cNvSpPr txBox="1"/>
          <p:nvPr/>
        </p:nvSpPr>
        <p:spPr>
          <a:xfrm>
            <a:off x="1483660" y="2528047"/>
            <a:ext cx="944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1                                           2                                                  3                                             4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072A7-AFB6-4CEE-8D72-E17654F7E913}"/>
              </a:ext>
            </a:extLst>
          </p:cNvPr>
          <p:cNvSpPr/>
          <p:nvPr/>
        </p:nvSpPr>
        <p:spPr>
          <a:xfrm>
            <a:off x="1129553" y="2960132"/>
            <a:ext cx="1855694" cy="32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DF660-E1A2-4505-AEF7-22EFC8EF4586}"/>
              </a:ext>
            </a:extLst>
          </p:cNvPr>
          <p:cNvSpPr/>
          <p:nvPr/>
        </p:nvSpPr>
        <p:spPr>
          <a:xfrm>
            <a:off x="3415553" y="2960132"/>
            <a:ext cx="2043953" cy="32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96058-DBC2-4BDE-AF8B-873249ACC340}"/>
              </a:ext>
            </a:extLst>
          </p:cNvPr>
          <p:cNvSpPr/>
          <p:nvPr/>
        </p:nvSpPr>
        <p:spPr>
          <a:xfrm>
            <a:off x="6024281" y="2960132"/>
            <a:ext cx="2124635" cy="32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1313F-5B74-47C4-BBBC-A2AB31CB4FE0}"/>
              </a:ext>
            </a:extLst>
          </p:cNvPr>
          <p:cNvSpPr/>
          <p:nvPr/>
        </p:nvSpPr>
        <p:spPr>
          <a:xfrm>
            <a:off x="8615082" y="2960132"/>
            <a:ext cx="2124636" cy="327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8BAE7D-3C8E-4DFF-8295-085EA230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04" y="3207354"/>
            <a:ext cx="1100138" cy="1428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76EA65-A13C-4AF3-A203-7EF137730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038" y="3443336"/>
            <a:ext cx="1198271" cy="13682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EFCD8A-FE8E-4D3A-A28F-29984BDE3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26" y="4757032"/>
            <a:ext cx="1160474" cy="12449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86DD6B-C010-4A1F-BBD6-B688A785D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022" y="4875083"/>
            <a:ext cx="1229619" cy="12296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944669-ECE3-44EB-BC70-4F5C8BA61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9050" y="2897379"/>
            <a:ext cx="1250390" cy="12480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B3EACC-C949-4B53-9C2A-EF1B5943E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4565" y="4792921"/>
            <a:ext cx="1084956" cy="13682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2D0BD0-1E5E-4CF7-9101-07E26319D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082" y="4820516"/>
            <a:ext cx="1269060" cy="12690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5732DF-DFFE-4E89-BFC3-9454A14244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9871" y="3190452"/>
            <a:ext cx="1421392" cy="12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1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0029-9C8B-A84E-AD47-A3F046BE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</a:t>
            </a:r>
            <a:r>
              <a:rPr lang="ro-RO">
                <a:latin typeface="Arial" panose="020B0604020202020204" pitchFamily="34" charset="0"/>
                <a:cs typeface="Arial" panose="020B0604020202020204" pitchFamily="34" charset="0"/>
              </a:rPr>
              <a:t>despățim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în silabe</a:t>
            </a:r>
          </a:p>
        </p:txBody>
      </p:sp>
      <p:pic>
        <p:nvPicPr>
          <p:cNvPr id="18434" name="Content Placeholder 4">
            <a:extLst>
              <a:ext uri="{FF2B5EF4-FFF2-40B4-BE49-F238E27FC236}">
                <a16:creationId xmlns:a16="http://schemas.microsoft.com/office/drawing/2014/main" id="{0A7F5521-AB82-FB4A-8383-63217CA99D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12" y="2450485"/>
            <a:ext cx="5773270" cy="38676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3E7E-E447-E641-B048-09BA4105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5688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o-RO" dirty="0"/>
            </a:b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EC5E-C044-4B4C-A413-BA55169B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2541"/>
            <a:ext cx="9601196" cy="3473327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ro-RO" sz="3600" dirty="0">
                <a:solidFill>
                  <a:schemeClr val="tx1"/>
                </a:solidFill>
              </a:rPr>
              <a:t>Alege varianta corectă:</a:t>
            </a:r>
          </a:p>
          <a:p>
            <a:pPr marL="0" indent="0">
              <a:buNone/>
              <a:defRPr/>
            </a:pPr>
            <a:r>
              <a:rPr lang="ro-RO" sz="3600" dirty="0">
                <a:solidFill>
                  <a:schemeClr val="tx1"/>
                </a:solidFill>
              </a:rPr>
              <a:t>Cuvântul </a:t>
            </a:r>
            <a:r>
              <a:rPr lang="ro-RO" sz="3600" b="1" dirty="0">
                <a:solidFill>
                  <a:schemeClr val="tx1"/>
                </a:solidFill>
              </a:rPr>
              <a:t> SOARE  </a:t>
            </a:r>
            <a:r>
              <a:rPr lang="ro-RO" sz="3600" dirty="0">
                <a:solidFill>
                  <a:schemeClr val="tx1"/>
                </a:solidFill>
              </a:rPr>
              <a:t>are:</a:t>
            </a:r>
          </a:p>
          <a:p>
            <a:pPr marL="0" indent="0">
              <a:buNone/>
              <a:defRPr/>
            </a:pPr>
            <a:endParaRPr lang="ro-RO" sz="3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ro-RO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o-RO" sz="3600" dirty="0">
                <a:solidFill>
                  <a:schemeClr val="tx1"/>
                </a:solidFill>
              </a:rPr>
              <a:t>A) Două (2) silabe     _  _</a:t>
            </a:r>
          </a:p>
          <a:p>
            <a:pPr>
              <a:defRPr/>
            </a:pPr>
            <a:r>
              <a:rPr lang="ro-RO" sz="3600" dirty="0">
                <a:solidFill>
                  <a:schemeClr val="tx1"/>
                </a:solidFill>
              </a:rPr>
              <a:t>B) Trei (3) silabe    _  _  _</a:t>
            </a:r>
          </a:p>
          <a:p>
            <a:pPr>
              <a:defRPr/>
            </a:pPr>
            <a:endParaRPr lang="ro-R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77963-C3E3-4DEA-80FA-78436758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53553"/>
            <a:ext cx="1712260" cy="1709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D60D5-65DA-4ACC-82B2-95CC8D480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1" y="2653552"/>
            <a:ext cx="2985246" cy="3370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8F50-E998-E54D-AD22-5F9395C0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pic>
        <p:nvPicPr>
          <p:cNvPr id="7170" name="Content Placeholder 4">
            <a:extLst>
              <a:ext uri="{FF2B5EF4-FFF2-40B4-BE49-F238E27FC236}">
                <a16:creationId xmlns:a16="http://schemas.microsoft.com/office/drawing/2014/main" id="{C9178B4A-A978-214E-8844-2A45FF2C7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2" y="2426919"/>
            <a:ext cx="2624318" cy="2480990"/>
          </a:xfrm>
        </p:spPr>
      </p:pic>
      <p:sp>
        <p:nvSpPr>
          <p:cNvPr id="6" name="Action Button: Forward or Next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2FAEB8-0218-FB4E-A176-2369DB53CA7E}"/>
              </a:ext>
            </a:extLst>
          </p:cNvPr>
          <p:cNvSpPr/>
          <p:nvPr/>
        </p:nvSpPr>
        <p:spPr>
          <a:xfrm>
            <a:off x="1867324" y="5626432"/>
            <a:ext cx="1083469" cy="4988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9DC716BE-A2F7-0A41-A81F-EBCF8BA9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3" y="4936331"/>
            <a:ext cx="26243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o-RO" altLang="ro-RO" sz="1350" b="1" dirty="0">
                <a:solidFill>
                  <a:srgbClr val="0070C0"/>
                </a:solidFill>
              </a:rPr>
              <a:t>Răspuns: SOA-RE ( 2 SILABE) </a:t>
            </a:r>
            <a:r>
              <a:rPr lang="ro-RO" altLang="ro-RO" sz="1350" b="1" dirty="0" err="1">
                <a:solidFill>
                  <a:srgbClr val="0070C0"/>
                </a:solidFill>
              </a:rPr>
              <a:t>Bravo</a:t>
            </a:r>
            <a:r>
              <a:rPr lang="ro-RO" altLang="ro-RO" sz="1350" b="1" dirty="0">
                <a:solidFill>
                  <a:srgbClr val="0070C0"/>
                </a:solidFill>
              </a:rPr>
              <a:t>!!!   Continuă!!!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AC40F8-FEFA-48A4-868D-B36C950A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4" b="6483"/>
          <a:stretch>
            <a:fillRect/>
          </a:stretch>
        </p:blipFill>
        <p:spPr>
          <a:xfrm>
            <a:off x="7373213" y="2567291"/>
            <a:ext cx="2483789" cy="2480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2EC06-AC24-4619-A1F9-FEC8DFE39FC3}"/>
              </a:ext>
            </a:extLst>
          </p:cNvPr>
          <p:cNvSpPr txBox="1"/>
          <p:nvPr/>
        </p:nvSpPr>
        <p:spPr>
          <a:xfrm>
            <a:off x="7377954" y="5347360"/>
            <a:ext cx="160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o-RO" altLang="ro-RO" sz="1800" dirty="0">
                <a:solidFill>
                  <a:srgbClr val="0070C0"/>
                </a:solidFill>
              </a:rPr>
              <a:t>Mai încearcă!!!</a:t>
            </a:r>
          </a:p>
        </p:txBody>
      </p:sp>
      <p:sp>
        <p:nvSpPr>
          <p:cNvPr id="10" name="Action Button: Back or Previous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C034247-76A3-48BD-9F90-A0925C5BD1E1}"/>
              </a:ext>
            </a:extLst>
          </p:cNvPr>
          <p:cNvSpPr/>
          <p:nvPr/>
        </p:nvSpPr>
        <p:spPr>
          <a:xfrm>
            <a:off x="9007845" y="5385925"/>
            <a:ext cx="1316831" cy="4810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172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214B-C081-084A-991F-9A3DEC62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C6BD8C72-071E-5846-A262-A3469E0FA9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altLang="ro-RO" dirty="0"/>
              <a:t>Cuvântul </a:t>
            </a:r>
            <a:r>
              <a:rPr lang="ro-RO" altLang="ro-RO" b="1" dirty="0"/>
              <a:t>CĂPȘUNĂ</a:t>
            </a:r>
            <a:r>
              <a:rPr lang="ro-RO" altLang="ro-RO" sz="2400" b="1" dirty="0"/>
              <a:t> </a:t>
            </a:r>
            <a:r>
              <a:rPr lang="ro-RO" altLang="ro-RO" dirty="0"/>
              <a:t>are:</a:t>
            </a:r>
          </a:p>
          <a:p>
            <a:endParaRPr lang="ro-RO" altLang="ro-RO" dirty="0"/>
          </a:p>
          <a:p>
            <a:endParaRPr lang="ro-RO" altLang="ro-RO" dirty="0"/>
          </a:p>
          <a:p>
            <a:r>
              <a:rPr lang="ro-RO" altLang="ro-RO" dirty="0"/>
              <a:t>A)  Trei (3) silabe _ _ _    </a:t>
            </a:r>
          </a:p>
          <a:p>
            <a:r>
              <a:rPr lang="ro-RO" altLang="ro-RO" dirty="0"/>
              <a:t>B) Patru (4) silabe _ _ _ _    </a:t>
            </a:r>
          </a:p>
          <a:p>
            <a:endParaRPr lang="ro-RO" altLang="ro-RO" dirty="0"/>
          </a:p>
          <a:p>
            <a:endParaRPr lang="ro-RO" altLang="ro-RO" dirty="0"/>
          </a:p>
          <a:p>
            <a:endParaRPr lang="ro-RO" altLang="ro-RO" dirty="0"/>
          </a:p>
          <a:p>
            <a:endParaRPr lang="ro-RO" altLang="ro-RO" dirty="0"/>
          </a:p>
          <a:p>
            <a:endParaRPr lang="ro-RO" altLang="ro-RO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D1D82-8A69-4E1C-84B3-BC8B8BE35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133" y="2556932"/>
            <a:ext cx="1331526" cy="1626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F6ED69-B244-4E96-B9B6-BC7435473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07" y="2660136"/>
            <a:ext cx="3056964" cy="331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8F50-E998-E54D-AD22-5F9395C0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pic>
        <p:nvPicPr>
          <p:cNvPr id="7170" name="Content Placeholder 4">
            <a:extLst>
              <a:ext uri="{FF2B5EF4-FFF2-40B4-BE49-F238E27FC236}">
                <a16:creationId xmlns:a16="http://schemas.microsoft.com/office/drawing/2014/main" id="{C9178B4A-A978-214E-8844-2A45FF2C7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2" y="2426919"/>
            <a:ext cx="2624317" cy="2480989"/>
          </a:xfrm>
        </p:spPr>
      </p:pic>
      <p:sp>
        <p:nvSpPr>
          <p:cNvPr id="6" name="Action Button: Forward or Next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2FAEB8-0218-FB4E-A176-2369DB53CA7E}"/>
              </a:ext>
            </a:extLst>
          </p:cNvPr>
          <p:cNvSpPr/>
          <p:nvPr/>
        </p:nvSpPr>
        <p:spPr>
          <a:xfrm>
            <a:off x="1867324" y="5626432"/>
            <a:ext cx="1083469" cy="4988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9DC716BE-A2F7-0A41-A81F-EBCF8BA9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3" y="4936331"/>
            <a:ext cx="26243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o-RO" altLang="ro-RO" sz="1350" b="1" dirty="0">
                <a:solidFill>
                  <a:srgbClr val="0070C0"/>
                </a:solidFill>
              </a:rPr>
              <a:t>Răspuns: CĂP-ȘU-NĂ ( 3 SILABE) </a:t>
            </a:r>
            <a:r>
              <a:rPr lang="ro-RO" altLang="ro-RO" sz="1350" b="1" dirty="0" err="1">
                <a:solidFill>
                  <a:srgbClr val="0070C0"/>
                </a:solidFill>
              </a:rPr>
              <a:t>Bravo</a:t>
            </a:r>
            <a:r>
              <a:rPr lang="ro-RO" altLang="ro-RO" sz="1350" b="1" dirty="0">
                <a:solidFill>
                  <a:srgbClr val="0070C0"/>
                </a:solidFill>
              </a:rPr>
              <a:t>!!!   Continuă!!!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AC40F8-FEFA-48A4-868D-B36C950A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4" b="6483"/>
          <a:stretch>
            <a:fillRect/>
          </a:stretch>
        </p:blipFill>
        <p:spPr>
          <a:xfrm>
            <a:off x="7232683" y="2426919"/>
            <a:ext cx="2624319" cy="2621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2EC06-AC24-4619-A1F9-FEC8DFE39FC3}"/>
              </a:ext>
            </a:extLst>
          </p:cNvPr>
          <p:cNvSpPr txBox="1"/>
          <p:nvPr/>
        </p:nvSpPr>
        <p:spPr>
          <a:xfrm>
            <a:off x="7377954" y="5347360"/>
            <a:ext cx="160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o-RO" altLang="ro-RO" sz="1800" dirty="0">
                <a:solidFill>
                  <a:srgbClr val="0070C0"/>
                </a:solidFill>
              </a:rPr>
              <a:t>Mai încearcă!!!</a:t>
            </a:r>
          </a:p>
        </p:txBody>
      </p:sp>
      <p:sp>
        <p:nvSpPr>
          <p:cNvPr id="10" name="Action Button: Back or Previous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C034247-76A3-48BD-9F90-A0925C5BD1E1}"/>
              </a:ext>
            </a:extLst>
          </p:cNvPr>
          <p:cNvSpPr/>
          <p:nvPr/>
        </p:nvSpPr>
        <p:spPr>
          <a:xfrm>
            <a:off x="9007845" y="5385925"/>
            <a:ext cx="1316831" cy="4810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</p:spTree>
    <p:extLst>
      <p:ext uri="{BB962C8B-B14F-4D97-AF65-F5344CB8AC3E}">
        <p14:creationId xmlns:p14="http://schemas.microsoft.com/office/powerpoint/2010/main" val="8898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172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214B-C081-084A-991F-9A3DEC62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D7FAC3E8-A24F-A347-901A-9D5C2BD3E7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altLang="ro-RO" dirty="0"/>
              <a:t>Cuvântul </a:t>
            </a:r>
            <a:r>
              <a:rPr lang="ro-RO" altLang="ro-RO" b="1" dirty="0"/>
              <a:t>MĂR</a:t>
            </a:r>
            <a:r>
              <a:rPr lang="ro-RO" altLang="ro-RO" sz="2400" b="1" dirty="0"/>
              <a:t> </a:t>
            </a:r>
            <a:r>
              <a:rPr lang="ro-RO" altLang="ro-RO" dirty="0"/>
              <a:t>are:</a:t>
            </a:r>
          </a:p>
          <a:p>
            <a:pPr marL="0" indent="0">
              <a:buNone/>
            </a:pPr>
            <a:endParaRPr lang="ro-RO" altLang="ro-RO" dirty="0"/>
          </a:p>
          <a:p>
            <a:endParaRPr lang="ro-RO" altLang="ro-RO" dirty="0"/>
          </a:p>
          <a:p>
            <a:r>
              <a:rPr lang="ro-RO" altLang="ro-RO" dirty="0"/>
              <a:t>A) O (1) silabă _    </a:t>
            </a:r>
          </a:p>
          <a:p>
            <a:r>
              <a:rPr lang="ro-RO" altLang="ro-RO" dirty="0"/>
              <a:t>B) Două ( 2) silabe _ _     </a:t>
            </a:r>
          </a:p>
          <a:p>
            <a:pPr marL="0" indent="0">
              <a:buNone/>
            </a:pPr>
            <a:endParaRPr lang="ro-RO" altLang="ro-RO" dirty="0"/>
          </a:p>
          <a:p>
            <a:endParaRPr lang="ro-RO" altLang="ro-RO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40D13-59B6-4A30-BE76-BB17FCA0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153" y="2556932"/>
            <a:ext cx="1544037" cy="1656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CAE09-F1FF-440B-864E-5B2AA8D15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25" y="2492188"/>
            <a:ext cx="3290046" cy="3169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8F50-E998-E54D-AD22-5F9395C0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o-RO" dirty="0"/>
              <a:t>Să despărțim în silabe</a:t>
            </a:r>
          </a:p>
        </p:txBody>
      </p:sp>
      <p:pic>
        <p:nvPicPr>
          <p:cNvPr id="7170" name="Content Placeholder 4">
            <a:extLst>
              <a:ext uri="{FF2B5EF4-FFF2-40B4-BE49-F238E27FC236}">
                <a16:creationId xmlns:a16="http://schemas.microsoft.com/office/drawing/2014/main" id="{C9178B4A-A978-214E-8844-2A45FF2C7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2" y="2426919"/>
            <a:ext cx="2624317" cy="2480989"/>
          </a:xfrm>
        </p:spPr>
      </p:pic>
      <p:sp>
        <p:nvSpPr>
          <p:cNvPr id="6" name="Action Button: Forward or Next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2FAEB8-0218-FB4E-A176-2369DB53CA7E}"/>
              </a:ext>
            </a:extLst>
          </p:cNvPr>
          <p:cNvSpPr/>
          <p:nvPr/>
        </p:nvSpPr>
        <p:spPr>
          <a:xfrm>
            <a:off x="1867324" y="5626432"/>
            <a:ext cx="1083469" cy="4988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9DC716BE-A2F7-0A41-A81F-EBCF8BA9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3" y="4936331"/>
            <a:ext cx="26243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o-RO" altLang="ro-RO" sz="1350" b="1" dirty="0">
                <a:solidFill>
                  <a:srgbClr val="0070C0"/>
                </a:solidFill>
              </a:rPr>
              <a:t>Răspuns: MĂR ( 1 SILABĂ) </a:t>
            </a:r>
            <a:r>
              <a:rPr lang="ro-RO" altLang="ro-RO" sz="1350" b="1" dirty="0" err="1">
                <a:solidFill>
                  <a:srgbClr val="0070C0"/>
                </a:solidFill>
              </a:rPr>
              <a:t>Bravo</a:t>
            </a:r>
            <a:r>
              <a:rPr lang="ro-RO" altLang="ro-RO" sz="1350" b="1" dirty="0">
                <a:solidFill>
                  <a:srgbClr val="0070C0"/>
                </a:solidFill>
              </a:rPr>
              <a:t>!!!   Continuă!!!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AC40F8-FEFA-48A4-868D-B36C950A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4" b="6483"/>
          <a:stretch>
            <a:fillRect/>
          </a:stretch>
        </p:blipFill>
        <p:spPr>
          <a:xfrm>
            <a:off x="7232683" y="2426919"/>
            <a:ext cx="2624319" cy="2621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2EC06-AC24-4619-A1F9-FEC8DFE39FC3}"/>
              </a:ext>
            </a:extLst>
          </p:cNvPr>
          <p:cNvSpPr txBox="1"/>
          <p:nvPr/>
        </p:nvSpPr>
        <p:spPr>
          <a:xfrm>
            <a:off x="7377954" y="5347360"/>
            <a:ext cx="160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o-RO" altLang="ro-RO" sz="1800" dirty="0">
                <a:solidFill>
                  <a:srgbClr val="0070C0"/>
                </a:solidFill>
              </a:rPr>
              <a:t>Mai încearcă!!!</a:t>
            </a:r>
          </a:p>
        </p:txBody>
      </p:sp>
      <p:sp>
        <p:nvSpPr>
          <p:cNvPr id="10" name="Action Button: Back or Previous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C034247-76A3-48BD-9F90-A0925C5BD1E1}"/>
              </a:ext>
            </a:extLst>
          </p:cNvPr>
          <p:cNvSpPr/>
          <p:nvPr/>
        </p:nvSpPr>
        <p:spPr>
          <a:xfrm>
            <a:off x="9007845" y="5385925"/>
            <a:ext cx="1316831" cy="4810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</p:spTree>
    <p:extLst>
      <p:ext uri="{BB962C8B-B14F-4D97-AF65-F5344CB8AC3E}">
        <p14:creationId xmlns:p14="http://schemas.microsoft.com/office/powerpoint/2010/main" val="1820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172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FF0F-F46F-BF4C-8FA8-047FF299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FF0A6C46-71F2-6841-B970-5A1D8491E7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altLang="ro-RO" dirty="0"/>
              <a:t>Cuvântul </a:t>
            </a:r>
            <a:r>
              <a:rPr lang="ro-RO" altLang="ro-RO" b="1" dirty="0"/>
              <a:t>PORTOCALĂ</a:t>
            </a:r>
            <a:r>
              <a:rPr lang="ro-RO" altLang="ro-RO" sz="2400" b="1" dirty="0"/>
              <a:t> </a:t>
            </a:r>
            <a:r>
              <a:rPr lang="ro-RO" altLang="ro-RO" dirty="0"/>
              <a:t>are:</a:t>
            </a:r>
          </a:p>
          <a:p>
            <a:endParaRPr lang="ro-RO" altLang="ro-RO" dirty="0"/>
          </a:p>
          <a:p>
            <a:endParaRPr lang="ro-RO" altLang="ro-RO" dirty="0"/>
          </a:p>
          <a:p>
            <a:r>
              <a:rPr lang="ro-RO" altLang="ro-RO" dirty="0"/>
              <a:t>A) Patru (4) silabe _ _ _ _         </a:t>
            </a:r>
          </a:p>
          <a:p>
            <a:r>
              <a:rPr lang="ro-RO" altLang="ro-RO" dirty="0"/>
              <a:t>B) Cinci ( 5) silabe _ _ _ _ _</a:t>
            </a:r>
          </a:p>
          <a:p>
            <a:pPr marL="0" indent="0">
              <a:buNone/>
            </a:pPr>
            <a:endParaRPr lang="ro-RO" altLang="ro-RO" dirty="0"/>
          </a:p>
          <a:p>
            <a:endParaRPr lang="ro-RO" altLang="ro-R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D51B0-F8B1-4A3C-A275-44C246A3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539" y="2556932"/>
            <a:ext cx="1865779" cy="1865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3EBDE5-DF9D-4031-833C-F4B5FCBDD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07" y="2453824"/>
            <a:ext cx="3056964" cy="331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8F50-E998-E54D-AD22-5F9395C0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Să despărțim în silabe</a:t>
            </a:r>
          </a:p>
        </p:txBody>
      </p:sp>
      <p:pic>
        <p:nvPicPr>
          <p:cNvPr id="7170" name="Content Placeholder 4">
            <a:extLst>
              <a:ext uri="{FF2B5EF4-FFF2-40B4-BE49-F238E27FC236}">
                <a16:creationId xmlns:a16="http://schemas.microsoft.com/office/drawing/2014/main" id="{C9178B4A-A978-214E-8844-2A45FF2C7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2" y="2426919"/>
            <a:ext cx="2624317" cy="2480989"/>
          </a:xfrm>
        </p:spPr>
      </p:pic>
      <p:sp>
        <p:nvSpPr>
          <p:cNvPr id="6" name="Action Button: Forward or Next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2FAEB8-0218-FB4E-A176-2369DB53CA7E}"/>
              </a:ext>
            </a:extLst>
          </p:cNvPr>
          <p:cNvSpPr/>
          <p:nvPr/>
        </p:nvSpPr>
        <p:spPr>
          <a:xfrm>
            <a:off x="1867324" y="5626432"/>
            <a:ext cx="1083469" cy="4988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9DC716BE-A2F7-0A41-A81F-EBCF8BA9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3" y="4936331"/>
            <a:ext cx="26243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o-RO" altLang="ro-RO" sz="1350" b="1" dirty="0">
                <a:solidFill>
                  <a:srgbClr val="0070C0"/>
                </a:solidFill>
              </a:rPr>
              <a:t>Răspuns: POR-TO-CA-LĂ ( 4 SILABE) </a:t>
            </a:r>
            <a:r>
              <a:rPr lang="ro-RO" altLang="ro-RO" sz="1350" b="1" dirty="0" err="1">
                <a:solidFill>
                  <a:srgbClr val="0070C0"/>
                </a:solidFill>
              </a:rPr>
              <a:t>Bravo</a:t>
            </a:r>
            <a:r>
              <a:rPr lang="ro-RO" altLang="ro-RO" sz="1350" b="1" dirty="0">
                <a:solidFill>
                  <a:srgbClr val="0070C0"/>
                </a:solidFill>
              </a:rPr>
              <a:t>!!!   Continuă!!!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AC40F8-FEFA-48A4-868D-B36C950A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4" b="6483"/>
          <a:stretch>
            <a:fillRect/>
          </a:stretch>
        </p:blipFill>
        <p:spPr>
          <a:xfrm>
            <a:off x="7232683" y="2426919"/>
            <a:ext cx="2624319" cy="2621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2EC06-AC24-4619-A1F9-FEC8DFE39FC3}"/>
              </a:ext>
            </a:extLst>
          </p:cNvPr>
          <p:cNvSpPr txBox="1"/>
          <p:nvPr/>
        </p:nvSpPr>
        <p:spPr>
          <a:xfrm>
            <a:off x="7377954" y="5347360"/>
            <a:ext cx="160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o-RO" altLang="ro-RO" sz="1800" dirty="0">
                <a:solidFill>
                  <a:srgbClr val="0070C0"/>
                </a:solidFill>
              </a:rPr>
              <a:t>Mai încearcă!!!</a:t>
            </a:r>
          </a:p>
        </p:txBody>
      </p:sp>
      <p:sp>
        <p:nvSpPr>
          <p:cNvPr id="10" name="Action Button: Back or Previous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C034247-76A3-48BD-9F90-A0925C5BD1E1}"/>
              </a:ext>
            </a:extLst>
          </p:cNvPr>
          <p:cNvSpPr/>
          <p:nvPr/>
        </p:nvSpPr>
        <p:spPr>
          <a:xfrm>
            <a:off x="9007845" y="5385925"/>
            <a:ext cx="1316831" cy="4810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350"/>
          </a:p>
        </p:txBody>
      </p:sp>
    </p:spTree>
    <p:extLst>
      <p:ext uri="{BB962C8B-B14F-4D97-AF65-F5344CB8AC3E}">
        <p14:creationId xmlns:p14="http://schemas.microsoft.com/office/powerpoint/2010/main" val="1788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172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401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Corbel</vt:lpstr>
      <vt:lpstr>Garamond</vt:lpstr>
      <vt:lpstr>Organic</vt:lpstr>
      <vt:lpstr>Să despărțim în silabe</vt:lpstr>
      <vt:lpstr> Să despărțim în silabe</vt:lpstr>
      <vt:lpstr>Să despărțim în silabe</vt:lpstr>
      <vt:lpstr>Să despărțim în silabe</vt:lpstr>
      <vt:lpstr>Să despărțim în silabe</vt:lpstr>
      <vt:lpstr>Să despărțim în silabe</vt:lpstr>
      <vt:lpstr>Să despărțim în silabe</vt:lpstr>
      <vt:lpstr>Să despărțim în silabe</vt:lpstr>
      <vt:lpstr>Să despărțim în silabe</vt:lpstr>
      <vt:lpstr>Să despărțim în silabe</vt:lpstr>
      <vt:lpstr>Să despărțim în silabe</vt:lpstr>
      <vt:lpstr>Să despărțim în silabe</vt:lpstr>
      <vt:lpstr>Să despărțim în silabe</vt:lpstr>
      <vt:lpstr>Despărțirea în silabe</vt:lpstr>
      <vt:lpstr>Să despărțim în silabe</vt:lpstr>
      <vt:lpstr>Să despărțim în silabe</vt:lpstr>
      <vt:lpstr>Să despărțim în silabe</vt:lpstr>
      <vt:lpstr>Grupează imaginile după numărul silabelor</vt:lpstr>
      <vt:lpstr>Să despățim în silabe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Despărțirea în silabe</dc:title>
  <dc:creator>Mariana Hincu</dc:creator>
  <cp:lastModifiedBy>lacramioara moise</cp:lastModifiedBy>
  <cp:revision>10</cp:revision>
  <dcterms:created xsi:type="dcterms:W3CDTF">2020-03-16T16:10:15Z</dcterms:created>
  <dcterms:modified xsi:type="dcterms:W3CDTF">2024-03-26T16:15:18Z</dcterms:modified>
</cp:coreProperties>
</file>