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70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5/17/2024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495501" cy="163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438400"/>
            <a:ext cx="3454400" cy="157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495800"/>
            <a:ext cx="3606800" cy="184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311264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3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o-RO" b="1" i="1" dirty="0"/>
              <a:t>An școlar 2022-2023</a:t>
            </a:r>
          </a:p>
          <a:p>
            <a:r>
              <a:rPr lang="ro-RO" b="1" i="1" dirty="0"/>
              <a:t>Școala Gimnazială ,,Spiru Haret</a:t>
            </a:r>
            <a:r>
              <a:rPr lang="en-US" b="1" i="1" dirty="0"/>
              <a:t>”</a:t>
            </a:r>
            <a:r>
              <a:rPr lang="ro-RO" b="1" i="1" dirty="0"/>
              <a:t> Braniștea</a:t>
            </a:r>
            <a:endParaRPr lang="en-US" b="1" i="1" dirty="0"/>
          </a:p>
          <a:p>
            <a:r>
              <a:rPr lang="en-US" b="1" i="1" dirty="0" err="1"/>
              <a:t>Clasa</a:t>
            </a:r>
            <a:r>
              <a:rPr lang="en-US" b="1" i="1" dirty="0"/>
              <a:t> a IV-a</a:t>
            </a:r>
            <a:endParaRPr lang="ro-RO" b="1" i="1" dirty="0"/>
          </a:p>
          <a:p>
            <a:r>
              <a:rPr lang="ro-RO" b="1" i="1" dirty="0"/>
              <a:t>Prof.înv.primar Constantin Costel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4242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173586" y="705262"/>
            <a:ext cx="2944495" cy="2266538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85800" algn="ctr">
              <a:lnSpc>
                <a:spcPct val="115000"/>
              </a:lnSpc>
              <a:spcAft>
                <a:spcPts val="0"/>
              </a:spcAft>
            </a:pPr>
            <a:r>
              <a:rPr lang="ro-RO" sz="1100" dirty="0">
                <a:effectLst/>
                <a:ea typeface="Calibri"/>
                <a:cs typeface="Times New Roman"/>
              </a:rPr>
              <a:t>1.Răspunde la întrebări (3x0,5=1,5)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685800" algn="ctr">
              <a:lnSpc>
                <a:spcPct val="115000"/>
              </a:lnSpc>
              <a:spcAft>
                <a:spcPts val="0"/>
              </a:spcAft>
            </a:pPr>
            <a:r>
              <a:rPr lang="ro-RO" sz="1100" dirty="0">
                <a:effectLst/>
                <a:ea typeface="Calibri"/>
                <a:cs typeface="Times New Roman"/>
              </a:rPr>
              <a:t>a)Care este titlul textului?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ffectLst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ffectLst/>
                <a:ea typeface="Calibri"/>
                <a:cs typeface="Times New Roman"/>
              </a:rPr>
              <a:t>b)Cum se numește personajul principal?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o-RO" sz="1100" dirty="0">
                <a:effectLst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ffectLst/>
                <a:ea typeface="Calibri"/>
                <a:cs typeface="Times New Roman"/>
              </a:rPr>
              <a:t>c)În ce clasă era personajul principal?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173586" y="3200399"/>
            <a:ext cx="3712614" cy="3124201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o-RO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ffectLst/>
                <a:ea typeface="Calibri"/>
                <a:cs typeface="Times New Roman"/>
              </a:rPr>
              <a:t>2. Adevărat (A) sau fals (F)? (3x0,5=1,5)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ffectLst/>
                <a:ea typeface="Calibri"/>
                <a:cs typeface="Times New Roman"/>
              </a:rPr>
              <a:t>a)Guguță locuiește în localitatea Cucuieți.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ffectLst/>
                <a:ea typeface="Calibri"/>
                <a:cs typeface="Times New Roman"/>
              </a:rPr>
              <a:t>b)Guguță arată adeverința că are trei clase.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ffectLst/>
                <a:ea typeface="Calibri"/>
                <a:cs typeface="Times New Roman"/>
              </a:rPr>
              <a:t>c) Lui Guguță îi pare rău că nu are niște afișe pentru a vedea lumea cine e în avion.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ffectLst/>
                <a:ea typeface="Calibri"/>
                <a:cs typeface="Times New Roman"/>
              </a:rPr>
              <a:t> 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7-Point Star 15"/>
          <p:cNvSpPr/>
          <p:nvPr/>
        </p:nvSpPr>
        <p:spPr>
          <a:xfrm>
            <a:off x="3227303" y="705262"/>
            <a:ext cx="3554497" cy="3614940"/>
          </a:xfrm>
          <a:prstGeom prst="star7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o-RO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3. Înlocuiește cuvântul cu altul cu sens asemănător și alcătuiește o propoziție. (3x1=3)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a)imaș =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b)oleacă =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c)căpițe =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8222" y="134035"/>
            <a:ext cx="9018227" cy="6450577"/>
            <a:chOff x="208222" y="134035"/>
            <a:chExt cx="9018227" cy="6450577"/>
          </a:xfrm>
        </p:grpSpPr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982559" y="134035"/>
              <a:ext cx="3178882" cy="646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Test de </a:t>
              </a:r>
              <a:r>
                <a:rPr kumimoji="0" lang="en-US" sz="36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evaluare</a:t>
              </a: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Vertical Scroll 17"/>
            <p:cNvSpPr/>
            <p:nvPr/>
          </p:nvSpPr>
          <p:spPr>
            <a:xfrm>
              <a:off x="6525794" y="524270"/>
              <a:ext cx="2700655" cy="3795932"/>
            </a:xfrm>
            <a:prstGeom prst="verticalScroll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4. Alege variantele care sunt corecte în legătura cu faptele lui Guguță pe care le-a făcut pentru a se apropia de avion. (1,5 puncte pentru rezolvarea completă)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a)a dus mentă și busuioc piloților;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b)a spălat aripile avioanelor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c)a păzit avioanele de insecte;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d)a dus pepeni piloților;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Horizontal Scroll 18"/>
            <p:cNvSpPr/>
            <p:nvPr/>
          </p:nvSpPr>
          <p:spPr>
            <a:xfrm>
              <a:off x="4572000" y="4320202"/>
              <a:ext cx="3788501" cy="2264410"/>
            </a:xfrm>
            <a:prstGeom prst="horizontalScroll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5. Elimină varianta greșită: (3x0,5=1,5)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a) Guguță vrea să alunge/ nu vrea să alunge caprele de pe pistă;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b) Guguță zboară/ nu zboară deasupra satului său;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c)Guguță își aruncă/ nu își aruncă hainele din avion;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Rectangular Callout 24"/>
            <p:cNvSpPr/>
            <p:nvPr/>
          </p:nvSpPr>
          <p:spPr>
            <a:xfrm>
              <a:off x="208222" y="773440"/>
              <a:ext cx="2944495" cy="2266538"/>
            </a:xfrm>
            <a:prstGeom prst="wedgeRect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685800" algn="ctr">
                <a:lnSpc>
                  <a:spcPct val="115000"/>
                </a:lnSpc>
                <a:spcAft>
                  <a:spcPts val="0"/>
                </a:spcAft>
              </a:pPr>
              <a:r>
                <a:rPr lang="ro-RO" sz="1100" dirty="0">
                  <a:effectLst/>
                  <a:ea typeface="Calibri"/>
                  <a:cs typeface="Times New Roman"/>
                </a:rPr>
                <a:t>1.Răspunde la întrebări (3x0,5=1,5)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685800" algn="ctr">
                <a:lnSpc>
                  <a:spcPct val="115000"/>
                </a:lnSpc>
                <a:spcAft>
                  <a:spcPts val="0"/>
                </a:spcAft>
              </a:pPr>
              <a:r>
                <a:rPr lang="ro-RO" sz="1100" dirty="0">
                  <a:effectLst/>
                  <a:ea typeface="Calibri"/>
                  <a:cs typeface="Times New Roman"/>
                </a:rPr>
                <a:t>a)Care este titlul textului?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45720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o-RO" sz="1100" dirty="0">
                  <a:effectLst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22860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o-RO" sz="1100" dirty="0">
                  <a:effectLst/>
                  <a:ea typeface="Calibri"/>
                  <a:cs typeface="Times New Roman"/>
                </a:rPr>
                <a:t>b)Cum se numește personajul principal?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457200">
                <a:lnSpc>
                  <a:spcPct val="115000"/>
                </a:lnSpc>
                <a:spcAft>
                  <a:spcPts val="0"/>
                </a:spcAft>
              </a:pPr>
              <a:r>
                <a:rPr lang="ro-RO" sz="1100" dirty="0">
                  <a:effectLst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ro-RO" sz="1100" dirty="0">
                  <a:effectLst/>
                  <a:ea typeface="Calibri"/>
                  <a:cs typeface="Times New Roman"/>
                </a:rPr>
                <a:t>c)În ce clasă era personajul principal?</a:t>
              </a:r>
            </a:p>
            <a:p>
              <a:pPr lvl="0" algn="ctr">
                <a:lnSpc>
                  <a:spcPct val="115000"/>
                </a:lnSpc>
                <a:spcAft>
                  <a:spcPts val="1000"/>
                </a:spcAft>
              </a:pP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6" name="Cloud Callout 25"/>
            <p:cNvSpPr/>
            <p:nvPr/>
          </p:nvSpPr>
          <p:spPr>
            <a:xfrm>
              <a:off x="208222" y="3268577"/>
              <a:ext cx="3712614" cy="3124201"/>
            </a:xfrm>
            <a:prstGeom prst="cloud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o-RO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o-RO" sz="1100" dirty="0">
                  <a:effectLst/>
                  <a:ea typeface="Calibri"/>
                  <a:cs typeface="Times New Roman"/>
                </a:rPr>
                <a:t>2. Adevărat (A) sau fals (F)? (3x0,5=1,5)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o-RO" sz="1100" dirty="0">
                  <a:effectLst/>
                  <a:ea typeface="Calibri"/>
                  <a:cs typeface="Times New Roman"/>
                </a:rPr>
                <a:t>a)Guguță locuiește în localitatea Cucuieți.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o-RO" sz="1100" dirty="0">
                  <a:effectLst/>
                  <a:ea typeface="Calibri"/>
                  <a:cs typeface="Times New Roman"/>
                </a:rPr>
                <a:t>b)Guguță arată adeverința că are trei clase.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o-RO" sz="1100" dirty="0">
                  <a:effectLst/>
                  <a:ea typeface="Calibri"/>
                  <a:cs typeface="Times New Roman"/>
                </a:rPr>
                <a:t>c) Lui Guguță îi pare rău că nu are niște afișe pentru a vedea lumea cine e în avion.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o-RO" sz="1100" dirty="0">
                  <a:effectLst/>
                  <a:ea typeface="Calibri"/>
                  <a:cs typeface="Times New Roman"/>
                </a:rPr>
                <a:t> 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7" name="7-Point Star 26"/>
            <p:cNvSpPr/>
            <p:nvPr/>
          </p:nvSpPr>
          <p:spPr>
            <a:xfrm>
              <a:off x="3261939" y="773440"/>
              <a:ext cx="3554497" cy="3614940"/>
            </a:xfrm>
            <a:prstGeom prst="star7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ro-RO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3. Înlocuiește cuvântul cu altul cu sens asemănător și alcătuiește o propoziție. (3x1=3)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a)imaș =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b)oleacă =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c)căpițe =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7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229600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659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6" t="9211" r="4214" b="50747"/>
          <a:stretch/>
        </p:blipFill>
        <p:spPr>
          <a:xfrm>
            <a:off x="1371600" y="152400"/>
            <a:ext cx="6096000" cy="6629400"/>
          </a:xfrm>
        </p:spPr>
      </p:pic>
    </p:spTree>
    <p:extLst>
      <p:ext uri="{BB962C8B-B14F-4D97-AF65-F5344CB8AC3E}">
        <p14:creationId xmlns:p14="http://schemas.microsoft.com/office/powerpoint/2010/main" val="320548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39"/>
          <a:stretch/>
        </p:blipFill>
        <p:spPr bwMode="auto">
          <a:xfrm>
            <a:off x="838200" y="381000"/>
            <a:ext cx="7879888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96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/>
          <a:p>
            <a:r>
              <a:rPr lang="ro-RO" dirty="0"/>
              <a:t>Guguță zboară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Spiridon Vangheli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5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" t="35452" r="5951" b="23008"/>
          <a:stretch/>
        </p:blipFill>
        <p:spPr>
          <a:xfrm>
            <a:off x="228600" y="685800"/>
            <a:ext cx="8679873" cy="5486400"/>
          </a:xfrm>
        </p:spPr>
      </p:pic>
    </p:spTree>
    <p:extLst>
      <p:ext uri="{BB962C8B-B14F-4D97-AF65-F5344CB8AC3E}">
        <p14:creationId xmlns:p14="http://schemas.microsoft.com/office/powerpoint/2010/main" val="337304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" t="73190" r="4996"/>
          <a:stretch/>
        </p:blipFill>
        <p:spPr>
          <a:xfrm>
            <a:off x="241818" y="914400"/>
            <a:ext cx="8642876" cy="3581400"/>
          </a:xfrm>
        </p:spPr>
      </p:pic>
    </p:spTree>
    <p:extLst>
      <p:ext uri="{BB962C8B-B14F-4D97-AF65-F5344CB8AC3E}">
        <p14:creationId xmlns:p14="http://schemas.microsoft.com/office/powerpoint/2010/main" val="394019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4230" r="5711" b="45900"/>
          <a:stretch/>
        </p:blipFill>
        <p:spPr>
          <a:xfrm>
            <a:off x="210539" y="304800"/>
            <a:ext cx="8824851" cy="6248400"/>
          </a:xfrm>
        </p:spPr>
      </p:pic>
    </p:spTree>
    <p:extLst>
      <p:ext uri="{BB962C8B-B14F-4D97-AF65-F5344CB8AC3E}">
        <p14:creationId xmlns:p14="http://schemas.microsoft.com/office/powerpoint/2010/main" val="162258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t="51762" r="3763"/>
          <a:stretch/>
        </p:blipFill>
        <p:spPr>
          <a:xfrm>
            <a:off x="159638" y="533398"/>
            <a:ext cx="8774272" cy="5943601"/>
          </a:xfrm>
        </p:spPr>
      </p:pic>
    </p:spTree>
    <p:extLst>
      <p:ext uri="{BB962C8B-B14F-4D97-AF65-F5344CB8AC3E}">
        <p14:creationId xmlns:p14="http://schemas.microsoft.com/office/powerpoint/2010/main" val="173876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34925" r="5189" b="34748"/>
          <a:stretch/>
        </p:blipFill>
        <p:spPr>
          <a:xfrm>
            <a:off x="600938" y="228600"/>
            <a:ext cx="7950258" cy="33528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16808" r="55939"/>
          <a:stretch/>
        </p:blipFill>
        <p:spPr bwMode="auto">
          <a:xfrm>
            <a:off x="2133600" y="3682061"/>
            <a:ext cx="4191000" cy="302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08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65231" r="4215" b="5382"/>
          <a:stretch/>
        </p:blipFill>
        <p:spPr>
          <a:xfrm>
            <a:off x="228600" y="782780"/>
            <a:ext cx="8660243" cy="36168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o-RO" dirty="0"/>
              <a:t>EXERCIȚII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4926" r="51065" b="85165"/>
          <a:stretch/>
        </p:blipFill>
        <p:spPr>
          <a:xfrm>
            <a:off x="4724400" y="4343398"/>
            <a:ext cx="4191000" cy="13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2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14549" r="50000" b="36595"/>
          <a:stretch/>
        </p:blipFill>
        <p:spPr>
          <a:xfrm>
            <a:off x="149989" y="195766"/>
            <a:ext cx="4441259" cy="612883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49"/>
          <a:stretch/>
        </p:blipFill>
        <p:spPr bwMode="auto">
          <a:xfrm>
            <a:off x="4800599" y="228600"/>
            <a:ext cx="4111569" cy="369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6" t="4849" r="5700" b="90101"/>
          <a:stretch/>
        </p:blipFill>
        <p:spPr>
          <a:xfrm>
            <a:off x="4727631" y="4114800"/>
            <a:ext cx="418453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60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</TotalTime>
  <Words>376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Guguță zboară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EXERCIȚII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utilizator</dc:creator>
  <cp:lastModifiedBy>marilena mihalache</cp:lastModifiedBy>
  <cp:revision>16</cp:revision>
  <dcterms:created xsi:type="dcterms:W3CDTF">2006-08-16T00:00:00Z</dcterms:created>
  <dcterms:modified xsi:type="dcterms:W3CDTF">2024-05-17T16:02:22Z</dcterms:modified>
</cp:coreProperties>
</file>