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2" r:id="rId3"/>
    <p:sldMasterId id="2147483699" r:id="rId4"/>
  </p:sldMasterIdLst>
  <p:sldIdLst>
    <p:sldId id="257" r:id="rId5"/>
    <p:sldId id="266" r:id="rId6"/>
    <p:sldId id="267" r:id="rId7"/>
    <p:sldId id="288" r:id="rId8"/>
    <p:sldId id="289" r:id="rId9"/>
    <p:sldId id="290" r:id="rId10"/>
    <p:sldId id="271" r:id="rId11"/>
    <p:sldId id="291" r:id="rId12"/>
    <p:sldId id="292" r:id="rId13"/>
    <p:sldId id="293" r:id="rId14"/>
    <p:sldId id="294" r:id="rId15"/>
    <p:sldId id="295" r:id="rId16"/>
    <p:sldId id="296" r:id="rId17"/>
    <p:sldId id="297" r:id="rId18"/>
    <p:sldId id="262" r:id="rId1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096000" y="4005065"/>
            <a:ext cx="5808165" cy="1460481"/>
          </a:xfrm>
          <a:prstGeom prst="rect">
            <a:avLst/>
          </a:prstGeom>
        </p:spPr>
        <p:txBody>
          <a:bodyPr anchor="ctr"/>
          <a:lstStyle>
            <a:lvl1pPr marL="0" indent="0" algn="r">
              <a:lnSpc>
                <a:spcPct val="80000"/>
              </a:lnSpc>
              <a:buNone/>
              <a:defRPr sz="4800" b="0"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6095803" y="5424904"/>
            <a:ext cx="5808165" cy="672075"/>
          </a:xfrm>
          <a:prstGeom prst="rect">
            <a:avLst/>
          </a:prstGeom>
        </p:spPr>
        <p:txBody>
          <a:bodyPr anchor="ctr"/>
          <a:lstStyle>
            <a:lvl1pPr marL="0" indent="0" algn="r">
              <a:spcBef>
                <a:spcPts val="0"/>
              </a:spcBef>
              <a:buNone/>
              <a:defRPr sz="1867" b="0" baseline="0">
                <a:solidFill>
                  <a:schemeClr val="accent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31416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4"/>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67808" y="242176"/>
            <a:ext cx="7824192"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4367808" y="1010261"/>
            <a:ext cx="7824192" cy="384043"/>
          </a:xfrm>
          <a:prstGeom prst="rect">
            <a:avLst/>
          </a:prstGeom>
        </p:spPr>
        <p:txBody>
          <a:bodyPr anchor="ctr"/>
          <a:lstStyle>
            <a:lvl1pPr marL="0" indent="0" algn="l">
              <a:buNone/>
              <a:defRPr sz="3200"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321483" y="293579"/>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321483" y="2400295"/>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18456" y="4507011"/>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2576069" y="2400295"/>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2576069" y="4507011"/>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4833684" y="4507011"/>
            <a:ext cx="216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4847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2"/>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84206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solidFill>
          <a:schemeClr val="accent4"/>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31371" y="356659"/>
            <a:ext cx="7104789" cy="3840427"/>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3325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3983765" cy="6858000"/>
          </a:xfrm>
          <a:prstGeom prst="rect">
            <a:avLst/>
          </a:prstGeom>
          <a:solidFill>
            <a:schemeClr val="bg1">
              <a:lumMod val="95000"/>
            </a:schemeClr>
          </a:solidFill>
        </p:spPr>
        <p:txBody>
          <a:bodyPr anchor="ctr"/>
          <a:lstStyle>
            <a:lvl1pPr marL="0" indent="0" algn="ctr">
              <a:buNone/>
              <a:defRPr sz="1600" u="none"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104118" y="0"/>
            <a:ext cx="3983765" cy="2372883"/>
          </a:xfrm>
          <a:prstGeom prst="rect">
            <a:avLst/>
          </a:prstGeom>
          <a:solidFill>
            <a:schemeClr val="bg1">
              <a:lumMod val="95000"/>
            </a:schemeClr>
          </a:solidFill>
        </p:spPr>
        <p:txBody>
          <a:bodyPr anchor="ctr"/>
          <a:lstStyle>
            <a:lvl1pPr marL="0" indent="0" algn="ctr">
              <a:buNone/>
              <a:defRPr sz="1600" u="none"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8208235" y="0"/>
            <a:ext cx="3983765" cy="6858000"/>
          </a:xfrm>
          <a:prstGeom prst="rect">
            <a:avLst/>
          </a:prstGeom>
          <a:solidFill>
            <a:schemeClr val="bg1">
              <a:lumMod val="95000"/>
            </a:schemeClr>
          </a:solidFill>
        </p:spPr>
        <p:txBody>
          <a:bodyPr anchor="ctr"/>
          <a:lstStyle>
            <a:lvl1pPr marL="0" indent="0" algn="ctr">
              <a:buNone/>
              <a:defRPr sz="1600" u="none"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4103883" y="2468893"/>
            <a:ext cx="3984000" cy="43891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429092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2831637"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9360363" y="0"/>
            <a:ext cx="2831637"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6546134" y="0"/>
            <a:ext cx="2831637"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70481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242176"/>
            <a:ext cx="11760629"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IMAGES &amp; CONTENTS</a:t>
            </a:r>
          </a:p>
        </p:txBody>
      </p:sp>
      <p:sp>
        <p:nvSpPr>
          <p:cNvPr id="5" name="Picture Placeholder 2"/>
          <p:cNvSpPr>
            <a:spLocks noGrp="1"/>
          </p:cNvSpPr>
          <p:nvPr>
            <p:ph type="pic" idx="1" hasCustomPrompt="1"/>
          </p:nvPr>
        </p:nvSpPr>
        <p:spPr>
          <a:xfrm>
            <a:off x="3695733" y="1206664"/>
            <a:ext cx="8496267" cy="2784000"/>
          </a:xfrm>
          <a:custGeom>
            <a:avLst/>
            <a:gdLst>
              <a:gd name="connsiteX0" fmla="*/ 0 w 5328592"/>
              <a:gd name="connsiteY0" fmla="*/ 0 h 2088000"/>
              <a:gd name="connsiteX1" fmla="*/ 5328592 w 5328592"/>
              <a:gd name="connsiteY1" fmla="*/ 0 h 2088000"/>
              <a:gd name="connsiteX2" fmla="*/ 5328592 w 5328592"/>
              <a:gd name="connsiteY2" fmla="*/ 2088000 h 2088000"/>
              <a:gd name="connsiteX3" fmla="*/ 0 w 5328592"/>
              <a:gd name="connsiteY3" fmla="*/ 2088000 h 2088000"/>
              <a:gd name="connsiteX4" fmla="*/ 0 w 5328592"/>
              <a:gd name="connsiteY4"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1531" h="2088000">
                <a:moveTo>
                  <a:pt x="612939" y="0"/>
                </a:moveTo>
                <a:lnTo>
                  <a:pt x="5941531" y="0"/>
                </a:lnTo>
                <a:lnTo>
                  <a:pt x="5941531" y="2088000"/>
                </a:lnTo>
                <a:lnTo>
                  <a:pt x="612939" y="2088000"/>
                </a:lnTo>
                <a:cubicBezTo>
                  <a:pt x="376904" y="1710967"/>
                  <a:pt x="256723" y="1511850"/>
                  <a:pt x="0" y="1047929"/>
                </a:cubicBezTo>
                <a:lnTo>
                  <a:pt x="612939" y="0"/>
                </a:lnTo>
                <a:close/>
              </a:path>
            </a:pathLst>
          </a:cu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3695734" y="4074000"/>
            <a:ext cx="8496267" cy="2784000"/>
          </a:xfrm>
          <a:custGeom>
            <a:avLst/>
            <a:gdLst>
              <a:gd name="connsiteX0" fmla="*/ 0 w 5328592"/>
              <a:gd name="connsiteY0" fmla="*/ 0 h 2088000"/>
              <a:gd name="connsiteX1" fmla="*/ 5328592 w 5328592"/>
              <a:gd name="connsiteY1" fmla="*/ 0 h 2088000"/>
              <a:gd name="connsiteX2" fmla="*/ 5328592 w 5328592"/>
              <a:gd name="connsiteY2" fmla="*/ 2088000 h 2088000"/>
              <a:gd name="connsiteX3" fmla="*/ 0 w 5328592"/>
              <a:gd name="connsiteY3" fmla="*/ 2088000 h 2088000"/>
              <a:gd name="connsiteX4" fmla="*/ 0 w 5328592"/>
              <a:gd name="connsiteY4"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 name="connsiteX0" fmla="*/ 612939 w 5941531"/>
              <a:gd name="connsiteY0" fmla="*/ 0 h 2088000"/>
              <a:gd name="connsiteX1" fmla="*/ 5941531 w 5941531"/>
              <a:gd name="connsiteY1" fmla="*/ 0 h 2088000"/>
              <a:gd name="connsiteX2" fmla="*/ 5941531 w 5941531"/>
              <a:gd name="connsiteY2" fmla="*/ 2088000 h 2088000"/>
              <a:gd name="connsiteX3" fmla="*/ 612939 w 5941531"/>
              <a:gd name="connsiteY3" fmla="*/ 2088000 h 2088000"/>
              <a:gd name="connsiteX4" fmla="*/ 0 w 5941531"/>
              <a:gd name="connsiteY4" fmla="*/ 1047929 h 2088000"/>
              <a:gd name="connsiteX5" fmla="*/ 612939 w 5941531"/>
              <a:gd name="connsiteY5" fmla="*/ 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1531" h="2088000">
                <a:moveTo>
                  <a:pt x="612939" y="0"/>
                </a:moveTo>
                <a:lnTo>
                  <a:pt x="5941531" y="0"/>
                </a:lnTo>
                <a:lnTo>
                  <a:pt x="5941531" y="2088000"/>
                </a:lnTo>
                <a:lnTo>
                  <a:pt x="612939" y="2088000"/>
                </a:lnTo>
                <a:cubicBezTo>
                  <a:pt x="376904" y="1710967"/>
                  <a:pt x="256723" y="1511850"/>
                  <a:pt x="0" y="1047929"/>
                </a:cubicBezTo>
                <a:lnTo>
                  <a:pt x="612939" y="0"/>
                </a:lnTo>
                <a:close/>
              </a:path>
            </a:pathLst>
          </a:cu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47116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4"/>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6096000" cy="22848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0" y="4573200"/>
            <a:ext cx="6096000" cy="22848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6096000" y="2295875"/>
            <a:ext cx="6096000" cy="22848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91864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1422" y="1769637"/>
            <a:ext cx="4224469" cy="5115748"/>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2697219" y="1951394"/>
            <a:ext cx="2436335" cy="376338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403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717032"/>
            <a:ext cx="12192000" cy="3140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12"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47862" y="1460500"/>
            <a:ext cx="8015881" cy="4077011"/>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2"/>
          <p:cNvSpPr>
            <a:spLocks noGrp="1"/>
          </p:cNvSpPr>
          <p:nvPr>
            <p:ph type="pic" idx="1" hasCustomPrompt="1"/>
          </p:nvPr>
        </p:nvSpPr>
        <p:spPr>
          <a:xfrm>
            <a:off x="7044605" y="1988841"/>
            <a:ext cx="3778671" cy="28189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2561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32683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3551718" y="881923"/>
            <a:ext cx="5088565" cy="5088565"/>
          </a:xfrm>
          <a:prstGeom prst="ellips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3551718" y="2832617"/>
            <a:ext cx="5088565"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551520" y="3621021"/>
            <a:ext cx="5088565"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8799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1077792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263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37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5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s &amp; Contents Layout">
    <p:spTree>
      <p:nvGrpSpPr>
        <p:cNvPr id="1" name=""/>
        <p:cNvGrpSpPr/>
        <p:nvPr/>
      </p:nvGrpSpPr>
      <p:grpSpPr>
        <a:xfrm>
          <a:off x="0" y="0"/>
          <a:ext cx="0" cy="0"/>
          <a:chOff x="0" y="0"/>
          <a:chExt cx="0" cy="0"/>
        </a:xfrm>
      </p:grpSpPr>
      <p:sp>
        <p:nvSpPr>
          <p:cNvPr id="7" name="Picture Placeholder 2"/>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2"/>
          <p:cNvSpPr>
            <a:spLocks noGrp="1"/>
          </p:cNvSpPr>
          <p:nvPr>
            <p:ph type="pic" idx="10"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p:cNvSpPr>
            <a:spLocks noGrp="1"/>
          </p:cNvSpPr>
          <p:nvPr>
            <p:ph type="pic" idx="13"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Picture Placeholder 2"/>
          <p:cNvSpPr>
            <a:spLocks noGrp="1"/>
          </p:cNvSpPr>
          <p:nvPr>
            <p:ph type="pic" idx="14"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Picture Placeholder 2"/>
          <p:cNvSpPr>
            <a:spLocks noGrp="1"/>
          </p:cNvSpPr>
          <p:nvPr>
            <p:ph type="pic" idx="15"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Text Placeholder 9">
            <a:extLst>
              <a:ext uri="{FF2B5EF4-FFF2-40B4-BE49-F238E27FC236}">
                <a16:creationId xmlns:a16="http://schemas.microsoft.com/office/drawing/2014/main" id="{B04FEC5A-FE9A-463C-92F8-C2BB350D4DA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54960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13" name="Rectangle 12"/>
          <p:cNvSpPr/>
          <p:nvPr userDrawn="1"/>
        </p:nvSpPr>
        <p:spPr>
          <a:xfrm flipH="1">
            <a:off x="0" y="-1"/>
            <a:ext cx="360790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4"/>
          <p:cNvGrpSpPr/>
          <p:nvPr userDrawn="1"/>
        </p:nvGrpSpPr>
        <p:grpSpPr>
          <a:xfrm>
            <a:off x="5827170" y="1700808"/>
            <a:ext cx="6370226" cy="72000"/>
            <a:chOff x="3843032" y="6553200"/>
            <a:chExt cx="2066410" cy="87086"/>
          </a:xfrm>
        </p:grpSpPr>
        <p:sp>
          <p:nvSpPr>
            <p:cNvPr id="6" name="Rectangle 5"/>
            <p:cNvSpPr/>
            <p:nvPr userDrawn="1"/>
          </p:nvSpPr>
          <p:spPr>
            <a:xfrm flipV="1">
              <a:off x="3843032" y="6553200"/>
              <a:ext cx="413282" cy="87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7" name="Rectangle 6"/>
            <p:cNvSpPr/>
            <p:nvPr userDrawn="1"/>
          </p:nvSpPr>
          <p:spPr>
            <a:xfrm flipV="1">
              <a:off x="4256314" y="6553200"/>
              <a:ext cx="413282" cy="87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8" name="Rectangle 7"/>
            <p:cNvSpPr/>
            <p:nvPr userDrawn="1"/>
          </p:nvSpPr>
          <p:spPr>
            <a:xfrm flipV="1">
              <a:off x="4669596" y="6553200"/>
              <a:ext cx="413282" cy="87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9" name="Rectangle 8"/>
            <p:cNvSpPr/>
            <p:nvPr userDrawn="1"/>
          </p:nvSpPr>
          <p:spPr>
            <a:xfrm flipV="1">
              <a:off x="5082878" y="6553200"/>
              <a:ext cx="413282" cy="87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0" name="Rectangle 9"/>
            <p:cNvSpPr/>
            <p:nvPr userDrawn="1"/>
          </p:nvSpPr>
          <p:spPr>
            <a:xfrm flipV="1">
              <a:off x="5496160" y="6553200"/>
              <a:ext cx="413282" cy="87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grpSp>
      <p:pic>
        <p:nvPicPr>
          <p:cNvPr id="12" name="Picture 3" descr="E:\002-KIMS BUSINESS\007-02-MaxPPT-Contents\150902-com-Global-Laptop\mo900.png">
            <a:extLst>
              <a:ext uri="{FF2B5EF4-FFF2-40B4-BE49-F238E27FC236}">
                <a16:creationId xmlns:a16="http://schemas.microsoft.com/office/drawing/2014/main" id="{70E1C65B-FA29-49FA-876E-B8BDE06EAB13}"/>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1" y="549778"/>
            <a:ext cx="5139665" cy="6308224"/>
          </a:xfrm>
          <a:prstGeom prst="rect">
            <a:avLst/>
          </a:prstGeom>
          <a:noFill/>
          <a:extLst>
            <a:ext uri="{909E8E84-426E-40DD-AFC4-6F175D3DCCD1}">
              <a14:hiddenFill xmlns:a14="http://schemas.microsoft.com/office/drawing/2010/main">
                <a:solidFill>
                  <a:srgbClr val="FFFFFF"/>
                </a:solidFill>
              </a14:hiddenFill>
            </a:ext>
          </a:extLst>
        </p:spPr>
      </p:pic>
      <p:sp>
        <p:nvSpPr>
          <p:cNvPr id="14" name="그림 개체 틀 2">
            <a:extLst>
              <a:ext uri="{FF2B5EF4-FFF2-40B4-BE49-F238E27FC236}">
                <a16:creationId xmlns:a16="http://schemas.microsoft.com/office/drawing/2014/main" id="{5DBE40ED-7CE2-4516-8B07-D034A986D52F}"/>
              </a:ext>
            </a:extLst>
          </p:cNvPr>
          <p:cNvSpPr>
            <a:spLocks noGrp="1"/>
          </p:cNvSpPr>
          <p:nvPr>
            <p:ph type="pic" sz="quarter" idx="10" hasCustomPrompt="1"/>
          </p:nvPr>
        </p:nvSpPr>
        <p:spPr>
          <a:xfrm>
            <a:off x="2219265" y="1047756"/>
            <a:ext cx="2375188" cy="3703149"/>
          </a:xfrm>
          <a:custGeom>
            <a:avLst/>
            <a:gdLst>
              <a:gd name="connsiteX0" fmla="*/ 0 w 1746098"/>
              <a:gd name="connsiteY0" fmla="*/ 0 h 2942176"/>
              <a:gd name="connsiteX1" fmla="*/ 1746098 w 1746098"/>
              <a:gd name="connsiteY1" fmla="*/ 0 h 2942176"/>
              <a:gd name="connsiteX2" fmla="*/ 1746098 w 1746098"/>
              <a:gd name="connsiteY2" fmla="*/ 2942176 h 2942176"/>
              <a:gd name="connsiteX3" fmla="*/ 0 w 1746098"/>
              <a:gd name="connsiteY3" fmla="*/ 2942176 h 2942176"/>
              <a:gd name="connsiteX4" fmla="*/ 0 w 1746098"/>
              <a:gd name="connsiteY4" fmla="*/ 0 h 2942176"/>
              <a:gd name="connsiteX0" fmla="*/ 21771 w 1746098"/>
              <a:gd name="connsiteY0" fmla="*/ 0 h 2991162"/>
              <a:gd name="connsiteX1" fmla="*/ 1746098 w 1746098"/>
              <a:gd name="connsiteY1" fmla="*/ 48986 h 2991162"/>
              <a:gd name="connsiteX2" fmla="*/ 1746098 w 1746098"/>
              <a:gd name="connsiteY2" fmla="*/ 2991162 h 2991162"/>
              <a:gd name="connsiteX3" fmla="*/ 0 w 1746098"/>
              <a:gd name="connsiteY3" fmla="*/ 2991162 h 2991162"/>
              <a:gd name="connsiteX4" fmla="*/ 21771 w 1746098"/>
              <a:gd name="connsiteY4" fmla="*/ 0 h 2991162"/>
              <a:gd name="connsiteX0" fmla="*/ 21771 w 1795084"/>
              <a:gd name="connsiteY0" fmla="*/ 38100 h 3029262"/>
              <a:gd name="connsiteX1" fmla="*/ 1795084 w 1795084"/>
              <a:gd name="connsiteY1" fmla="*/ 0 h 3029262"/>
              <a:gd name="connsiteX2" fmla="*/ 1746098 w 1795084"/>
              <a:gd name="connsiteY2" fmla="*/ 3029262 h 3029262"/>
              <a:gd name="connsiteX3" fmla="*/ 0 w 1795084"/>
              <a:gd name="connsiteY3" fmla="*/ 3029262 h 3029262"/>
              <a:gd name="connsiteX4" fmla="*/ 21771 w 1795084"/>
              <a:gd name="connsiteY4" fmla="*/ 38100 h 3029262"/>
              <a:gd name="connsiteX0" fmla="*/ 212271 w 1985584"/>
              <a:gd name="connsiteY0" fmla="*/ 38100 h 3067362"/>
              <a:gd name="connsiteX1" fmla="*/ 1985584 w 1985584"/>
              <a:gd name="connsiteY1" fmla="*/ 0 h 3067362"/>
              <a:gd name="connsiteX2" fmla="*/ 1936598 w 1985584"/>
              <a:gd name="connsiteY2" fmla="*/ 3029262 h 3067362"/>
              <a:gd name="connsiteX3" fmla="*/ 0 w 1985584"/>
              <a:gd name="connsiteY3" fmla="*/ 3067362 h 3067362"/>
              <a:gd name="connsiteX4" fmla="*/ 212271 w 1985584"/>
              <a:gd name="connsiteY4" fmla="*/ 38100 h 3067362"/>
              <a:gd name="connsiteX0" fmla="*/ 212271 w 1985584"/>
              <a:gd name="connsiteY0" fmla="*/ 38100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38100 h 3110905"/>
              <a:gd name="connsiteX0" fmla="*/ 212271 w 1985584"/>
              <a:gd name="connsiteY0" fmla="*/ 16329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16329 h 3110905"/>
              <a:gd name="connsiteX0" fmla="*/ 195942 w 1985584"/>
              <a:gd name="connsiteY0" fmla="*/ 21772 h 3110905"/>
              <a:gd name="connsiteX1" fmla="*/ 1985584 w 1985584"/>
              <a:gd name="connsiteY1" fmla="*/ 0 h 3110905"/>
              <a:gd name="connsiteX2" fmla="*/ 180052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75245 h 3110905"/>
              <a:gd name="connsiteX4" fmla="*/ 195942 w 1985584"/>
              <a:gd name="connsiteY4" fmla="*/ 21772 h 3110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84" h="3110905">
                <a:moveTo>
                  <a:pt x="195942" y="21772"/>
                </a:moveTo>
                <a:lnTo>
                  <a:pt x="1985584" y="0"/>
                </a:lnTo>
                <a:lnTo>
                  <a:pt x="1831006" y="3110905"/>
                </a:lnTo>
                <a:lnTo>
                  <a:pt x="0" y="3075245"/>
                </a:lnTo>
                <a:lnTo>
                  <a:pt x="195942" y="21772"/>
                </a:lnTo>
                <a:close/>
              </a:path>
            </a:pathLst>
          </a:custGeom>
          <a:solidFill>
            <a:schemeClr val="bg1">
              <a:lumMod val="95000"/>
            </a:schemeClr>
          </a:solidFill>
          <a:ln w="25400">
            <a:noFill/>
          </a:ln>
          <a:effectLst/>
        </p:spPr>
        <p:txBody>
          <a:bodyPr lIns="252000" tIns="216000"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11167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069447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KBM-정애\014-Fullppt\PNG이미지\탭.png">
            <a:extLst>
              <a:ext uri="{FF2B5EF4-FFF2-40B4-BE49-F238E27FC236}">
                <a16:creationId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1753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2611519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Images &amp;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728244" y="2682240"/>
            <a:ext cx="3600000" cy="4175760"/>
          </a:xfrm>
          <a:prstGeom prst="rect">
            <a:avLst/>
          </a:prstGeom>
          <a:solidFill>
            <a:schemeClr val="bg1">
              <a:lumMod val="95000"/>
            </a:schemeClr>
          </a:solidFill>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0" y="2682240"/>
            <a:ext cx="3600000" cy="4175760"/>
          </a:xfrm>
          <a:prstGeom prst="rect">
            <a:avLst/>
          </a:prstGeom>
          <a:solidFill>
            <a:schemeClr val="bg1">
              <a:lumMod val="95000"/>
            </a:schemeClr>
          </a:solidFill>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 name="Group 1">
            <a:extLst>
              <a:ext uri="{FF2B5EF4-FFF2-40B4-BE49-F238E27FC236}">
                <a16:creationId xmlns:a16="http://schemas.microsoft.com/office/drawing/2014/main" id="{7B32648F-D2D9-4800-A52A-5BAC2CD19214}"/>
              </a:ext>
            </a:extLst>
          </p:cNvPr>
          <p:cNvGrpSpPr/>
          <p:nvPr userDrawn="1"/>
        </p:nvGrpSpPr>
        <p:grpSpPr>
          <a:xfrm>
            <a:off x="11766624" y="0"/>
            <a:ext cx="425376" cy="6858000"/>
            <a:chOff x="11760629" y="0"/>
            <a:chExt cx="425376" cy="6858000"/>
          </a:xfrm>
        </p:grpSpPr>
        <p:sp>
          <p:nvSpPr>
            <p:cNvPr id="7" name="Rectangle 4">
              <a:extLst>
                <a:ext uri="{FF2B5EF4-FFF2-40B4-BE49-F238E27FC236}">
                  <a16:creationId xmlns:a16="http://schemas.microsoft.com/office/drawing/2014/main" id="{21817B51-CDC2-4F69-A281-89B84C29BEC1}"/>
                </a:ext>
              </a:extLst>
            </p:cNvPr>
            <p:cNvSpPr/>
            <p:nvPr userDrawn="1"/>
          </p:nvSpPr>
          <p:spPr>
            <a:xfrm>
              <a:off x="11973317" y="0"/>
              <a:ext cx="2126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
              <a:extLst>
                <a:ext uri="{FF2B5EF4-FFF2-40B4-BE49-F238E27FC236}">
                  <a16:creationId xmlns:a16="http://schemas.microsoft.com/office/drawing/2014/main" id="{3D01B805-68A9-4B26-9376-83768382CD27}"/>
                </a:ext>
              </a:extLst>
            </p:cNvPr>
            <p:cNvSpPr/>
            <p:nvPr userDrawn="1"/>
          </p:nvSpPr>
          <p:spPr>
            <a:xfrm>
              <a:off x="11760629" y="0"/>
              <a:ext cx="2126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303345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31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Images &amp; Contents Layout">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BDD51FB4-1B36-409D-899E-5B0AB0DF70DE}"/>
              </a:ext>
            </a:extLst>
          </p:cNvPr>
          <p:cNvSpPr/>
          <p:nvPr userDrawn="1"/>
        </p:nvSpPr>
        <p:spPr>
          <a:xfrm>
            <a:off x="0" y="4702631"/>
            <a:ext cx="12192000" cy="2155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id="{E463CCC2-FD29-4FEC-BBBB-C122D82F3C18}"/>
              </a:ext>
            </a:extLst>
          </p:cNvPr>
          <p:cNvSpPr>
            <a:spLocks noGrp="1"/>
          </p:cNvSpPr>
          <p:nvPr>
            <p:ph type="pic" idx="10" hasCustomPrompt="1"/>
          </p:nvPr>
        </p:nvSpPr>
        <p:spPr>
          <a:xfrm>
            <a:off x="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64622F30-85C3-4FF9-A148-AF5042CF3F87}"/>
              </a:ext>
            </a:extLst>
          </p:cNvPr>
          <p:cNvSpPr>
            <a:spLocks noGrp="1"/>
          </p:cNvSpPr>
          <p:nvPr>
            <p:ph type="pic" idx="11" hasCustomPrompt="1"/>
          </p:nvPr>
        </p:nvSpPr>
        <p:spPr>
          <a:xfrm>
            <a:off x="4060800" y="1393369"/>
            <a:ext cx="407431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1487AD8E-D8EF-4D5C-A0EA-47B7190BA0A7}"/>
              </a:ext>
            </a:extLst>
          </p:cNvPr>
          <p:cNvSpPr>
            <a:spLocks noGrp="1"/>
          </p:cNvSpPr>
          <p:nvPr>
            <p:ph type="pic" idx="12" hasCustomPrompt="1"/>
          </p:nvPr>
        </p:nvSpPr>
        <p:spPr>
          <a:xfrm>
            <a:off x="813120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1A5FCF1D-44E7-4881-AEE6-C04E806B84DB}"/>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80700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8" name="Picture Placeholder 5">
            <a:extLst>
              <a:ext uri="{FF2B5EF4-FFF2-40B4-BE49-F238E27FC236}">
                <a16:creationId xmlns:a16="http://schemas.microsoft.com/office/drawing/2014/main" id="{F00C50F2-81AD-4E1A-A9B1-7A68EB7994CC}"/>
              </a:ext>
            </a:extLst>
          </p:cNvPr>
          <p:cNvSpPr>
            <a:spLocks noGrp="1"/>
          </p:cNvSpPr>
          <p:nvPr>
            <p:ph type="pic" sz="quarter" idx="11" hasCustomPrompt="1"/>
          </p:nvPr>
        </p:nvSpPr>
        <p:spPr>
          <a:xfrm>
            <a:off x="6481869"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9050307"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693121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807968" y="0"/>
            <a:ext cx="6384032"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7752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ight Triangle 7"/>
          <p:cNvSpPr/>
          <p:nvPr userDrawn="1"/>
        </p:nvSpPr>
        <p:spPr>
          <a:xfrm rot="5400000">
            <a:off x="0" y="0"/>
            <a:ext cx="1097280" cy="10972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3"/>
          <p:cNvSpPr/>
          <p:nvPr userDrawn="1"/>
        </p:nvSpPr>
        <p:spPr>
          <a:xfrm>
            <a:off x="8445501" y="0"/>
            <a:ext cx="3746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39122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3265715"/>
            <a:ext cx="12192000" cy="3592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28884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39742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011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3E96B-F41C-466A-9F7A-C597C8A73509}"/>
              </a:ext>
            </a:extLst>
          </p:cNvPr>
          <p:cNvSpPr/>
          <p:nvPr userDrawn="1"/>
        </p:nvSpPr>
        <p:spPr>
          <a:xfrm>
            <a:off x="0" y="0"/>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A09BFC-FB6E-4A07-AC20-5CA1F5A01095}"/>
              </a:ext>
            </a:extLst>
          </p:cNvPr>
          <p:cNvSpPr/>
          <p:nvPr userDrawn="1"/>
        </p:nvSpPr>
        <p:spPr>
          <a:xfrm>
            <a:off x="0" y="5170396"/>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47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4751851" y="0"/>
            <a:ext cx="7440149" cy="6858000"/>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5135893" y="164638"/>
            <a:ext cx="705610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135893" y="932723"/>
            <a:ext cx="705610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547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4752000" y="0"/>
            <a:ext cx="74400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5135893" y="164638"/>
            <a:ext cx="705610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135893" y="932723"/>
            <a:ext cx="705610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1492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0636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Rectangle 1"/>
          <p:cNvSpPr/>
          <p:nvPr userDrawn="1"/>
        </p:nvSpPr>
        <p:spPr>
          <a:xfrm>
            <a:off x="0" y="0"/>
            <a:ext cx="12192000" cy="1508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mn-lt"/>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0755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508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mn-lt"/>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6790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508787"/>
          </a:xfrm>
          <a:prstGeom prst="rect">
            <a:avLst/>
          </a:prstGeom>
          <a:solidFill>
            <a:srgbClr val="027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mn-lt"/>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 hasCustomPrompt="1"/>
          </p:nvPr>
        </p:nvSpPr>
        <p:spPr>
          <a:xfrm>
            <a:off x="3554313" y="1867705"/>
            <a:ext cx="2160000" cy="2304000"/>
          </a:xfrm>
          <a:prstGeom prst="roundRect">
            <a:avLst/>
          </a:prstGeom>
          <a:solidFill>
            <a:schemeClr val="bg1">
              <a:lumMod val="95000"/>
            </a:schemeClr>
          </a:solidFill>
          <a:ln w="1905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6416421" y="1867705"/>
            <a:ext cx="2160000" cy="2304000"/>
          </a:xfrm>
          <a:prstGeom prst="roundRect">
            <a:avLst/>
          </a:prstGeom>
          <a:solidFill>
            <a:schemeClr val="bg1">
              <a:lumMod val="95000"/>
            </a:schemeClr>
          </a:solidFill>
          <a:ln w="19050">
            <a:solidFill>
              <a:schemeClr val="accent3"/>
            </a:solidFill>
          </a:ln>
        </p:spPr>
        <p:txBody>
          <a:bodyPr anchor="ctr"/>
          <a:lstStyle>
            <a:lvl1pPr marL="0" indent="0" algn="ctr">
              <a:buNone/>
              <a:defRPr sz="1600" baseline="0">
                <a:latin typeface="Arial" pitchFamily="34" charset="0"/>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692205" y="4101173"/>
            <a:ext cx="2160000" cy="2304000"/>
          </a:xfrm>
          <a:prstGeom prst="roundRect">
            <a:avLst/>
          </a:prstGeom>
          <a:solidFill>
            <a:schemeClr val="bg1">
              <a:lumMod val="95000"/>
            </a:schemeClr>
          </a:solidFill>
          <a:ln w="1905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9278529" y="4101173"/>
            <a:ext cx="2160000" cy="2304000"/>
          </a:xfrm>
          <a:prstGeom prst="roundRect">
            <a:avLst/>
          </a:prstGeom>
          <a:solidFill>
            <a:schemeClr val="bg1">
              <a:lumMod val="95000"/>
            </a:schemeClr>
          </a:solidFill>
          <a:ln w="1905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Rectangle 11"/>
          <p:cNvSpPr/>
          <p:nvPr userDrawn="1"/>
        </p:nvSpPr>
        <p:spPr>
          <a:xfrm>
            <a:off x="692206" y="2038859"/>
            <a:ext cx="2619485" cy="196169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Rectangle 12"/>
          <p:cNvSpPr/>
          <p:nvPr userDrawn="1"/>
        </p:nvSpPr>
        <p:spPr>
          <a:xfrm>
            <a:off x="8784299" y="2038050"/>
            <a:ext cx="2619485" cy="196169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Rectangle 13"/>
          <p:cNvSpPr/>
          <p:nvPr userDrawn="1"/>
        </p:nvSpPr>
        <p:spPr>
          <a:xfrm>
            <a:off x="3094828" y="4272327"/>
            <a:ext cx="2619485" cy="196169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Rectangle 14"/>
          <p:cNvSpPr/>
          <p:nvPr userDrawn="1"/>
        </p:nvSpPr>
        <p:spPr>
          <a:xfrm>
            <a:off x="6416422" y="4272327"/>
            <a:ext cx="2619485" cy="196169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358448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44298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5810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419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8412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legislatie.just.ro/Public/DetaliiDocument/42803"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5803" y="3231342"/>
            <a:ext cx="5808165" cy="1460481"/>
          </a:xfrm>
        </p:spPr>
        <p:txBody>
          <a:bodyPr/>
          <a:lstStyle/>
          <a:p>
            <a:r>
              <a:rPr lang="pt-BR" dirty="0">
                <a:latin typeface="Times New Roman" panose="02020603050405020304" pitchFamily="18" charset="0"/>
                <a:ea typeface="Times New Roman" panose="02020603050405020304" pitchFamily="18" charset="0"/>
              </a:rPr>
              <a:t>Tehnici de evidență și mișcare a bolnavilor</a:t>
            </a:r>
            <a:endParaRPr lang="en-US" altLang="ko-KR" b="1" dirty="0"/>
          </a:p>
        </p:txBody>
      </p:sp>
      <p:sp>
        <p:nvSpPr>
          <p:cNvPr id="4" name="Text Placeholder 3"/>
          <p:cNvSpPr>
            <a:spLocks noGrp="1"/>
          </p:cNvSpPr>
          <p:nvPr>
            <p:ph type="body" sz="quarter" idx="11"/>
          </p:nvPr>
        </p:nvSpPr>
        <p:spPr/>
        <p:txBody>
          <a:bodyPr/>
          <a:lstStyle/>
          <a:p>
            <a:pPr algn="ctr">
              <a:defRPr/>
            </a:pPr>
            <a:r>
              <a:rPr lang="ro-RO" altLang="ko-KR" dirty="0"/>
              <a:t>ANUL I </a:t>
            </a:r>
          </a:p>
          <a:p>
            <a:pPr algn="ctr">
              <a:defRPr/>
            </a:pPr>
            <a:r>
              <a:rPr lang="ro-RO" altLang="ko-KR" dirty="0"/>
              <a:t>M.I Dan Maria Alina</a:t>
            </a:r>
            <a:endParaRPr lang="en-US" altLang="ko-KR" dirty="0"/>
          </a:p>
        </p:txBody>
      </p:sp>
      <p:sp>
        <p:nvSpPr>
          <p:cNvPr id="5" name="Text Placeholder 3">
            <a:extLst>
              <a:ext uri="{FF2B5EF4-FFF2-40B4-BE49-F238E27FC236}">
                <a16:creationId xmlns:a16="http://schemas.microsoft.com/office/drawing/2014/main" id="{4330F96A-7118-487D-955B-ED471BDDDFFC}"/>
              </a:ext>
            </a:extLst>
          </p:cNvPr>
          <p:cNvSpPr txBox="1">
            <a:spLocks/>
          </p:cNvSpPr>
          <p:nvPr/>
        </p:nvSpPr>
        <p:spPr>
          <a:xfrm>
            <a:off x="6207771" y="584878"/>
            <a:ext cx="5808165" cy="672075"/>
          </a:xfrm>
          <a:prstGeom prst="rect">
            <a:avLst/>
          </a:prstGeom>
        </p:spPr>
        <p:txBody>
          <a:bodyPr anchor="ctr"/>
          <a:lstStyle>
            <a:lvl1pPr marL="0" indent="0" algn="r" defTabSz="1219170" rtl="0" eaLnBrk="1" latinLnBrk="1" hangingPunct="1">
              <a:spcBef>
                <a:spcPts val="0"/>
              </a:spcBef>
              <a:buFont typeface="Arial" pitchFamily="34" charset="0"/>
              <a:buNone/>
              <a:defRPr sz="1867" b="0" kern="1200" baseline="0">
                <a:solidFill>
                  <a:schemeClr val="accent1"/>
                </a:solidFill>
                <a:latin typeface="+mn-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algn="ctr">
              <a:defRPr/>
            </a:pPr>
            <a:r>
              <a:rPr lang="ro-RO" altLang="ko-KR" dirty="0"/>
              <a:t>M.15 </a:t>
            </a:r>
            <a:r>
              <a:rPr lang="ro-RO" altLang="ko-KR" dirty="0" err="1"/>
              <a:t>Nursing</a:t>
            </a:r>
            <a:r>
              <a:rPr lang="ro-RO" altLang="ko-KR" dirty="0"/>
              <a:t> general II</a:t>
            </a:r>
            <a:endParaRPr lang="en-US" altLang="ko-KR" dirty="0"/>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D30B11-47AD-41C7-BDB7-C6156E2CDF81}"/>
              </a:ext>
            </a:extLst>
          </p:cNvPr>
          <p:cNvSpPr/>
          <p:nvPr/>
        </p:nvSpPr>
        <p:spPr>
          <a:xfrm>
            <a:off x="1289538" y="2123274"/>
            <a:ext cx="2072640" cy="923330"/>
          </a:xfrm>
          <a:prstGeom prst="rect">
            <a:avLst/>
          </a:prstGeom>
        </p:spPr>
        <p:txBody>
          <a:bodyPr wrap="square">
            <a:spAutoFit/>
          </a:bodyPr>
          <a:lstStyle/>
          <a:p>
            <a:r>
              <a:rPr lang="ro-RO" b="1" dirty="0">
                <a:solidFill>
                  <a:srgbClr val="000000"/>
                </a:solidFill>
                <a:latin typeface="Times New Roman" panose="02020603050405020304" pitchFamily="18" charset="0"/>
              </a:rPr>
              <a:t>EVALUAREA</a:t>
            </a:r>
          </a:p>
          <a:p>
            <a:r>
              <a:rPr lang="ro-RO" b="1" dirty="0">
                <a:solidFill>
                  <a:srgbClr val="000000"/>
                </a:solidFill>
                <a:latin typeface="Times New Roman" panose="02020603050405020304" pitchFamily="18" charset="0"/>
              </a:rPr>
              <a:t>EFICACITĂŢII</a:t>
            </a:r>
          </a:p>
          <a:p>
            <a:r>
              <a:rPr lang="ro-RO" b="1" dirty="0">
                <a:solidFill>
                  <a:srgbClr val="000000"/>
                </a:solidFill>
                <a:latin typeface="Times New Roman" panose="02020603050405020304" pitchFamily="18" charset="0"/>
              </a:rPr>
              <a:t>PROCEDURII</a:t>
            </a:r>
            <a:endParaRPr lang="ro-RO" dirty="0"/>
          </a:p>
        </p:txBody>
      </p:sp>
      <p:pic>
        <p:nvPicPr>
          <p:cNvPr id="3" name="Picture 2">
            <a:extLst>
              <a:ext uri="{FF2B5EF4-FFF2-40B4-BE49-F238E27FC236}">
                <a16:creationId xmlns:a16="http://schemas.microsoft.com/office/drawing/2014/main" id="{7C340B1B-96A0-497A-9092-D5C407F4F505}"/>
              </a:ext>
            </a:extLst>
          </p:cNvPr>
          <p:cNvPicPr>
            <a:picLocks noChangeAspect="1"/>
          </p:cNvPicPr>
          <p:nvPr/>
        </p:nvPicPr>
        <p:blipFill>
          <a:blip r:embed="rId2"/>
          <a:stretch>
            <a:fillRect/>
          </a:stretch>
        </p:blipFill>
        <p:spPr>
          <a:xfrm>
            <a:off x="1579050" y="3179695"/>
            <a:ext cx="1127858" cy="1652159"/>
          </a:xfrm>
          <a:prstGeom prst="rect">
            <a:avLst/>
          </a:prstGeom>
        </p:spPr>
      </p:pic>
      <p:sp>
        <p:nvSpPr>
          <p:cNvPr id="4" name="Rectangle 3">
            <a:extLst>
              <a:ext uri="{FF2B5EF4-FFF2-40B4-BE49-F238E27FC236}">
                <a16:creationId xmlns:a16="http://schemas.microsoft.com/office/drawing/2014/main" id="{789A1289-CB73-4A57-B672-FE19F468639A}"/>
              </a:ext>
            </a:extLst>
          </p:cNvPr>
          <p:cNvSpPr/>
          <p:nvPr/>
        </p:nvSpPr>
        <p:spPr>
          <a:xfrm>
            <a:off x="3568504" y="1044025"/>
            <a:ext cx="6096000" cy="5078313"/>
          </a:xfrm>
          <a:prstGeom prst="rect">
            <a:avLst/>
          </a:prstGeom>
        </p:spPr>
        <p:txBody>
          <a:bodyPr>
            <a:spAutoFit/>
          </a:bodyPr>
          <a:lstStyle/>
          <a:p>
            <a:pPr marL="285750" indent="-285750">
              <a:buFont typeface="Wingdings" panose="05000000000000000000" pitchFamily="2" charset="2"/>
              <a:buChar char="Ø"/>
            </a:pPr>
            <a:r>
              <a:rPr lang="ro-RO" b="1" dirty="0">
                <a:solidFill>
                  <a:srgbClr val="000000"/>
                </a:solidFill>
                <a:latin typeface="Times New Roman" panose="02020603050405020304" pitchFamily="18" charset="0"/>
                <a:cs typeface="Times New Roman" panose="02020603050405020304" pitchFamily="18" charset="0"/>
              </a:rPr>
              <a:t>Rezultate aşteptate/dorite:</a:t>
            </a:r>
          </a:p>
          <a:p>
            <a:r>
              <a:rPr lang="ro-RO" b="1"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 Pacientul/familia acceptă transferul după ce primeşte informaţii clare, accesibile. </a:t>
            </a:r>
          </a:p>
          <a:p>
            <a:pPr marL="285750" indent="-285750">
              <a:buFontTx/>
              <a:buChar char="-"/>
            </a:pPr>
            <a:r>
              <a:rPr lang="ro-RO" dirty="0">
                <a:solidFill>
                  <a:srgbClr val="000000"/>
                </a:solidFill>
                <a:latin typeface="Times New Roman" panose="02020603050405020304" pitchFamily="18" charset="0"/>
                <a:cs typeface="Times New Roman" panose="02020603050405020304" pitchFamily="18" charset="0"/>
              </a:rPr>
              <a:t>Pacientul este transferat în condiţii de siguranţă. </a:t>
            </a:r>
          </a:p>
          <a:p>
            <a:pPr marL="285750" indent="-285750">
              <a:buFontTx/>
              <a:buChar char="-"/>
            </a:pPr>
            <a:r>
              <a:rPr lang="ro-RO" dirty="0">
                <a:solidFill>
                  <a:srgbClr val="000000"/>
                </a:solidFill>
                <a:latin typeface="Times New Roman" panose="02020603050405020304" pitchFamily="18" charset="0"/>
                <a:cs typeface="Times New Roman" panose="02020603050405020304" pitchFamily="18" charset="0"/>
              </a:rPr>
              <a:t>Pacientul este mulţumit de modul de organizare şi desfăşurare a transferului </a:t>
            </a:r>
          </a:p>
          <a:p>
            <a:pPr marL="285750" indent="-285750">
              <a:buFont typeface="Wingdings" panose="05000000000000000000" pitchFamily="2" charset="2"/>
              <a:buChar char="Ø"/>
            </a:pPr>
            <a:r>
              <a:rPr lang="ro-RO" b="1" dirty="0">
                <a:solidFill>
                  <a:srgbClr val="000000"/>
                </a:solidFill>
                <a:latin typeface="Times New Roman" panose="02020603050405020304" pitchFamily="18" charset="0"/>
                <a:cs typeface="Times New Roman" panose="02020603050405020304" pitchFamily="18" charset="0"/>
              </a:rPr>
              <a:t>Rezultate nedorite / Ce faceţi </a:t>
            </a:r>
          </a:p>
          <a:p>
            <a:r>
              <a:rPr lang="ro-RO" b="1"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 Pacientul/familia refuză transferul. </a:t>
            </a:r>
          </a:p>
          <a:p>
            <a:r>
              <a:rPr lang="ro-RO" i="1" dirty="0">
                <a:solidFill>
                  <a:srgbClr val="000000"/>
                </a:solidFill>
                <a:latin typeface="Times New Roman" panose="02020603050405020304" pitchFamily="18" charset="0"/>
                <a:cs typeface="Times New Roman" panose="02020603050405020304" pitchFamily="18" charset="0"/>
              </a:rPr>
              <a:t>o Consemnaţi refuzul pacientului/familiei în foaia de observaţie, sub semnătură.</a:t>
            </a:r>
          </a:p>
          <a:p>
            <a:r>
              <a:rPr lang="ro-RO" dirty="0">
                <a:solidFill>
                  <a:srgbClr val="000000"/>
                </a:solidFill>
                <a:latin typeface="Times New Roman" panose="02020603050405020304" pitchFamily="18" charset="0"/>
                <a:cs typeface="Times New Roman" panose="02020603050405020304" pitchFamily="18" charset="0"/>
              </a:rPr>
              <a:t> - Pacientul este nemulţumit de modul de organizare şi desfăşurare a transferului. </a:t>
            </a:r>
          </a:p>
          <a:p>
            <a:r>
              <a:rPr lang="ro-RO" i="1" dirty="0">
                <a:solidFill>
                  <a:srgbClr val="000000"/>
                </a:solidFill>
                <a:latin typeface="Times New Roman" panose="02020603050405020304" pitchFamily="18" charset="0"/>
                <a:cs typeface="Times New Roman" panose="02020603050405020304" pitchFamily="18" charset="0"/>
              </a:rPr>
              <a:t>o Discutaţi cu pacientul şi explicaţi-i condiţiile de realizare a transferului. </a:t>
            </a:r>
          </a:p>
          <a:p>
            <a:r>
              <a:rPr lang="ro-RO" dirty="0">
                <a:solidFill>
                  <a:srgbClr val="000000"/>
                </a:solidFill>
                <a:latin typeface="Times New Roman" panose="02020603050405020304" pitchFamily="18" charset="0"/>
                <a:cs typeface="Times New Roman" panose="02020603050405020304" pitchFamily="18" charset="0"/>
              </a:rPr>
              <a:t> - Pacientul se simte ameninţat şi în nesiguranţă în secţia/unitatea în care a fost transferat.</a:t>
            </a:r>
          </a:p>
          <a:p>
            <a:r>
              <a:rPr lang="ro-RO" dirty="0">
                <a:solidFill>
                  <a:srgbClr val="000000"/>
                </a:solidFill>
                <a:latin typeface="Times New Roman" panose="02020603050405020304" pitchFamily="18" charset="0"/>
                <a:cs typeface="Times New Roman" panose="02020603050405020304" pitchFamily="18" charset="0"/>
              </a:rPr>
              <a:t> </a:t>
            </a:r>
            <a:r>
              <a:rPr lang="ro-RO" i="1" dirty="0">
                <a:solidFill>
                  <a:srgbClr val="000000"/>
                </a:solidFill>
                <a:latin typeface="Times New Roman" panose="02020603050405020304" pitchFamily="18" charset="0"/>
                <a:cs typeface="Times New Roman" panose="02020603050405020304" pitchFamily="18" charset="0"/>
              </a:rPr>
              <a:t>o Comunicaţi blând cu pacientul. </a:t>
            </a:r>
          </a:p>
          <a:p>
            <a:r>
              <a:rPr lang="ro-RO" i="1" dirty="0">
                <a:solidFill>
                  <a:srgbClr val="000000"/>
                </a:solidFill>
                <a:latin typeface="Times New Roman" panose="02020603050405020304" pitchFamily="18" charset="0"/>
                <a:cs typeface="Times New Roman" panose="02020603050405020304" pitchFamily="18" charset="0"/>
              </a:rPr>
              <a:t> o Asiguraţi-i un climat de încredere şi siguranţă.</a:t>
            </a:r>
            <a:endParaRPr lang="ro-RO"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02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499152-1F7A-409B-A561-06CC1203CA21}"/>
              </a:ext>
            </a:extLst>
          </p:cNvPr>
          <p:cNvGrpSpPr/>
          <p:nvPr/>
        </p:nvGrpSpPr>
        <p:grpSpPr>
          <a:xfrm rot="18924894" flipH="1">
            <a:off x="1422828" y="-103575"/>
            <a:ext cx="749171" cy="3856434"/>
            <a:chOff x="4067944" y="-1055821"/>
            <a:chExt cx="1409422" cy="7255142"/>
          </a:xfrm>
        </p:grpSpPr>
        <p:sp>
          <p:nvSpPr>
            <p:cNvPr id="3" name="Rounded Rectangle 7">
              <a:extLst>
                <a:ext uri="{FF2B5EF4-FFF2-40B4-BE49-F238E27FC236}">
                  <a16:creationId xmlns:a16="http://schemas.microsoft.com/office/drawing/2014/main" id="{84435B5E-B7FF-4643-A270-F0F0CD9CCB24}"/>
                </a:ext>
              </a:extLst>
            </p:cNvPr>
            <p:cNvSpPr/>
            <p:nvPr/>
          </p:nvSpPr>
          <p:spPr>
            <a:xfrm>
              <a:off x="4067944" y="-1055821"/>
              <a:ext cx="1409422" cy="7255142"/>
            </a:xfrm>
            <a:custGeom>
              <a:avLst/>
              <a:gdLst/>
              <a:ahLst/>
              <a:cxnLst/>
              <a:rect l="l" t="t" r="r" b="b"/>
              <a:pathLst>
                <a:path w="1409422" h="7255142">
                  <a:moveTo>
                    <a:pt x="704711" y="0"/>
                  </a:moveTo>
                  <a:cubicBezTo>
                    <a:pt x="1072574" y="0"/>
                    <a:pt x="1370785" y="117434"/>
                    <a:pt x="1370785" y="262297"/>
                  </a:cubicBezTo>
                  <a:cubicBezTo>
                    <a:pt x="1370785" y="345582"/>
                    <a:pt x="1272215" y="419801"/>
                    <a:pt x="1118084" y="466488"/>
                  </a:cubicBezTo>
                  <a:lnTo>
                    <a:pt x="1070943" y="803115"/>
                  </a:lnTo>
                  <a:cubicBezTo>
                    <a:pt x="1274015" y="850812"/>
                    <a:pt x="1409422" y="938764"/>
                    <a:pt x="1409422" y="1039170"/>
                  </a:cubicBezTo>
                  <a:cubicBezTo>
                    <a:pt x="1409422" y="1130174"/>
                    <a:pt x="1298186" y="1210947"/>
                    <a:pt x="1126003" y="1260423"/>
                  </a:cubicBezTo>
                  <a:cubicBezTo>
                    <a:pt x="1126434" y="1261870"/>
                    <a:pt x="1126442" y="1263323"/>
                    <a:pt x="1126442" y="1264778"/>
                  </a:cubicBezTo>
                  <a:lnTo>
                    <a:pt x="1126442" y="5050212"/>
                  </a:lnTo>
                  <a:cubicBezTo>
                    <a:pt x="1126442" y="5214603"/>
                    <a:pt x="1024927" y="5355284"/>
                    <a:pt x="880490" y="5410505"/>
                  </a:cubicBezTo>
                  <a:cubicBezTo>
                    <a:pt x="887528" y="5422594"/>
                    <a:pt x="891019" y="5436683"/>
                    <a:pt x="891019" y="5451587"/>
                  </a:cubicBezTo>
                  <a:lnTo>
                    <a:pt x="891019" y="5480845"/>
                  </a:lnTo>
                  <a:cubicBezTo>
                    <a:pt x="891019" y="5532419"/>
                    <a:pt x="849210" y="5574228"/>
                    <a:pt x="797636" y="5574228"/>
                  </a:cubicBezTo>
                  <a:lnTo>
                    <a:pt x="764319" y="5574228"/>
                  </a:lnTo>
                  <a:cubicBezTo>
                    <a:pt x="760551" y="6069812"/>
                    <a:pt x="756761" y="6511449"/>
                    <a:pt x="752970" y="7020893"/>
                  </a:cubicBezTo>
                  <a:lnTo>
                    <a:pt x="671083" y="7255142"/>
                  </a:lnTo>
                  <a:cubicBezTo>
                    <a:pt x="676129" y="6635258"/>
                    <a:pt x="656834" y="6124906"/>
                    <a:pt x="646982" y="5574228"/>
                  </a:cubicBezTo>
                  <a:lnTo>
                    <a:pt x="611786" y="5574228"/>
                  </a:lnTo>
                  <a:cubicBezTo>
                    <a:pt x="560212" y="5574228"/>
                    <a:pt x="518403" y="5532419"/>
                    <a:pt x="518403" y="5480845"/>
                  </a:cubicBezTo>
                  <a:lnTo>
                    <a:pt x="518403" y="5451587"/>
                  </a:lnTo>
                  <a:cubicBezTo>
                    <a:pt x="518403" y="5436685"/>
                    <a:pt x="521894" y="5422598"/>
                    <a:pt x="528930" y="5410510"/>
                  </a:cubicBezTo>
                  <a:cubicBezTo>
                    <a:pt x="384495" y="5355282"/>
                    <a:pt x="282981" y="5214602"/>
                    <a:pt x="282981" y="5050212"/>
                  </a:cubicBezTo>
                  <a:lnTo>
                    <a:pt x="282981" y="1264778"/>
                  </a:lnTo>
                  <a:lnTo>
                    <a:pt x="283420" y="1260424"/>
                  </a:lnTo>
                  <a:cubicBezTo>
                    <a:pt x="111236" y="1210948"/>
                    <a:pt x="0" y="1130174"/>
                    <a:pt x="0" y="1039170"/>
                  </a:cubicBezTo>
                  <a:cubicBezTo>
                    <a:pt x="0" y="938764"/>
                    <a:pt x="135407" y="850812"/>
                    <a:pt x="338481" y="803115"/>
                  </a:cubicBezTo>
                  <a:lnTo>
                    <a:pt x="291339" y="466488"/>
                  </a:lnTo>
                  <a:cubicBezTo>
                    <a:pt x="137207" y="419801"/>
                    <a:pt x="38637" y="345582"/>
                    <a:pt x="38637" y="262297"/>
                  </a:cubicBezTo>
                  <a:cubicBezTo>
                    <a:pt x="38637" y="117434"/>
                    <a:pt x="336848" y="0"/>
                    <a:pt x="704711" y="0"/>
                  </a:cubicBezTo>
                  <a:close/>
                </a:path>
              </a:pathLst>
            </a:custGeom>
            <a:solidFill>
              <a:srgbClr val="02769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grpSp>
          <p:nvGrpSpPr>
            <p:cNvPr id="4" name="Group 3">
              <a:extLst>
                <a:ext uri="{FF2B5EF4-FFF2-40B4-BE49-F238E27FC236}">
                  <a16:creationId xmlns:a16="http://schemas.microsoft.com/office/drawing/2014/main" id="{DFC0D577-DB64-4104-B820-432E89A6C880}"/>
                </a:ext>
              </a:extLst>
            </p:cNvPr>
            <p:cNvGrpSpPr/>
            <p:nvPr/>
          </p:nvGrpSpPr>
          <p:grpSpPr>
            <a:xfrm>
              <a:off x="4445616" y="1984252"/>
              <a:ext cx="669600" cy="2316832"/>
              <a:chOff x="4445616" y="1984252"/>
              <a:chExt cx="669600" cy="2316832"/>
            </a:xfrm>
          </p:grpSpPr>
          <p:sp>
            <p:nvSpPr>
              <p:cNvPr id="5" name="Round Same Side Corner Rectangle 6">
                <a:extLst>
                  <a:ext uri="{FF2B5EF4-FFF2-40B4-BE49-F238E27FC236}">
                    <a16:creationId xmlns:a16="http://schemas.microsoft.com/office/drawing/2014/main" id="{AA6726F2-7BCA-493B-A828-5F0658AE3FFE}"/>
                  </a:ext>
                </a:extLst>
              </p:cNvPr>
              <p:cNvSpPr/>
              <p:nvPr/>
            </p:nvSpPr>
            <p:spPr>
              <a:xfrm rot="10800000">
                <a:off x="4445616" y="2111584"/>
                <a:ext cx="669600" cy="2189500"/>
              </a:xfrm>
              <a:prstGeom prst="round2SameRect">
                <a:avLst>
                  <a:gd name="adj1" fmla="val 50000"/>
                  <a:gd name="adj2" fmla="val 0"/>
                </a:avLst>
              </a:prstGeom>
              <a:solidFill>
                <a:sysClr val="window" lastClr="FFFFFF">
                  <a:lumMod val="9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 name="Oval 5">
                <a:extLst>
                  <a:ext uri="{FF2B5EF4-FFF2-40B4-BE49-F238E27FC236}">
                    <a16:creationId xmlns:a16="http://schemas.microsoft.com/office/drawing/2014/main" id="{E316477D-346C-4755-84F3-EFA72E2578D6}"/>
                  </a:ext>
                </a:extLst>
              </p:cNvPr>
              <p:cNvSpPr/>
              <p:nvPr/>
            </p:nvSpPr>
            <p:spPr>
              <a:xfrm>
                <a:off x="4445616" y="1984252"/>
                <a:ext cx="668707" cy="228600"/>
              </a:xfrm>
              <a:prstGeom prst="ellipse">
                <a:avLst/>
              </a:prstGeom>
              <a:solidFill>
                <a:sysClr val="window" lastClr="FFFFFF">
                  <a:lumMod val="7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pSp>
      </p:grpSp>
      <p:sp>
        <p:nvSpPr>
          <p:cNvPr id="7" name="Rectangle 6">
            <a:extLst>
              <a:ext uri="{FF2B5EF4-FFF2-40B4-BE49-F238E27FC236}">
                <a16:creationId xmlns:a16="http://schemas.microsoft.com/office/drawing/2014/main" id="{74119D82-EEB0-4A83-AF46-235AD39F4C57}"/>
              </a:ext>
            </a:extLst>
          </p:cNvPr>
          <p:cNvSpPr/>
          <p:nvPr/>
        </p:nvSpPr>
        <p:spPr>
          <a:xfrm>
            <a:off x="3745988" y="450716"/>
            <a:ext cx="7142406" cy="584775"/>
          </a:xfrm>
          <a:prstGeom prst="rect">
            <a:avLst/>
          </a:prstGeom>
        </p:spPr>
        <p:txBody>
          <a:bodyPr wrap="square">
            <a:spAutoFit/>
          </a:bodyPr>
          <a:lstStyle/>
          <a:p>
            <a:r>
              <a:rPr lang="ro-RO" sz="3200" b="1" i="1" dirty="0">
                <a:solidFill>
                  <a:srgbClr val="000000"/>
                </a:solidFill>
                <a:latin typeface="Times New Roman" panose="02020603050405020304" pitchFamily="18" charset="0"/>
              </a:rPr>
              <a:t>EXTERNAREA PACIENTULUI</a:t>
            </a:r>
            <a:endParaRPr lang="ro-RO" sz="3200" dirty="0"/>
          </a:p>
        </p:txBody>
      </p:sp>
      <p:pic>
        <p:nvPicPr>
          <p:cNvPr id="11" name="Picture 10">
            <a:extLst>
              <a:ext uri="{FF2B5EF4-FFF2-40B4-BE49-F238E27FC236}">
                <a16:creationId xmlns:a16="http://schemas.microsoft.com/office/drawing/2014/main" id="{6D5BF9E3-D417-4A62-B64B-3A25400720AF}"/>
              </a:ext>
            </a:extLst>
          </p:cNvPr>
          <p:cNvPicPr>
            <a:picLocks noChangeAspect="1"/>
          </p:cNvPicPr>
          <p:nvPr/>
        </p:nvPicPr>
        <p:blipFill>
          <a:blip r:embed="rId2"/>
          <a:stretch>
            <a:fillRect/>
          </a:stretch>
        </p:blipFill>
        <p:spPr>
          <a:xfrm>
            <a:off x="10888394" y="2266115"/>
            <a:ext cx="1170533" cy="4407790"/>
          </a:xfrm>
          <a:prstGeom prst="rect">
            <a:avLst/>
          </a:prstGeom>
        </p:spPr>
      </p:pic>
      <p:sp>
        <p:nvSpPr>
          <p:cNvPr id="12" name="Rectangle 11">
            <a:extLst>
              <a:ext uri="{FF2B5EF4-FFF2-40B4-BE49-F238E27FC236}">
                <a16:creationId xmlns:a16="http://schemas.microsoft.com/office/drawing/2014/main" id="{6B566FE8-D2AA-46F1-BD12-17FAD8F42B39}"/>
              </a:ext>
            </a:extLst>
          </p:cNvPr>
          <p:cNvSpPr/>
          <p:nvPr/>
        </p:nvSpPr>
        <p:spPr>
          <a:xfrm>
            <a:off x="1091885" y="1557025"/>
            <a:ext cx="2030437" cy="646331"/>
          </a:xfrm>
          <a:prstGeom prst="rect">
            <a:avLst/>
          </a:prstGeom>
        </p:spPr>
        <p:txBody>
          <a:bodyPr wrap="square">
            <a:spAutoFit/>
          </a:bodyPr>
          <a:lstStyle/>
          <a:p>
            <a:r>
              <a:rPr lang="ro-RO" b="1" dirty="0">
                <a:solidFill>
                  <a:srgbClr val="000000"/>
                </a:solidFill>
                <a:latin typeface="Times New Roman" panose="02020603050405020304" pitchFamily="18" charset="0"/>
              </a:rPr>
              <a:t>OBIECTIVELE</a:t>
            </a:r>
          </a:p>
          <a:p>
            <a:r>
              <a:rPr lang="ro-RO" b="1" dirty="0">
                <a:solidFill>
                  <a:srgbClr val="000000"/>
                </a:solidFill>
                <a:latin typeface="Times New Roman" panose="02020603050405020304" pitchFamily="18" charset="0"/>
              </a:rPr>
              <a:t>PROCEDURII </a:t>
            </a:r>
            <a:endParaRPr lang="ro-RO" dirty="0"/>
          </a:p>
        </p:txBody>
      </p:sp>
      <p:sp>
        <p:nvSpPr>
          <p:cNvPr id="13" name="Rectangle 12">
            <a:extLst>
              <a:ext uri="{FF2B5EF4-FFF2-40B4-BE49-F238E27FC236}">
                <a16:creationId xmlns:a16="http://schemas.microsoft.com/office/drawing/2014/main" id="{E6343859-FD20-4038-84E5-6F5BE81F4BA5}"/>
              </a:ext>
            </a:extLst>
          </p:cNvPr>
          <p:cNvSpPr/>
          <p:nvPr/>
        </p:nvSpPr>
        <p:spPr>
          <a:xfrm>
            <a:off x="3417743" y="1585763"/>
            <a:ext cx="6096000" cy="646331"/>
          </a:xfrm>
          <a:prstGeom prst="rect">
            <a:avLst/>
          </a:prstGeom>
        </p:spPr>
        <p:txBody>
          <a:bodyPr>
            <a:spAutoFit/>
          </a:bodyPr>
          <a:lstStyle/>
          <a:p>
            <a:r>
              <a:rPr lang="ro-RO" b="1"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Stabilirea condiţiilor adecvate stării pacientului, la  externare.</a:t>
            </a:r>
          </a:p>
          <a:p>
            <a:r>
              <a:rPr lang="ro-RO" dirty="0">
                <a:solidFill>
                  <a:srgbClr val="000000"/>
                </a:solidFill>
                <a:latin typeface="Times New Roman" panose="02020603050405020304" pitchFamily="18" charset="0"/>
              </a:rPr>
              <a:t> Asigurarea securităţii pacientului în timpul externării.</a:t>
            </a:r>
            <a:endParaRPr lang="ro-RO" dirty="0"/>
          </a:p>
        </p:txBody>
      </p:sp>
      <p:sp>
        <p:nvSpPr>
          <p:cNvPr id="14" name="Rectangle 13">
            <a:extLst>
              <a:ext uri="{FF2B5EF4-FFF2-40B4-BE49-F238E27FC236}">
                <a16:creationId xmlns:a16="http://schemas.microsoft.com/office/drawing/2014/main" id="{EC287671-B8E7-4C6F-9EDE-BA0B364CC47F}"/>
              </a:ext>
            </a:extLst>
          </p:cNvPr>
          <p:cNvSpPr/>
          <p:nvPr/>
        </p:nvSpPr>
        <p:spPr>
          <a:xfrm>
            <a:off x="1091885" y="2761296"/>
            <a:ext cx="2325858" cy="646331"/>
          </a:xfrm>
          <a:prstGeom prst="rect">
            <a:avLst/>
          </a:prstGeom>
        </p:spPr>
        <p:txBody>
          <a:bodyPr wrap="square">
            <a:spAutoFit/>
          </a:bodyPr>
          <a:lstStyle/>
          <a:p>
            <a:r>
              <a:rPr lang="ro-RO" b="1" dirty="0">
                <a:solidFill>
                  <a:srgbClr val="000000"/>
                </a:solidFill>
                <a:latin typeface="Times New Roman" panose="02020603050405020304" pitchFamily="18" charset="0"/>
              </a:rPr>
              <a:t>PREGĂTIREA</a:t>
            </a:r>
          </a:p>
          <a:p>
            <a:r>
              <a:rPr lang="ro-RO" b="1" dirty="0">
                <a:solidFill>
                  <a:srgbClr val="000000"/>
                </a:solidFill>
                <a:latin typeface="Times New Roman" panose="02020603050405020304" pitchFamily="18" charset="0"/>
              </a:rPr>
              <a:t>MATERIALELOR</a:t>
            </a:r>
            <a:endParaRPr lang="ro-RO" dirty="0"/>
          </a:p>
        </p:txBody>
      </p:sp>
      <p:sp>
        <p:nvSpPr>
          <p:cNvPr id="15" name="Rectangle 14">
            <a:extLst>
              <a:ext uri="{FF2B5EF4-FFF2-40B4-BE49-F238E27FC236}">
                <a16:creationId xmlns:a16="http://schemas.microsoft.com/office/drawing/2014/main" id="{CD53115A-6002-444A-A103-A6A89C22B03C}"/>
              </a:ext>
            </a:extLst>
          </p:cNvPr>
          <p:cNvSpPr/>
          <p:nvPr/>
        </p:nvSpPr>
        <p:spPr>
          <a:xfrm>
            <a:off x="3417743" y="2417207"/>
            <a:ext cx="6096000" cy="1754326"/>
          </a:xfrm>
          <a:prstGeom prst="rect">
            <a:avLst/>
          </a:prstGeom>
        </p:spPr>
        <p:txBody>
          <a:bodyPr>
            <a:spAutoFit/>
          </a:bodyPr>
          <a:lstStyle/>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Registrul de ieşiri al secţiei.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Foaia de evidenţă zilnică şi mişcare a secţiei.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Biletul de externare semnat şi parafat de medic.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Reţeta medicală, dacă e cazul.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Efectele pacientului şi celelalte bunuri de valoare inventariate ( acolo unde este cazul ).</a:t>
            </a:r>
            <a:endParaRPr lang="ro-RO" dirty="0"/>
          </a:p>
        </p:txBody>
      </p:sp>
      <p:sp>
        <p:nvSpPr>
          <p:cNvPr id="16" name="Rectangle 15">
            <a:extLst>
              <a:ext uri="{FF2B5EF4-FFF2-40B4-BE49-F238E27FC236}">
                <a16:creationId xmlns:a16="http://schemas.microsoft.com/office/drawing/2014/main" id="{88876CFC-09F7-4215-9B2B-316AFFAA1C05}"/>
              </a:ext>
            </a:extLst>
          </p:cNvPr>
          <p:cNvSpPr/>
          <p:nvPr/>
        </p:nvSpPr>
        <p:spPr>
          <a:xfrm>
            <a:off x="1197392" y="4977809"/>
            <a:ext cx="2220351" cy="646331"/>
          </a:xfrm>
          <a:prstGeom prst="rect">
            <a:avLst/>
          </a:prstGeom>
        </p:spPr>
        <p:txBody>
          <a:bodyPr wrap="square">
            <a:spAutoFit/>
          </a:bodyPr>
          <a:lstStyle/>
          <a:p>
            <a:r>
              <a:rPr lang="ro-RO" b="1" dirty="0">
                <a:solidFill>
                  <a:srgbClr val="000000"/>
                </a:solidFill>
                <a:latin typeface="Times New Roman" panose="02020603050405020304" pitchFamily="18" charset="0"/>
              </a:rPr>
              <a:t>PREGĂTIREA</a:t>
            </a:r>
          </a:p>
          <a:p>
            <a:r>
              <a:rPr lang="ro-RO" b="1" dirty="0">
                <a:solidFill>
                  <a:srgbClr val="000000"/>
                </a:solidFill>
                <a:latin typeface="Times New Roman" panose="02020603050405020304" pitchFamily="18" charset="0"/>
              </a:rPr>
              <a:t>PACIENTULUI</a:t>
            </a:r>
          </a:p>
        </p:txBody>
      </p:sp>
      <p:sp>
        <p:nvSpPr>
          <p:cNvPr id="17" name="Rectangle 16">
            <a:extLst>
              <a:ext uri="{FF2B5EF4-FFF2-40B4-BE49-F238E27FC236}">
                <a16:creationId xmlns:a16="http://schemas.microsoft.com/office/drawing/2014/main" id="{5953271A-7A65-4A34-8BE7-B00D76622B94}"/>
              </a:ext>
            </a:extLst>
          </p:cNvPr>
          <p:cNvSpPr/>
          <p:nvPr/>
        </p:nvSpPr>
        <p:spPr>
          <a:xfrm>
            <a:off x="3417743" y="4155588"/>
            <a:ext cx="6947260" cy="2585323"/>
          </a:xfrm>
          <a:prstGeom prst="rect">
            <a:avLst/>
          </a:prstGeom>
        </p:spPr>
        <p:txBody>
          <a:bodyPr wrap="square">
            <a:spAutoFit/>
          </a:bodyPr>
          <a:lstStyle/>
          <a:p>
            <a:pPr marL="342900" indent="-342900">
              <a:buAutoNum type="alphaLcParenR"/>
            </a:pPr>
            <a:r>
              <a:rPr lang="ro-RO" b="1" dirty="0">
                <a:solidFill>
                  <a:srgbClr val="000000"/>
                </a:solidFill>
                <a:latin typeface="Times New Roman" panose="02020603050405020304" pitchFamily="18" charset="0"/>
              </a:rPr>
              <a:t>PSIHICĂ: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Anunţaţi pacientul / familia cu cel puţin 12 ore înainte de externare.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Identificaţi impactul emoţional şi psiho-social pe care externarea îl are asupra pacientului sau / şi familiei.</a:t>
            </a:r>
          </a:p>
          <a:p>
            <a:r>
              <a:rPr lang="ro-RO" b="1" dirty="0">
                <a:solidFill>
                  <a:srgbClr val="000000"/>
                </a:solidFill>
                <a:latin typeface="Times New Roman" panose="02020603050405020304" pitchFamily="18" charset="0"/>
              </a:rPr>
              <a:t>b)  FIZICĂ: </a:t>
            </a:r>
          </a:p>
          <a:p>
            <a:r>
              <a:rPr lang="ro-RO" i="1" dirty="0">
                <a:solidFill>
                  <a:srgbClr val="000000"/>
                </a:solidFill>
                <a:latin typeface="Times New Roman" panose="02020603050405020304" pitchFamily="18" charset="0"/>
              </a:rPr>
              <a:t>&gt;</a:t>
            </a:r>
            <a:r>
              <a:rPr lang="ro-RO" dirty="0">
                <a:solidFill>
                  <a:srgbClr val="000000"/>
                </a:solidFill>
                <a:latin typeface="Times New Roman" panose="02020603050405020304" pitchFamily="18" charset="0"/>
              </a:rPr>
              <a:t> Evaluaţi starea fizică la externare şi asiguraţi mijlocul de transport adecvat acestuia. </a:t>
            </a:r>
          </a:p>
          <a:p>
            <a:r>
              <a:rPr lang="ro-RO" i="1" dirty="0">
                <a:solidFill>
                  <a:srgbClr val="000000"/>
                </a:solidFill>
                <a:latin typeface="Times New Roman" panose="02020603050405020304" pitchFamily="18" charset="0"/>
              </a:rPr>
              <a:t>&gt;</a:t>
            </a:r>
            <a:r>
              <a:rPr lang="ro-RO" dirty="0">
                <a:solidFill>
                  <a:srgbClr val="000000"/>
                </a:solidFill>
                <a:latin typeface="Times New Roman" panose="02020603050405020304" pitchFamily="18" charset="0"/>
              </a:rPr>
              <a:t> Oferiţi indicaţii legate de : firele de sutură (dacă e cazul), activitatea fizică, indicaţii, control.</a:t>
            </a:r>
            <a:endParaRPr lang="ro-RO" dirty="0"/>
          </a:p>
        </p:txBody>
      </p:sp>
    </p:spTree>
    <p:extLst>
      <p:ext uri="{BB962C8B-B14F-4D97-AF65-F5344CB8AC3E}">
        <p14:creationId xmlns:p14="http://schemas.microsoft.com/office/powerpoint/2010/main" val="258803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C7CED-C2A5-4B13-8F75-D00B1B4B1D43}"/>
              </a:ext>
            </a:extLst>
          </p:cNvPr>
          <p:cNvSpPr/>
          <p:nvPr/>
        </p:nvSpPr>
        <p:spPr>
          <a:xfrm>
            <a:off x="459544" y="1056934"/>
            <a:ext cx="2297723" cy="646331"/>
          </a:xfrm>
          <a:prstGeom prst="rect">
            <a:avLst/>
          </a:prstGeom>
        </p:spPr>
        <p:txBody>
          <a:bodyPr wrap="square">
            <a:spAutoFit/>
          </a:bodyPr>
          <a:lstStyle/>
          <a:p>
            <a:r>
              <a:rPr lang="ro-RO" b="1" dirty="0">
                <a:solidFill>
                  <a:srgbClr val="000000"/>
                </a:solidFill>
                <a:latin typeface="Times New Roman" panose="02020603050405020304" pitchFamily="18" charset="0"/>
              </a:rPr>
              <a:t>EFECTUAREA</a:t>
            </a:r>
          </a:p>
          <a:p>
            <a:r>
              <a:rPr lang="ro-RO" b="1" dirty="0">
                <a:solidFill>
                  <a:srgbClr val="000000"/>
                </a:solidFill>
                <a:latin typeface="Times New Roman" panose="02020603050405020304" pitchFamily="18" charset="0"/>
              </a:rPr>
              <a:t>PROCEDURII</a:t>
            </a:r>
            <a:endParaRPr lang="ro-RO" dirty="0"/>
          </a:p>
        </p:txBody>
      </p:sp>
      <p:pic>
        <p:nvPicPr>
          <p:cNvPr id="3" name="Picture 2">
            <a:extLst>
              <a:ext uri="{FF2B5EF4-FFF2-40B4-BE49-F238E27FC236}">
                <a16:creationId xmlns:a16="http://schemas.microsoft.com/office/drawing/2014/main" id="{BF5C8618-0495-4DD9-BA17-0CA437EE20C9}"/>
              </a:ext>
            </a:extLst>
          </p:cNvPr>
          <p:cNvPicPr>
            <a:picLocks noChangeAspect="1"/>
          </p:cNvPicPr>
          <p:nvPr/>
        </p:nvPicPr>
        <p:blipFill>
          <a:blip r:embed="rId2"/>
          <a:stretch>
            <a:fillRect/>
          </a:stretch>
        </p:blipFill>
        <p:spPr>
          <a:xfrm>
            <a:off x="117963" y="2690580"/>
            <a:ext cx="2526762" cy="1543050"/>
          </a:xfrm>
          <a:prstGeom prst="rect">
            <a:avLst/>
          </a:prstGeom>
        </p:spPr>
      </p:pic>
      <p:sp>
        <p:nvSpPr>
          <p:cNvPr id="4" name="Rectangle 3">
            <a:extLst>
              <a:ext uri="{FF2B5EF4-FFF2-40B4-BE49-F238E27FC236}">
                <a16:creationId xmlns:a16="http://schemas.microsoft.com/office/drawing/2014/main" id="{EEECB562-963E-4EFF-9463-21A6BE66B056}"/>
              </a:ext>
            </a:extLst>
          </p:cNvPr>
          <p:cNvSpPr/>
          <p:nvPr/>
        </p:nvSpPr>
        <p:spPr>
          <a:xfrm>
            <a:off x="2405575" y="0"/>
            <a:ext cx="9786425" cy="3139321"/>
          </a:xfrm>
          <a:prstGeom prst="rect">
            <a:avLst/>
          </a:prstGeom>
        </p:spPr>
        <p:txBody>
          <a:bodyPr wrap="square">
            <a:spAutoFit/>
          </a:bodyPr>
          <a:lstStyle/>
          <a:p>
            <a:r>
              <a:rPr lang="ro-RO" dirty="0">
                <a:solidFill>
                  <a:srgbClr val="000000"/>
                </a:solidFill>
                <a:latin typeface="Times New Roman" panose="02020603050405020304" pitchFamily="18" charset="0"/>
              </a:rPr>
              <a:t>Revedeţi detaliile externării împreună cu pacientul / familia.</a:t>
            </a:r>
          </a:p>
          <a:p>
            <a:r>
              <a:rPr lang="ro-RO" dirty="0">
                <a:solidFill>
                  <a:srgbClr val="000000"/>
                </a:solidFill>
                <a:latin typeface="Times New Roman" panose="02020603050405020304" pitchFamily="18" charset="0"/>
              </a:rPr>
              <a:t>Asistaţi pacientul la igienă, îmbrăcare.</a:t>
            </a:r>
          </a:p>
          <a:p>
            <a:r>
              <a:rPr lang="ro-RO" dirty="0">
                <a:solidFill>
                  <a:srgbClr val="000000"/>
                </a:solidFill>
                <a:latin typeface="Times New Roman" panose="02020603050405020304" pitchFamily="18" charset="0"/>
              </a:rPr>
              <a:t>Revedeţi instrucţiunile şi răspunsurile la întrebările legate de medicaţie, îngrijirea fizică, satisfacerea nevoilor.</a:t>
            </a:r>
          </a:p>
          <a:p>
            <a:r>
              <a:rPr lang="ro-RO" dirty="0">
                <a:solidFill>
                  <a:srgbClr val="000000"/>
                </a:solidFill>
                <a:latin typeface="Times New Roman" panose="02020603050405020304" pitchFamily="18" charset="0"/>
              </a:rPr>
              <a:t>Determinaţi disabilităţile şi limitările care vor continua după externare.</a:t>
            </a:r>
          </a:p>
          <a:p>
            <a:r>
              <a:rPr lang="ro-RO" dirty="0">
                <a:solidFill>
                  <a:srgbClr val="000000"/>
                </a:solidFill>
                <a:latin typeface="Times New Roman" panose="02020603050405020304" pitchFamily="18" charset="0"/>
              </a:rPr>
              <a:t>Identificaţi punctele forte ale pacientului.</a:t>
            </a:r>
          </a:p>
          <a:p>
            <a:r>
              <a:rPr lang="ro-RO" dirty="0">
                <a:solidFill>
                  <a:srgbClr val="000000"/>
                </a:solidFill>
                <a:latin typeface="Times New Roman" panose="02020603050405020304" pitchFamily="18" charset="0"/>
              </a:rPr>
              <a:t>Faceţi un inventar al nevoilor de îngrijire şi asistenţă medicală la domiciliu şi luaţi legătura cu o fundaţie de îngrijiri la domiciliu dacă este necesar.</a:t>
            </a:r>
          </a:p>
          <a:p>
            <a:r>
              <a:rPr lang="ro-RO" dirty="0">
                <a:solidFill>
                  <a:srgbClr val="000000"/>
                </a:solidFill>
                <a:latin typeface="Times New Roman" panose="02020603050405020304" pitchFamily="18" charset="0"/>
              </a:rPr>
              <a:t>Organizaţi transportul pacientului, la nevoie.</a:t>
            </a:r>
          </a:p>
          <a:p>
            <a:r>
              <a:rPr lang="fr-FR" dirty="0" err="1">
                <a:solidFill>
                  <a:srgbClr val="000000"/>
                </a:solidFill>
                <a:latin typeface="Times New Roman" panose="02020603050405020304" pitchFamily="18" charset="0"/>
              </a:rPr>
              <a:t>Luaţi-vă</a:t>
            </a:r>
            <a:r>
              <a:rPr lang="fr-FR" dirty="0">
                <a:solidFill>
                  <a:srgbClr val="000000"/>
                </a:solidFill>
                <a:latin typeface="Times New Roman" panose="02020603050405020304" pitchFamily="18" charset="0"/>
              </a:rPr>
              <a:t> la </a:t>
            </a:r>
            <a:r>
              <a:rPr lang="fr-FR" dirty="0" err="1">
                <a:solidFill>
                  <a:srgbClr val="000000"/>
                </a:solidFill>
                <a:latin typeface="Times New Roman" panose="02020603050405020304" pitchFamily="18" charset="0"/>
              </a:rPr>
              <a:t>revedere</a:t>
            </a:r>
            <a:r>
              <a:rPr lang="fr-FR" dirty="0">
                <a:solidFill>
                  <a:srgbClr val="000000"/>
                </a:solidFill>
                <a:latin typeface="Times New Roman" panose="02020603050405020304" pitchFamily="18" charset="0"/>
              </a:rPr>
              <a:t> de la </a:t>
            </a:r>
            <a:r>
              <a:rPr lang="fr-FR" dirty="0" err="1">
                <a:solidFill>
                  <a:srgbClr val="000000"/>
                </a:solidFill>
                <a:latin typeface="Times New Roman" panose="02020603050405020304" pitchFamily="18" charset="0"/>
              </a:rPr>
              <a:t>pacient</a:t>
            </a:r>
            <a:r>
              <a:rPr lang="fr-FR" dirty="0">
                <a:solidFill>
                  <a:srgbClr val="000000"/>
                </a:solidFill>
                <a:latin typeface="Times New Roman" panose="02020603050405020304" pitchFamily="18" charset="0"/>
              </a:rPr>
              <a:t> / </a:t>
            </a:r>
            <a:r>
              <a:rPr lang="fr-FR" dirty="0" err="1">
                <a:solidFill>
                  <a:srgbClr val="000000"/>
                </a:solidFill>
                <a:latin typeface="Times New Roman" panose="02020603050405020304" pitchFamily="18" charset="0"/>
              </a:rPr>
              <a:t>familie</a:t>
            </a:r>
            <a:r>
              <a:rPr lang="fr-FR" dirty="0">
                <a:solidFill>
                  <a:srgbClr val="000000"/>
                </a:solidFill>
                <a:latin typeface="Times New Roman" panose="02020603050405020304" pitchFamily="18" charset="0"/>
              </a:rPr>
              <a:t>.</a:t>
            </a:r>
          </a:p>
          <a:p>
            <a:r>
              <a:rPr lang="it-IT" dirty="0">
                <a:solidFill>
                  <a:srgbClr val="000000"/>
                </a:solidFill>
                <a:latin typeface="Times New Roman" panose="02020603050405020304" pitchFamily="18" charset="0"/>
              </a:rPr>
              <a:t>Scoateţi pacientul din evidenţele secţiei.</a:t>
            </a:r>
            <a:endParaRPr lang="ro-RO" dirty="0"/>
          </a:p>
        </p:txBody>
      </p:sp>
      <p:sp>
        <p:nvSpPr>
          <p:cNvPr id="5" name="Rectangle 4">
            <a:extLst>
              <a:ext uri="{FF2B5EF4-FFF2-40B4-BE49-F238E27FC236}">
                <a16:creationId xmlns:a16="http://schemas.microsoft.com/office/drawing/2014/main" id="{04F43C1D-AE5B-4157-B8DF-4E2BA49F5BB3}"/>
              </a:ext>
            </a:extLst>
          </p:cNvPr>
          <p:cNvSpPr/>
          <p:nvPr/>
        </p:nvSpPr>
        <p:spPr>
          <a:xfrm>
            <a:off x="558017" y="4877736"/>
            <a:ext cx="2199250" cy="923330"/>
          </a:xfrm>
          <a:prstGeom prst="rect">
            <a:avLst/>
          </a:prstGeom>
        </p:spPr>
        <p:txBody>
          <a:bodyPr wrap="square">
            <a:spAutoFit/>
          </a:bodyPr>
          <a:lstStyle/>
          <a:p>
            <a:r>
              <a:rPr lang="ro-RO" b="1" dirty="0">
                <a:solidFill>
                  <a:srgbClr val="000000"/>
                </a:solidFill>
                <a:latin typeface="Times New Roman" panose="02020603050405020304" pitchFamily="18" charset="0"/>
              </a:rPr>
              <a:t>EVALUAREA</a:t>
            </a:r>
          </a:p>
          <a:p>
            <a:r>
              <a:rPr lang="ro-RO" b="1" dirty="0">
                <a:solidFill>
                  <a:srgbClr val="000000"/>
                </a:solidFill>
                <a:latin typeface="Times New Roman" panose="02020603050405020304" pitchFamily="18" charset="0"/>
              </a:rPr>
              <a:t>EFICACITĂŢII</a:t>
            </a:r>
          </a:p>
          <a:p>
            <a:r>
              <a:rPr lang="ro-RO" b="1" dirty="0">
                <a:solidFill>
                  <a:srgbClr val="000000"/>
                </a:solidFill>
                <a:latin typeface="Times New Roman" panose="02020603050405020304" pitchFamily="18" charset="0"/>
              </a:rPr>
              <a:t>PROCEDURII</a:t>
            </a:r>
            <a:endParaRPr lang="ro-RO" dirty="0"/>
          </a:p>
        </p:txBody>
      </p:sp>
      <p:sp>
        <p:nvSpPr>
          <p:cNvPr id="6" name="Rectangle 5">
            <a:extLst>
              <a:ext uri="{FF2B5EF4-FFF2-40B4-BE49-F238E27FC236}">
                <a16:creationId xmlns:a16="http://schemas.microsoft.com/office/drawing/2014/main" id="{260BFCED-77DF-4B11-97EA-B93E7F348551}"/>
              </a:ext>
            </a:extLst>
          </p:cNvPr>
          <p:cNvSpPr/>
          <p:nvPr/>
        </p:nvSpPr>
        <p:spPr>
          <a:xfrm>
            <a:off x="2644725" y="3084503"/>
            <a:ext cx="9429311" cy="3693319"/>
          </a:xfrm>
          <a:prstGeom prst="rect">
            <a:avLst/>
          </a:prstGeom>
        </p:spPr>
        <p:txBody>
          <a:bodyPr wrap="square">
            <a:spAutoFit/>
          </a:bodyPr>
          <a:lstStyle/>
          <a:p>
            <a:pPr marL="285750" indent="-285750">
              <a:buFont typeface="Wingdings" panose="05000000000000000000" pitchFamily="2" charset="2"/>
              <a:buChar char="Ø"/>
            </a:pPr>
            <a:r>
              <a:rPr lang="ro-RO" b="1" dirty="0">
                <a:solidFill>
                  <a:srgbClr val="000000"/>
                </a:solidFill>
                <a:latin typeface="Times New Roman" panose="02020603050405020304" pitchFamily="18" charset="0"/>
              </a:rPr>
              <a:t>Rezultate aşteptate/dorite: </a:t>
            </a:r>
          </a:p>
          <a:p>
            <a:pPr marL="285750" indent="-285750">
              <a:buFontTx/>
              <a:buChar char="-"/>
            </a:pPr>
            <a:r>
              <a:rPr lang="ro-RO" dirty="0">
                <a:solidFill>
                  <a:srgbClr val="000000"/>
                </a:solidFill>
                <a:latin typeface="Times New Roman" panose="02020603050405020304" pitchFamily="18" charset="0"/>
              </a:rPr>
              <a:t>Pacientul este mulţumit de îngrijirea primită. </a:t>
            </a:r>
          </a:p>
          <a:p>
            <a:pPr marL="285750" indent="-285750">
              <a:buFontTx/>
              <a:buChar char="-"/>
            </a:pPr>
            <a:r>
              <a:rPr lang="ro-RO" dirty="0">
                <a:solidFill>
                  <a:srgbClr val="000000"/>
                </a:solidFill>
                <a:latin typeface="Times New Roman" panose="02020603050405020304" pitchFamily="18" charset="0"/>
              </a:rPr>
              <a:t>Starea fizică şi psihică la externare este bună fiind o premisă a reintegrării socio-profesionale. </a:t>
            </a:r>
          </a:p>
          <a:p>
            <a:pPr marL="285750" indent="-285750">
              <a:buFontTx/>
              <a:buChar char="-"/>
            </a:pPr>
            <a:r>
              <a:rPr lang="ro-RO" dirty="0">
                <a:solidFill>
                  <a:srgbClr val="000000"/>
                </a:solidFill>
                <a:latin typeface="Times New Roman" panose="02020603050405020304" pitchFamily="18" charset="0"/>
              </a:rPr>
              <a:t>Pacientul / familia au informaţii clare, precise despre îngrijirile ulterioare la domiciliu şi despre necesitatea prezentării la control în perioada planificată sau în caz de complicaţii </a:t>
            </a:r>
          </a:p>
          <a:p>
            <a:pPr marL="285750" indent="-285750">
              <a:buFont typeface="Wingdings" panose="05000000000000000000" pitchFamily="2" charset="2"/>
              <a:buChar char="Ø"/>
            </a:pPr>
            <a:r>
              <a:rPr lang="ro-RO" b="1" dirty="0">
                <a:solidFill>
                  <a:srgbClr val="000000"/>
                </a:solidFill>
                <a:latin typeface="Times New Roman" panose="02020603050405020304" pitchFamily="18" charset="0"/>
              </a:rPr>
              <a:t>Rezultate nedorite / Ce faceţi </a:t>
            </a:r>
          </a:p>
          <a:p>
            <a:pPr marL="285750" indent="-285750">
              <a:buFontTx/>
              <a:buChar char="-"/>
            </a:pPr>
            <a:r>
              <a:rPr lang="ro-RO" dirty="0">
                <a:solidFill>
                  <a:srgbClr val="000000"/>
                </a:solidFill>
                <a:latin typeface="Times New Roman" panose="02020603050405020304" pitchFamily="18" charset="0"/>
              </a:rPr>
              <a:t>Externarea are un impact negativ asupra pacientului, mai ales daca este singur şi are nevoie de îngrijire la domiciliu, </a:t>
            </a:r>
          </a:p>
          <a:p>
            <a:r>
              <a:rPr lang="ro-RO" dirty="0">
                <a:solidFill>
                  <a:srgbClr val="000000"/>
                </a:solidFill>
                <a:latin typeface="Times New Roman" panose="02020603050405020304" pitchFamily="18" charset="0"/>
              </a:rPr>
              <a:t>             o Luaţi legătura cu o fundaţie de îngrijiri Ia domiciliu. </a:t>
            </a:r>
          </a:p>
          <a:p>
            <a:pPr marL="285750" indent="-285750">
              <a:buFontTx/>
              <a:buChar char="-"/>
            </a:pPr>
            <a:r>
              <a:rPr lang="ro-RO" dirty="0">
                <a:solidFill>
                  <a:srgbClr val="000000"/>
                </a:solidFill>
                <a:latin typeface="Times New Roman" panose="02020603050405020304" pitchFamily="18" charset="0"/>
              </a:rPr>
              <a:t> Familia / aparţinătorii sunt incapabili să îngrijească pacientul la domiciliu. </a:t>
            </a:r>
          </a:p>
          <a:p>
            <a:r>
              <a:rPr lang="ro-RO" dirty="0">
                <a:solidFill>
                  <a:srgbClr val="000000"/>
                </a:solidFill>
                <a:latin typeface="Times New Roman" panose="02020603050405020304" pitchFamily="18" charset="0"/>
              </a:rPr>
              <a:t>             o Puneţi-i în legătură cu o fundaţie de îngrijiri la domiciliu.</a:t>
            </a:r>
          </a:p>
          <a:p>
            <a:r>
              <a:rPr lang="ro-RO" dirty="0">
                <a:solidFill>
                  <a:srgbClr val="000000"/>
                </a:solidFill>
                <a:latin typeface="Times New Roman" panose="02020603050405020304" pitchFamily="18" charset="0"/>
              </a:rPr>
              <a:t>-     Pacientul / familia refuză externarea. </a:t>
            </a:r>
          </a:p>
          <a:p>
            <a:r>
              <a:rPr lang="ro-RO" dirty="0">
                <a:solidFill>
                  <a:srgbClr val="000000"/>
                </a:solidFill>
                <a:latin typeface="Times New Roman" panose="02020603050405020304" pitchFamily="18" charset="0"/>
              </a:rPr>
              <a:t>             o Consemnaţi în foaia de observaţie refuzul pacientului/familiei sub semnătură.</a:t>
            </a:r>
            <a:endParaRPr lang="ro-RO" dirty="0"/>
          </a:p>
        </p:txBody>
      </p:sp>
    </p:spTree>
    <p:extLst>
      <p:ext uri="{BB962C8B-B14F-4D97-AF65-F5344CB8AC3E}">
        <p14:creationId xmlns:p14="http://schemas.microsoft.com/office/powerpoint/2010/main" val="417111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AA7D0A-F121-498E-821B-BD0E146286EC}"/>
              </a:ext>
            </a:extLst>
          </p:cNvPr>
          <p:cNvSpPr txBox="1"/>
          <p:nvPr/>
        </p:nvSpPr>
        <p:spPr>
          <a:xfrm>
            <a:off x="4304714" y="86207"/>
            <a:ext cx="3151163" cy="584775"/>
          </a:xfrm>
          <a:prstGeom prst="rect">
            <a:avLst/>
          </a:prstGeom>
          <a:noFill/>
        </p:spPr>
        <p:txBody>
          <a:bodyPr wrap="square" rtlCol="0">
            <a:spAutoFit/>
          </a:bodyPr>
          <a:lstStyle/>
          <a:p>
            <a:pPr algn="ctr"/>
            <a:r>
              <a:rPr lang="ro-RO" sz="3200" b="1" i="1" dirty="0">
                <a:latin typeface="Times New Roman" panose="02020603050405020304" pitchFamily="18" charset="0"/>
                <a:cs typeface="Times New Roman" panose="02020603050405020304" pitchFamily="18" charset="0"/>
              </a:rPr>
              <a:t>DECESUL</a:t>
            </a:r>
          </a:p>
        </p:txBody>
      </p:sp>
      <p:pic>
        <p:nvPicPr>
          <p:cNvPr id="3" name="Picture 2">
            <a:extLst>
              <a:ext uri="{FF2B5EF4-FFF2-40B4-BE49-F238E27FC236}">
                <a16:creationId xmlns:a16="http://schemas.microsoft.com/office/drawing/2014/main" id="{A483E70B-76CF-4C5B-A3B6-6FBD2CBA7858}"/>
              </a:ext>
            </a:extLst>
          </p:cNvPr>
          <p:cNvPicPr>
            <a:picLocks noChangeAspect="1"/>
          </p:cNvPicPr>
          <p:nvPr/>
        </p:nvPicPr>
        <p:blipFill>
          <a:blip r:embed="rId2"/>
          <a:stretch>
            <a:fillRect/>
          </a:stretch>
        </p:blipFill>
        <p:spPr>
          <a:xfrm>
            <a:off x="10190578" y="4181475"/>
            <a:ext cx="1714500" cy="2676525"/>
          </a:xfrm>
          <a:prstGeom prst="rect">
            <a:avLst/>
          </a:prstGeom>
        </p:spPr>
      </p:pic>
      <p:sp>
        <p:nvSpPr>
          <p:cNvPr id="4" name="TextBox 3">
            <a:extLst>
              <a:ext uri="{FF2B5EF4-FFF2-40B4-BE49-F238E27FC236}">
                <a16:creationId xmlns:a16="http://schemas.microsoft.com/office/drawing/2014/main" id="{385CD91B-DB2C-44CD-B9AF-4F7746AEFCA0}"/>
              </a:ext>
            </a:extLst>
          </p:cNvPr>
          <p:cNvSpPr txBox="1"/>
          <p:nvPr/>
        </p:nvSpPr>
        <p:spPr>
          <a:xfrm>
            <a:off x="286922" y="670982"/>
            <a:ext cx="11131355" cy="6186309"/>
          </a:xfrm>
          <a:prstGeom prst="rect">
            <a:avLst/>
          </a:prstGeom>
          <a:noFill/>
        </p:spPr>
        <p:txBody>
          <a:bodyPr wrap="square" rtlCol="0">
            <a:spAutoFit/>
          </a:bodyPr>
          <a:lstStyle/>
          <a:p>
            <a:r>
              <a:rPr lang="ro-RO" b="1" dirty="0">
                <a:latin typeface="Times New Roman" panose="02020603050405020304" pitchFamily="18" charset="0"/>
                <a:cs typeface="Times New Roman" panose="02020603050405020304" pitchFamily="18" charset="0"/>
              </a:rPr>
              <a:t>     BILETUL DE IEȘIRE DIN SPITAL</a:t>
            </a:r>
          </a:p>
          <a:p>
            <a:pPr marL="285750" indent="-285750">
              <a:buFontTx/>
              <a:buChar char="-"/>
            </a:pPr>
            <a:r>
              <a:rPr lang="ro-RO" dirty="0">
                <a:latin typeface="Times New Roman" panose="02020603050405020304" pitchFamily="18" charset="0"/>
                <a:cs typeface="Times New Roman" panose="02020603050405020304" pitchFamily="18" charset="0"/>
              </a:rPr>
              <a:t>Externarea pacienților decedați care au fost internați va fi obligatoriu însoțită de îndeplinirea tuturor activităților(formalităților) cuprinse în procedura de externare,privind codificarea cauzelor de boală și întocmirea biletului de ieșire din spital,</a:t>
            </a:r>
          </a:p>
          <a:p>
            <a:pPr marL="285750" indent="-285750">
              <a:buFontTx/>
              <a:buChar char="-"/>
            </a:pPr>
            <a:r>
              <a:rPr lang="ro-RO" dirty="0">
                <a:latin typeface="Times New Roman" panose="02020603050405020304" pitchFamily="18" charset="0"/>
                <a:cs typeface="Times New Roman" panose="02020603050405020304" pitchFamily="18" charset="0"/>
              </a:rPr>
              <a:t>Epicriza la externare va cuprinde obligatoriu epicriza de deces.</a:t>
            </a:r>
          </a:p>
          <a:p>
            <a:pPr marL="285750" indent="-285750">
              <a:buFontTx/>
              <a:buChar char="-"/>
            </a:pPr>
            <a:r>
              <a:rPr lang="ro-RO" b="1" dirty="0">
                <a:latin typeface="Times New Roman" panose="02020603050405020304" pitchFamily="18" charset="0"/>
                <a:cs typeface="Times New Roman" panose="02020603050405020304" pitchFamily="18" charset="0"/>
              </a:rPr>
              <a:t>Constatarea decesului</a:t>
            </a:r>
            <a:r>
              <a:rPr lang="en-US" b="1" dirty="0">
                <a:latin typeface="Times New Roman" panose="02020603050405020304" pitchFamily="18" charset="0"/>
                <a:cs typeface="Times New Roman" panose="02020603050405020304" pitchFamily="18" charset="0"/>
              </a:rPr>
              <a:t>:</a:t>
            </a:r>
          </a:p>
          <a:p>
            <a:pPr marL="285750" indent="-285750">
              <a:buFontTx/>
              <a:buChar char="-"/>
            </a:pPr>
            <a:r>
              <a:rPr lang="en-US" dirty="0" err="1">
                <a:latin typeface="Times New Roman" panose="02020603050405020304" pitchFamily="18" charset="0"/>
                <a:cs typeface="Times New Roman" panose="02020603050405020304" pitchFamily="18" charset="0"/>
              </a:rPr>
              <a:t>Decesul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obligatoriu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constatat</a:t>
            </a:r>
            <a:r>
              <a:rPr lang="en-US" dirty="0">
                <a:latin typeface="Times New Roman" panose="02020603050405020304" pitchFamily="18" charset="0"/>
                <a:cs typeface="Times New Roman" panose="02020603050405020304" pitchFamily="18" charset="0"/>
              </a:rPr>
              <a:t> de un medic </a:t>
            </a:r>
            <a:r>
              <a:rPr lang="en-US" dirty="0" err="1">
                <a:latin typeface="Times New Roman" panose="02020603050405020304" pitchFamily="18" charset="0"/>
                <a:cs typeface="Times New Roman" panose="02020603050405020304" pitchFamily="18" charset="0"/>
              </a:rPr>
              <a:t>primar</a:t>
            </a:r>
            <a:r>
              <a:rPr lang="en-US" dirty="0">
                <a:latin typeface="Times New Roman" panose="02020603050405020304" pitchFamily="18" charset="0"/>
                <a:cs typeface="Times New Roman" panose="02020603050405020304" pitchFamily="18" charset="0"/>
              </a:rPr>
              <a:t>/specialist,</a:t>
            </a:r>
          </a:p>
          <a:p>
            <a:pPr marL="285750" indent="-285750">
              <a:buFontTx/>
              <a:buChar char="-"/>
            </a:pPr>
            <a:r>
              <a:rPr lang="ro-RO" dirty="0">
                <a:latin typeface="Times New Roman" panose="02020603050405020304" pitchFamily="18" charset="0"/>
                <a:cs typeface="Times New Roman" panose="02020603050405020304" pitchFamily="18" charset="0"/>
              </a:rPr>
              <a:t>În cazul în care decesul se produce între orele 13</a:t>
            </a:r>
            <a:r>
              <a:rPr lang="en-US" dirty="0">
                <a:latin typeface="Times New Roman" panose="02020603050405020304" pitchFamily="18" charset="0"/>
                <a:cs typeface="Times New Roman" panose="02020603050405020304" pitchFamily="18" charset="0"/>
              </a:rPr>
              <a:t>:00 – 08:00,acesta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constatat</a:t>
            </a:r>
            <a:r>
              <a:rPr lang="en-US" dirty="0">
                <a:latin typeface="Times New Roman" panose="02020603050405020304" pitchFamily="18" charset="0"/>
                <a:cs typeface="Times New Roman" panose="02020603050405020304" pitchFamily="18" charset="0"/>
              </a:rPr>
              <a:t> de medical de </a:t>
            </a:r>
            <a:r>
              <a:rPr lang="en-US" dirty="0" err="1">
                <a:latin typeface="Times New Roman" panose="02020603050405020304" pitchFamily="18" charset="0"/>
                <a:cs typeface="Times New Roman" panose="02020603050405020304" pitchFamily="18" charset="0"/>
              </a:rPr>
              <a:t>gard</a:t>
            </a:r>
            <a:r>
              <a:rPr lang="ro-RO" dirty="0">
                <a:latin typeface="Times New Roman" panose="02020603050405020304" pitchFamily="18" charset="0"/>
                <a:cs typeface="Times New Roman" panose="02020603050405020304" pitchFamily="18" charset="0"/>
              </a:rPr>
              <a:t>ă,primar/specialist,</a:t>
            </a:r>
          </a:p>
          <a:p>
            <a:pPr marL="285750" indent="-285750">
              <a:buFontTx/>
              <a:buChar char="-"/>
            </a:pPr>
            <a:r>
              <a:rPr lang="ro-RO" dirty="0">
                <a:latin typeface="Times New Roman" panose="02020603050405020304" pitchFamily="18" charset="0"/>
                <a:cs typeface="Times New Roman" panose="02020603050405020304" pitchFamily="18" charset="0"/>
              </a:rPr>
              <a:t>Persoana care constată decesul,consemnează în F.O data și ora decesului cu semnătura și parafa,scrie epicriza de deces,cu data/ora cu semnătura și parafă.</a:t>
            </a:r>
          </a:p>
          <a:p>
            <a:pPr marL="285750" indent="-285750">
              <a:buFontTx/>
              <a:buChar char="-"/>
            </a:pPr>
            <a:r>
              <a:rPr lang="ro-RO" dirty="0">
                <a:latin typeface="Times New Roman" panose="02020603050405020304" pitchFamily="18" charset="0"/>
                <a:cs typeface="Times New Roman" panose="02020603050405020304" pitchFamily="18" charset="0"/>
              </a:rPr>
              <a:t>Biroul de internări are obligația legală de a anunța telefonic,telegrafic, prin centrala telefonică,aparținătorii legali ai pacientului decedat, după trecerea a două ore de la consemnarea decesului.</a:t>
            </a:r>
          </a:p>
          <a:p>
            <a:pPr marL="285750" indent="-285750">
              <a:buFontTx/>
              <a:buChar char="-"/>
            </a:pPr>
            <a:r>
              <a:rPr lang="ro-RO" dirty="0">
                <a:latin typeface="Times New Roman" panose="02020603050405020304" pitchFamily="18" charset="0"/>
                <a:cs typeface="Times New Roman" panose="02020603050405020304" pitchFamily="18" charset="0"/>
              </a:rPr>
              <a:t>Anunțul se consemnează în registrul de note telefonice.</a:t>
            </a:r>
          </a:p>
          <a:p>
            <a:r>
              <a:rPr lang="ro-RO" b="1" dirty="0">
                <a:latin typeface="Times New Roman" panose="02020603050405020304" pitchFamily="18" charset="0"/>
                <a:cs typeface="Times New Roman" panose="02020603050405020304" pitchFamily="18" charset="0"/>
              </a:rPr>
              <a:t>     ÎNTOCMIREA CERTIFICATULUI DE DECES</a:t>
            </a:r>
          </a:p>
          <a:p>
            <a:r>
              <a:rPr lang="ro-RO" dirty="0">
                <a:latin typeface="Times New Roman" panose="02020603050405020304" pitchFamily="18" charset="0"/>
                <a:cs typeface="Times New Roman" panose="02020603050405020304" pitchFamily="18" charset="0"/>
              </a:rPr>
              <a:t>- certificatul medical constatator  al decesului este întocmit obligatoriu de un medic primar/specialist,de pe secția </a:t>
            </a:r>
          </a:p>
          <a:p>
            <a:r>
              <a:rPr lang="ro-RO" dirty="0">
                <a:latin typeface="Times New Roman" panose="02020603050405020304" pitchFamily="18" charset="0"/>
                <a:cs typeface="Times New Roman" panose="02020603050405020304" pitchFamily="18" charset="0"/>
              </a:rPr>
              <a:t>unde a fost internat pacientul, cu excepția cazurilor la care se efectuează autopsia anatomo-patalogică sau medico-legală.</a:t>
            </a:r>
          </a:p>
          <a:p>
            <a:pPr marL="285750" indent="-285750">
              <a:buFontTx/>
              <a:buChar char="-"/>
            </a:pPr>
            <a:r>
              <a:rPr lang="ro-RO" dirty="0">
                <a:latin typeface="Times New Roman" panose="02020603050405020304" pitchFamily="18" charset="0"/>
                <a:cs typeface="Times New Roman" panose="02020603050405020304" pitchFamily="18" charset="0"/>
              </a:rPr>
              <a:t>Întocmirea/completarea certificatului medical constatator al decesului poate fi făcută numai după 24 h de la declararea decesului.</a:t>
            </a:r>
          </a:p>
          <a:p>
            <a:pPr marL="285750" indent="-285750">
              <a:buFontTx/>
              <a:buChar char="-"/>
            </a:pPr>
            <a:r>
              <a:rPr lang="ro-RO" dirty="0">
                <a:latin typeface="Times New Roman" panose="02020603050405020304" pitchFamily="18" charset="0"/>
                <a:cs typeface="Times New Roman" panose="02020603050405020304" pitchFamily="18" charset="0"/>
              </a:rPr>
              <a:t>Este obligatorie completarea corectă a tuturor rubricilor conform cu F.O și Actul de Identitate, nu se admit ștersături, corecturi.</a:t>
            </a:r>
          </a:p>
        </p:txBody>
      </p:sp>
    </p:spTree>
    <p:extLst>
      <p:ext uri="{BB962C8B-B14F-4D97-AF65-F5344CB8AC3E}">
        <p14:creationId xmlns:p14="http://schemas.microsoft.com/office/powerpoint/2010/main" val="249169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2277B6-2ADF-4E70-8C4B-6325260944E8}"/>
              </a:ext>
            </a:extLst>
          </p:cNvPr>
          <p:cNvSpPr txBox="1"/>
          <p:nvPr/>
        </p:nvSpPr>
        <p:spPr>
          <a:xfrm>
            <a:off x="191320" y="0"/>
            <a:ext cx="11643361" cy="6690550"/>
          </a:xfrm>
          <a:prstGeom prst="rect">
            <a:avLst/>
          </a:prstGeom>
          <a:noFill/>
        </p:spPr>
        <p:txBody>
          <a:bodyPr wrap="square" rtlCol="0">
            <a:spAutoFit/>
          </a:bodyPr>
          <a:lstStyle/>
          <a:p>
            <a:pPr>
              <a:lnSpc>
                <a:spcPct val="150000"/>
              </a:lnSpc>
            </a:pPr>
            <a:r>
              <a:rPr lang="ro-RO" dirty="0">
                <a:latin typeface="Times New Roman" panose="02020603050405020304" pitchFamily="18" charset="0"/>
                <a:cs typeface="Times New Roman" panose="02020603050405020304" pitchFamily="18" charset="0"/>
              </a:rPr>
              <a:t>Excepțiile de la această procedură sunt legate de</a:t>
            </a:r>
            <a:r>
              <a:rPr lang="en-US"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Autopsia</a:t>
            </a:r>
            <a:r>
              <a:rPr lang="ro-RO" dirty="0">
                <a:latin typeface="Times New Roman" panose="02020603050405020304" pitchFamily="18" charset="0"/>
                <a:cs typeface="Times New Roman" panose="02020603050405020304" pitchFamily="18" charset="0"/>
              </a:rPr>
              <a:t> în cadrul Expertizei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Medico-Legală (expertiza medico-legală este reglementată de Legea 459/2001,Legea 104/2003,Legea 271/2004</a:t>
            </a:r>
          </a:p>
          <a:p>
            <a:pPr marL="285750" indent="-285750">
              <a:lnSpc>
                <a:spcPct val="150000"/>
              </a:lnSpc>
              <a:buFontTx/>
              <a:buChar char="-"/>
            </a:pPr>
            <a:r>
              <a:rPr lang="ro-RO" i="1" dirty="0">
                <a:latin typeface="Times New Roman" panose="02020603050405020304" pitchFamily="18" charset="0"/>
                <a:cs typeface="Times New Roman" panose="02020603050405020304" pitchFamily="18" charset="0"/>
              </a:rPr>
              <a:t>A se vedea art. 10,11 – Legea 104/2003   (</a:t>
            </a:r>
            <a:r>
              <a:rPr lang="ro-RO" i="1" dirty="0">
                <a:latin typeface="Times New Roman" panose="02020603050405020304" pitchFamily="18" charset="0"/>
                <a:cs typeface="Times New Roman" panose="02020603050405020304" pitchFamily="18" charset="0"/>
                <a:hlinkClick r:id="rId2"/>
              </a:rPr>
              <a:t>http://legislatie.just.ro/Public/DetaliiDocument/42803</a:t>
            </a:r>
            <a:r>
              <a:rPr lang="ro-RO" i="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ro-RO" dirty="0">
                <a:latin typeface="Times New Roman" panose="02020603050405020304" pitchFamily="18" charset="0"/>
                <a:cs typeface="Times New Roman" panose="02020603050405020304" pitchFamily="18" charset="0"/>
              </a:rPr>
              <a:t>În aceste cazuri Certificatul de Deces este întocmit de medicul anatomopatolog.</a:t>
            </a:r>
          </a:p>
          <a:p>
            <a:pPr>
              <a:lnSpc>
                <a:spcPct val="150000"/>
              </a:lnSpc>
            </a:pPr>
            <a:r>
              <a:rPr lang="ro-RO" b="1" dirty="0">
                <a:latin typeface="Times New Roman" panose="02020603050405020304" pitchFamily="18" charset="0"/>
                <a:cs typeface="Times New Roman" panose="02020603050405020304" pitchFamily="18" charset="0"/>
              </a:rPr>
              <a:t>	SCUTIREA  DE AUTOPSIE </a:t>
            </a:r>
          </a:p>
          <a:p>
            <a:pPr marL="285750" indent="-285750">
              <a:lnSpc>
                <a:spcPct val="150000"/>
              </a:lnSpc>
              <a:buFontTx/>
              <a:buChar char="-"/>
            </a:pPr>
            <a:r>
              <a:rPr lang="ro-RO" dirty="0">
                <a:latin typeface="Times New Roman" panose="02020603050405020304" pitchFamily="18" charset="0"/>
                <a:cs typeface="Times New Roman" panose="02020603050405020304" pitchFamily="18" charset="0"/>
              </a:rPr>
              <a:t>Pentru pacienții cu afecțiuni cronice cunoscute,bine investigate în condițiile în care aparținătorii nu au nicio rezervă asupra bolii și tratamentului aplicat și își asumă în scris responsabilitatea pentru aceasta , se poate dispune neefectuarea autopsiei,sub semnatură,de către directorul/managerul spitalului,cu avizul șefului de secție unde a fost internat decedatul, al medicului curant și șefului serviciului de anatomie patologică.</a:t>
            </a:r>
          </a:p>
          <a:p>
            <a:pPr>
              <a:lnSpc>
                <a:spcPct val="150000"/>
              </a:lnSpc>
            </a:pPr>
            <a:r>
              <a:rPr lang="ro-RO" b="1" dirty="0">
                <a:latin typeface="Times New Roman" panose="02020603050405020304" pitchFamily="18" charset="0"/>
                <a:cs typeface="Times New Roman" panose="02020603050405020304" pitchFamily="18" charset="0"/>
              </a:rPr>
              <a:t>	TRANSPORTUL PACIENTULUI DECEDAT</a:t>
            </a:r>
          </a:p>
          <a:p>
            <a:pPr marL="285750" indent="-285750">
              <a:lnSpc>
                <a:spcPct val="150000"/>
              </a:lnSpc>
              <a:buFontTx/>
              <a:buChar char="-"/>
            </a:pPr>
            <a:r>
              <a:rPr lang="ro-RO" dirty="0">
                <a:latin typeface="Times New Roman" panose="02020603050405020304" pitchFamily="18" charset="0"/>
                <a:cs typeface="Times New Roman" panose="02020603050405020304" pitchFamily="18" charset="0"/>
              </a:rPr>
              <a:t>după constatarea decesului,pacientul va rămâne în pat ( pe secție/compartiment) timp de 3 ore,</a:t>
            </a:r>
          </a:p>
          <a:p>
            <a:pPr marL="285750" indent="-285750">
              <a:lnSpc>
                <a:spcPct val="150000"/>
              </a:lnSpc>
              <a:buFontTx/>
              <a:buChar char="-"/>
            </a:pPr>
            <a:r>
              <a:rPr lang="ro-RO" dirty="0">
                <a:latin typeface="Times New Roman" panose="02020603050405020304" pitchFamily="18" charset="0"/>
                <a:cs typeface="Times New Roman" panose="02020603050405020304" pitchFamily="18" charset="0"/>
              </a:rPr>
              <a:t>după expirarea timpului de 3 ore,decedatul va fi transportat la morga spitalului.</a:t>
            </a: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err="1">
                <a:latin typeface="Times New Roman" panose="02020603050405020304" pitchFamily="18" charset="0"/>
                <a:cs typeface="Times New Roman" panose="02020603050405020304" pitchFamily="18" charset="0"/>
              </a:rPr>
              <a:t>Bibliografie</a:t>
            </a:r>
            <a:r>
              <a:rPr lang="ro-RO" b="1" dirty="0">
                <a:latin typeface="Times New Roman" panose="02020603050405020304" pitchFamily="18" charset="0"/>
                <a:cs typeface="Times New Roman" panose="02020603050405020304" pitchFamily="18" charset="0"/>
              </a:rPr>
              <a:t>:</a:t>
            </a:r>
            <a:r>
              <a:rPr lang="ro-RO" sz="1800" b="1" dirty="0">
                <a:effectLst/>
                <a:latin typeface="Times New Roman" panose="02020603050405020304" pitchFamily="18" charset="0"/>
                <a:ea typeface="Times New Roman" panose="02020603050405020304" pitchFamily="18" charset="0"/>
              </a:rPr>
              <a:t> </a:t>
            </a:r>
          </a:p>
          <a:p>
            <a:pPr algn="just">
              <a:lnSpc>
                <a:spcPct val="150000"/>
              </a:lnSpc>
            </a:pPr>
            <a:r>
              <a:rPr lang="ro-RO" sz="1800" dirty="0">
                <a:effectLst/>
                <a:latin typeface="Times New Roman" panose="02020603050405020304" pitchFamily="18" charset="0"/>
                <a:ea typeface="Times New Roman" panose="02020603050405020304" pitchFamily="18" charset="0"/>
              </a:rPr>
              <a:t>    - </a:t>
            </a:r>
            <a:r>
              <a:rPr lang="ro-RO" sz="1800" dirty="0" err="1">
                <a:effectLst/>
                <a:latin typeface="Times New Roman" panose="02020603050405020304" pitchFamily="18" charset="0"/>
                <a:ea typeface="Times New Roman" panose="02020603050405020304" pitchFamily="18" charset="0"/>
              </a:rPr>
              <a:t>Titircă</a:t>
            </a:r>
            <a:r>
              <a:rPr lang="ro-RO" sz="1800" dirty="0">
                <a:effectLst/>
                <a:latin typeface="Times New Roman" panose="02020603050405020304" pitchFamily="18" charset="0"/>
                <a:ea typeface="Times New Roman" panose="02020603050405020304" pitchFamily="18" charset="0"/>
              </a:rPr>
              <a:t> L. – Ghid de </a:t>
            </a:r>
            <a:r>
              <a:rPr lang="ro-RO" sz="1800" dirty="0" err="1">
                <a:effectLst/>
                <a:latin typeface="Times New Roman" panose="02020603050405020304" pitchFamily="18" charset="0"/>
                <a:ea typeface="Times New Roman" panose="02020603050405020304" pitchFamily="18" charset="0"/>
              </a:rPr>
              <a:t>nursing</a:t>
            </a:r>
            <a:r>
              <a:rPr lang="ro-RO" sz="1800" dirty="0">
                <a:effectLst/>
                <a:latin typeface="Times New Roman" panose="02020603050405020304" pitchFamily="18" charset="0"/>
                <a:ea typeface="Times New Roman" panose="02020603050405020304" pitchFamily="18" charset="0"/>
              </a:rPr>
              <a:t> vol. II - ed. Viața medicală românească, 2008 </a:t>
            </a:r>
          </a:p>
          <a:p>
            <a:pPr indent="228600" algn="just">
              <a:lnSpc>
                <a:spcPct val="150000"/>
              </a:lnSpc>
            </a:pPr>
            <a:r>
              <a:rPr lang="ro-RO" sz="1800" dirty="0">
                <a:effectLst/>
                <a:latin typeface="Times New Roman" panose="02020603050405020304" pitchFamily="18" charset="0"/>
                <a:ea typeface="Times New Roman" panose="02020603050405020304" pitchFamily="18" charset="0"/>
              </a:rPr>
              <a:t>- </a:t>
            </a:r>
            <a:r>
              <a:rPr lang="ro-RO" sz="1800" dirty="0" err="1">
                <a:effectLst/>
                <a:latin typeface="Times New Roman" panose="02020603050405020304" pitchFamily="18" charset="0"/>
                <a:ea typeface="Times New Roman" panose="02020603050405020304" pitchFamily="18" charset="0"/>
              </a:rPr>
              <a:t>Marcean</a:t>
            </a:r>
            <a:r>
              <a:rPr lang="ro-RO" sz="1800" dirty="0">
                <a:effectLst/>
                <a:latin typeface="Times New Roman" panose="02020603050405020304" pitchFamily="18" charset="0"/>
                <a:ea typeface="Times New Roman" panose="02020603050405020304" pitchFamily="18" charset="0"/>
              </a:rPr>
              <a:t> C. – Manual de </a:t>
            </a:r>
            <a:r>
              <a:rPr lang="ro-RO" sz="1800" dirty="0" err="1">
                <a:effectLst/>
                <a:latin typeface="Times New Roman" panose="02020603050405020304" pitchFamily="18" charset="0"/>
                <a:ea typeface="Times New Roman" panose="02020603050405020304" pitchFamily="18" charset="0"/>
              </a:rPr>
              <a:t>nursing</a:t>
            </a:r>
            <a:r>
              <a:rPr lang="ro-RO" sz="1800" dirty="0">
                <a:effectLst/>
                <a:latin typeface="Times New Roman" panose="02020603050405020304" pitchFamily="18" charset="0"/>
                <a:ea typeface="Times New Roman" panose="02020603050405020304" pitchFamily="18" charset="0"/>
              </a:rPr>
              <a:t> vol. I: Școala Postliceală Sanitară „Fundeni”, 2012</a:t>
            </a:r>
            <a:endParaRPr lang="ro-RO"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99A65C1-3FB2-44A2-B320-057FE3449FBE}"/>
              </a:ext>
            </a:extLst>
          </p:cNvPr>
          <p:cNvPicPr>
            <a:picLocks noChangeAspect="1"/>
          </p:cNvPicPr>
          <p:nvPr/>
        </p:nvPicPr>
        <p:blipFill>
          <a:blip r:embed="rId3"/>
          <a:stretch>
            <a:fillRect/>
          </a:stretch>
        </p:blipFill>
        <p:spPr>
          <a:xfrm>
            <a:off x="8510954" y="4939951"/>
            <a:ext cx="3681046" cy="1918049"/>
          </a:xfrm>
          <a:prstGeom prst="rect">
            <a:avLst/>
          </a:prstGeom>
        </p:spPr>
      </p:pic>
    </p:spTree>
    <p:extLst>
      <p:ext uri="{BB962C8B-B14F-4D97-AF65-F5344CB8AC3E}">
        <p14:creationId xmlns:p14="http://schemas.microsoft.com/office/powerpoint/2010/main" val="227821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1520" y="2124222"/>
            <a:ext cx="5324996" cy="1496799"/>
          </a:xfrm>
        </p:spPr>
        <p:txBody>
          <a:bodyPr/>
          <a:lstStyle/>
          <a:p>
            <a:r>
              <a:rPr lang="ro-RO" altLang="ko-KR" dirty="0"/>
              <a:t>Vă mulțumesc pentru atenție!</a:t>
            </a:r>
            <a:endParaRPr lang="ko-KR" altLang="en-US" dirty="0"/>
          </a:p>
        </p:txBody>
      </p:sp>
      <p:sp>
        <p:nvSpPr>
          <p:cNvPr id="3" name="Text Placeholder 2"/>
          <p:cNvSpPr>
            <a:spLocks noGrp="1"/>
          </p:cNvSpPr>
          <p:nvPr>
            <p:ph type="body" sz="quarter" idx="11"/>
          </p:nvPr>
        </p:nvSpPr>
        <p:spPr>
          <a:xfrm>
            <a:off x="3410843" y="4057120"/>
            <a:ext cx="5088565" cy="384043"/>
          </a:xfrm>
        </p:spPr>
        <p:txBody>
          <a:bodyPr/>
          <a:lstStyle/>
          <a:p>
            <a:pPr lvl="0"/>
            <a:r>
              <a:rPr lang="ro-RO" altLang="ko-K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”Sănătatea pacientului, legea supremă.”</a:t>
            </a:r>
            <a:endParaRPr lang="en-US" altLang="ko-KR"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943872" y="260648"/>
            <a:ext cx="7248128"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defTabSz="1219170"/>
            <a:r>
              <a:rPr lang="ro-RO" sz="4800" dirty="0">
                <a:solidFill>
                  <a:prstClr val="white"/>
                </a:solidFill>
                <a:latin typeface="Arial" pitchFamily="34" charset="0"/>
                <a:ea typeface="Arial Unicode MS"/>
                <a:cs typeface="Arial" pitchFamily="34" charset="0"/>
              </a:rPr>
              <a:t>CUPRINS</a:t>
            </a:r>
            <a:endParaRPr lang="en-US" sz="4800" dirty="0">
              <a:solidFill>
                <a:prstClr val="white"/>
              </a:solidFill>
              <a:latin typeface="Arial" pitchFamily="34" charset="0"/>
              <a:ea typeface="Arial Unicode MS"/>
              <a:cs typeface="Arial" pitchFamily="34" charset="0"/>
            </a:endParaRPr>
          </a:p>
        </p:txBody>
      </p:sp>
      <p:sp>
        <p:nvSpPr>
          <p:cNvPr id="4" name="Rectangle 3"/>
          <p:cNvSpPr/>
          <p:nvPr/>
        </p:nvSpPr>
        <p:spPr>
          <a:xfrm>
            <a:off x="6090421" y="1316765"/>
            <a:ext cx="48000" cy="50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latin typeface="Arial"/>
              <a:ea typeface="Arial Unicode MS"/>
            </a:endParaRPr>
          </a:p>
        </p:txBody>
      </p:sp>
      <p:sp>
        <p:nvSpPr>
          <p:cNvPr id="5" name="Oval 4"/>
          <p:cNvSpPr/>
          <p:nvPr/>
        </p:nvSpPr>
        <p:spPr>
          <a:xfrm>
            <a:off x="5966243" y="1642897"/>
            <a:ext cx="288000" cy="288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latin typeface="Arial"/>
              <a:ea typeface="Arial Unicode MS"/>
            </a:endParaRPr>
          </a:p>
        </p:txBody>
      </p:sp>
      <p:sp>
        <p:nvSpPr>
          <p:cNvPr id="6" name="Oval 5"/>
          <p:cNvSpPr/>
          <p:nvPr/>
        </p:nvSpPr>
        <p:spPr>
          <a:xfrm>
            <a:off x="5966243" y="2651017"/>
            <a:ext cx="288000" cy="288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latin typeface="Arial"/>
              <a:ea typeface="Arial Unicode MS"/>
            </a:endParaRPr>
          </a:p>
        </p:txBody>
      </p:sp>
      <p:sp>
        <p:nvSpPr>
          <p:cNvPr id="7" name="Oval 6"/>
          <p:cNvSpPr/>
          <p:nvPr/>
        </p:nvSpPr>
        <p:spPr>
          <a:xfrm>
            <a:off x="5966243" y="3659137"/>
            <a:ext cx="288000" cy="288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latin typeface="Arial"/>
              <a:ea typeface="Arial Unicode MS"/>
            </a:endParaRPr>
          </a:p>
        </p:txBody>
      </p:sp>
      <p:sp>
        <p:nvSpPr>
          <p:cNvPr id="8" name="Oval 7"/>
          <p:cNvSpPr/>
          <p:nvPr/>
        </p:nvSpPr>
        <p:spPr>
          <a:xfrm>
            <a:off x="5966243" y="4667257"/>
            <a:ext cx="288000" cy="288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a:solidFill>
                <a:prstClr val="white"/>
              </a:solidFill>
              <a:latin typeface="Arial"/>
              <a:ea typeface="Arial Unicode MS"/>
            </a:endParaRPr>
          </a:p>
        </p:txBody>
      </p:sp>
      <p:sp>
        <p:nvSpPr>
          <p:cNvPr id="10" name="TextBox 9"/>
          <p:cNvSpPr txBox="1"/>
          <p:nvPr/>
        </p:nvSpPr>
        <p:spPr>
          <a:xfrm>
            <a:off x="6420322" y="1479120"/>
            <a:ext cx="803599" cy="584775"/>
          </a:xfrm>
          <a:prstGeom prst="rect">
            <a:avLst/>
          </a:prstGeom>
          <a:noFill/>
        </p:spPr>
        <p:txBody>
          <a:bodyPr wrap="square" rtlCol="0">
            <a:spAutoFit/>
          </a:bodyPr>
          <a:lstStyle/>
          <a:p>
            <a:pPr algn="ctr" defTabSz="1219170" latinLnBrk="1"/>
            <a:r>
              <a:rPr lang="en-US" altLang="ko-KR" sz="3200" b="1" dirty="0">
                <a:solidFill>
                  <a:prstClr val="white"/>
                </a:solidFill>
                <a:latin typeface="Arial"/>
                <a:ea typeface="Arial Unicode MS"/>
                <a:cs typeface="Arial" pitchFamily="34" charset="0"/>
              </a:rPr>
              <a:t>01</a:t>
            </a:r>
            <a:endParaRPr lang="ko-KR" altLang="en-US" sz="3200" b="1" dirty="0">
              <a:solidFill>
                <a:prstClr val="white"/>
              </a:solidFill>
              <a:latin typeface="Arial"/>
              <a:ea typeface="Arial Unicode MS"/>
              <a:cs typeface="Arial" pitchFamily="34" charset="0"/>
            </a:endParaRPr>
          </a:p>
        </p:txBody>
      </p:sp>
      <p:sp>
        <p:nvSpPr>
          <p:cNvPr id="11" name="TextBox 10"/>
          <p:cNvSpPr txBox="1"/>
          <p:nvPr/>
        </p:nvSpPr>
        <p:spPr>
          <a:xfrm>
            <a:off x="6428391" y="2487240"/>
            <a:ext cx="803599" cy="584775"/>
          </a:xfrm>
          <a:prstGeom prst="rect">
            <a:avLst/>
          </a:prstGeom>
          <a:noFill/>
        </p:spPr>
        <p:txBody>
          <a:bodyPr wrap="square" rtlCol="0">
            <a:spAutoFit/>
          </a:bodyPr>
          <a:lstStyle/>
          <a:p>
            <a:pPr algn="ctr" defTabSz="1219170" latinLnBrk="1"/>
            <a:r>
              <a:rPr lang="en-US" altLang="ko-KR" sz="3200" b="1" dirty="0">
                <a:solidFill>
                  <a:prstClr val="white"/>
                </a:solidFill>
                <a:latin typeface="Arial"/>
                <a:ea typeface="Arial Unicode MS"/>
                <a:cs typeface="Arial" pitchFamily="34" charset="0"/>
              </a:rPr>
              <a:t>02</a:t>
            </a:r>
            <a:endParaRPr lang="ko-KR" altLang="en-US" sz="3200" b="1" dirty="0">
              <a:solidFill>
                <a:prstClr val="white"/>
              </a:solidFill>
              <a:latin typeface="Arial"/>
              <a:ea typeface="Arial Unicode MS"/>
              <a:cs typeface="Arial" pitchFamily="34" charset="0"/>
            </a:endParaRPr>
          </a:p>
        </p:txBody>
      </p:sp>
      <p:sp>
        <p:nvSpPr>
          <p:cNvPr id="12" name="TextBox 11"/>
          <p:cNvSpPr txBox="1"/>
          <p:nvPr/>
        </p:nvSpPr>
        <p:spPr>
          <a:xfrm>
            <a:off x="6436461" y="3495360"/>
            <a:ext cx="803599" cy="584775"/>
          </a:xfrm>
          <a:prstGeom prst="rect">
            <a:avLst/>
          </a:prstGeom>
          <a:noFill/>
        </p:spPr>
        <p:txBody>
          <a:bodyPr wrap="square" rtlCol="0">
            <a:spAutoFit/>
          </a:bodyPr>
          <a:lstStyle/>
          <a:p>
            <a:pPr algn="ctr" defTabSz="1219170" latinLnBrk="1"/>
            <a:r>
              <a:rPr lang="en-US" altLang="ko-KR" sz="3200" b="1" dirty="0">
                <a:solidFill>
                  <a:prstClr val="white"/>
                </a:solidFill>
                <a:latin typeface="Arial"/>
                <a:ea typeface="Arial Unicode MS"/>
                <a:cs typeface="Arial" pitchFamily="34" charset="0"/>
              </a:rPr>
              <a:t>03</a:t>
            </a:r>
            <a:endParaRPr lang="ko-KR" altLang="en-US" sz="3200" b="1" dirty="0">
              <a:solidFill>
                <a:prstClr val="white"/>
              </a:solidFill>
              <a:latin typeface="Arial"/>
              <a:ea typeface="Arial Unicode MS"/>
              <a:cs typeface="Arial" pitchFamily="34" charset="0"/>
            </a:endParaRPr>
          </a:p>
        </p:txBody>
      </p:sp>
      <p:sp>
        <p:nvSpPr>
          <p:cNvPr id="13" name="TextBox 12"/>
          <p:cNvSpPr txBox="1"/>
          <p:nvPr/>
        </p:nvSpPr>
        <p:spPr>
          <a:xfrm>
            <a:off x="6444530" y="4503480"/>
            <a:ext cx="803599" cy="584775"/>
          </a:xfrm>
          <a:prstGeom prst="rect">
            <a:avLst/>
          </a:prstGeom>
          <a:noFill/>
        </p:spPr>
        <p:txBody>
          <a:bodyPr wrap="square" rtlCol="0">
            <a:spAutoFit/>
          </a:bodyPr>
          <a:lstStyle/>
          <a:p>
            <a:pPr algn="ctr" defTabSz="1219170" latinLnBrk="1"/>
            <a:r>
              <a:rPr lang="en-US" altLang="ko-KR" sz="3200" b="1" dirty="0">
                <a:solidFill>
                  <a:prstClr val="white"/>
                </a:solidFill>
                <a:latin typeface="Arial"/>
                <a:ea typeface="Arial Unicode MS"/>
                <a:cs typeface="Arial" pitchFamily="34" charset="0"/>
              </a:rPr>
              <a:t>04</a:t>
            </a:r>
            <a:endParaRPr lang="ko-KR" altLang="en-US" sz="3200" b="1" dirty="0">
              <a:solidFill>
                <a:prstClr val="white"/>
              </a:solidFill>
              <a:latin typeface="Arial"/>
              <a:ea typeface="Arial Unicode MS"/>
              <a:cs typeface="Arial" pitchFamily="34" charset="0"/>
            </a:endParaRPr>
          </a:p>
        </p:txBody>
      </p:sp>
      <p:grpSp>
        <p:nvGrpSpPr>
          <p:cNvPr id="15" name="Group 14"/>
          <p:cNvGrpSpPr/>
          <p:nvPr/>
        </p:nvGrpSpPr>
        <p:grpSpPr>
          <a:xfrm>
            <a:off x="7334481" y="1642897"/>
            <a:ext cx="4036158" cy="464148"/>
            <a:chOff x="803640" y="3485667"/>
            <a:chExt cx="2061552" cy="348111"/>
          </a:xfrm>
        </p:grpSpPr>
        <p:sp>
          <p:nvSpPr>
            <p:cNvPr id="16" name="TextBox 15"/>
            <p:cNvSpPr txBox="1"/>
            <p:nvPr/>
          </p:nvSpPr>
          <p:spPr>
            <a:xfrm>
              <a:off x="803640" y="3579862"/>
              <a:ext cx="2059657" cy="253916"/>
            </a:xfrm>
            <a:prstGeom prst="rect">
              <a:avLst/>
            </a:prstGeom>
            <a:noFill/>
          </p:spPr>
          <p:txBody>
            <a:bodyPr wrap="square" rtlCol="0">
              <a:spAutoFit/>
            </a:bodyPr>
            <a:lstStyle/>
            <a:p>
              <a:pPr defTabSz="1219170" latinLnBrk="1"/>
              <a:endParaRPr lang="ko-KR" altLang="en-US" sz="1600" dirty="0">
                <a:solidFill>
                  <a:prstClr val="white"/>
                </a:solidFill>
                <a:latin typeface="Arial"/>
                <a:ea typeface="Arial Unicode MS"/>
                <a:cs typeface="Arial" pitchFamily="34" charset="0"/>
              </a:endParaRPr>
            </a:p>
          </p:txBody>
        </p:sp>
        <p:sp>
          <p:nvSpPr>
            <p:cNvPr id="17" name="TextBox 16"/>
            <p:cNvSpPr txBox="1"/>
            <p:nvPr/>
          </p:nvSpPr>
          <p:spPr>
            <a:xfrm>
              <a:off x="805535" y="3485667"/>
              <a:ext cx="2059657" cy="253916"/>
            </a:xfrm>
            <a:prstGeom prst="rect">
              <a:avLst/>
            </a:prstGeom>
            <a:noFill/>
          </p:spPr>
          <p:txBody>
            <a:bodyPr wrap="square" rtlCol="0">
              <a:spAutoFit/>
            </a:bodyPr>
            <a:lstStyle/>
            <a:p>
              <a:pPr defTabSz="1219170" latinLnBrk="1"/>
              <a:r>
                <a:rPr lang="ro-RO" altLang="ko-KR" sz="1600" b="1" dirty="0">
                  <a:solidFill>
                    <a:prstClr val="white"/>
                  </a:solidFill>
                  <a:latin typeface="Arial"/>
                  <a:ea typeface="Arial Unicode MS"/>
                  <a:cs typeface="Arial" pitchFamily="34" charset="0"/>
                </a:rPr>
                <a:t>INTERNAREA</a:t>
              </a:r>
              <a:endParaRPr lang="ko-KR" altLang="en-US" sz="1600" b="1" dirty="0">
                <a:solidFill>
                  <a:prstClr val="white"/>
                </a:solidFill>
                <a:latin typeface="Arial"/>
                <a:ea typeface="Arial Unicode MS"/>
                <a:cs typeface="Arial" pitchFamily="34" charset="0"/>
              </a:endParaRPr>
            </a:p>
          </p:txBody>
        </p:sp>
      </p:grpSp>
      <p:sp>
        <p:nvSpPr>
          <p:cNvPr id="20" name="TextBox 19"/>
          <p:cNvSpPr txBox="1"/>
          <p:nvPr/>
        </p:nvSpPr>
        <p:spPr>
          <a:xfrm>
            <a:off x="7334481" y="2611788"/>
            <a:ext cx="4032448" cy="338555"/>
          </a:xfrm>
          <a:prstGeom prst="rect">
            <a:avLst/>
          </a:prstGeom>
          <a:noFill/>
        </p:spPr>
        <p:txBody>
          <a:bodyPr wrap="square" rtlCol="0">
            <a:spAutoFit/>
          </a:bodyPr>
          <a:lstStyle/>
          <a:p>
            <a:pPr defTabSz="1219170" latinLnBrk="1"/>
            <a:r>
              <a:rPr lang="ro-RO" altLang="ko-KR" sz="1600" b="1" dirty="0">
                <a:solidFill>
                  <a:prstClr val="white"/>
                </a:solidFill>
                <a:cs typeface="Arial" pitchFamily="34" charset="0"/>
              </a:rPr>
              <a:t>TRANSFERUL</a:t>
            </a:r>
            <a:endParaRPr lang="ko-KR" altLang="en-US" sz="1600" b="1" dirty="0">
              <a:solidFill>
                <a:prstClr val="white"/>
              </a:solidFill>
              <a:latin typeface="Arial"/>
              <a:ea typeface="Arial Unicode MS"/>
              <a:cs typeface="Arial" pitchFamily="34" charset="0"/>
            </a:endParaRPr>
          </a:p>
        </p:txBody>
      </p:sp>
      <p:sp>
        <p:nvSpPr>
          <p:cNvPr id="23" name="TextBox 22"/>
          <p:cNvSpPr txBox="1"/>
          <p:nvPr/>
        </p:nvSpPr>
        <p:spPr>
          <a:xfrm>
            <a:off x="7248129" y="3633859"/>
            <a:ext cx="4032448" cy="584775"/>
          </a:xfrm>
          <a:prstGeom prst="rect">
            <a:avLst/>
          </a:prstGeom>
          <a:noFill/>
        </p:spPr>
        <p:txBody>
          <a:bodyPr wrap="square" rtlCol="0">
            <a:spAutoFit/>
          </a:bodyPr>
          <a:lstStyle/>
          <a:p>
            <a:pPr lvl="0" defTabSz="1219170" latinLnBrk="1"/>
            <a:r>
              <a:rPr lang="ro-RO" altLang="ko-KR" sz="1600" b="1" dirty="0">
                <a:solidFill>
                  <a:prstClr val="white"/>
                </a:solidFill>
                <a:cs typeface="Arial" pitchFamily="34" charset="0"/>
              </a:rPr>
              <a:t> EXTERNAREA</a:t>
            </a:r>
            <a:endParaRPr lang="ko-KR" altLang="en-US" sz="1600" b="1" dirty="0">
              <a:solidFill>
                <a:prstClr val="white"/>
              </a:solidFill>
              <a:cs typeface="Arial" pitchFamily="34" charset="0"/>
            </a:endParaRPr>
          </a:p>
          <a:p>
            <a:pPr defTabSz="1219170" latinLnBrk="1"/>
            <a:endParaRPr lang="ko-KR" altLang="en-US" sz="1600" b="1" dirty="0">
              <a:solidFill>
                <a:prstClr val="white"/>
              </a:solidFill>
              <a:latin typeface="Arial"/>
              <a:ea typeface="Arial Unicode MS"/>
              <a:cs typeface="Arial" pitchFamily="34" charset="0"/>
            </a:endParaRPr>
          </a:p>
        </p:txBody>
      </p:sp>
      <p:sp>
        <p:nvSpPr>
          <p:cNvPr id="26" name="TextBox 25"/>
          <p:cNvSpPr txBox="1"/>
          <p:nvPr/>
        </p:nvSpPr>
        <p:spPr>
          <a:xfrm>
            <a:off x="7334481" y="4626589"/>
            <a:ext cx="4032448" cy="338555"/>
          </a:xfrm>
          <a:prstGeom prst="rect">
            <a:avLst/>
          </a:prstGeom>
          <a:noFill/>
        </p:spPr>
        <p:txBody>
          <a:bodyPr wrap="square" rtlCol="0">
            <a:spAutoFit/>
          </a:bodyPr>
          <a:lstStyle/>
          <a:p>
            <a:pPr defTabSz="1219170" latinLnBrk="1"/>
            <a:r>
              <a:rPr lang="ro-RO" altLang="ko-KR" sz="1600" b="1" dirty="0">
                <a:solidFill>
                  <a:prstClr val="white"/>
                </a:solidFill>
                <a:latin typeface="Arial"/>
                <a:ea typeface="Arial Unicode MS"/>
                <a:cs typeface="Arial" pitchFamily="34" charset="0"/>
              </a:rPr>
              <a:t>DECESUL</a:t>
            </a:r>
            <a:endParaRPr lang="ko-KR" altLang="en-US" sz="1600" b="1" dirty="0">
              <a:solidFill>
                <a:prstClr val="white"/>
              </a:solidFill>
              <a:latin typeface="Arial"/>
              <a:ea typeface="Arial Unicode MS"/>
              <a:cs typeface="Arial" pitchFamily="34" charset="0"/>
            </a:endParaRPr>
          </a:p>
        </p:txBody>
      </p:sp>
    </p:spTree>
    <p:extLst>
      <p:ext uri="{BB962C8B-B14F-4D97-AF65-F5344CB8AC3E}">
        <p14:creationId xmlns:p14="http://schemas.microsoft.com/office/powerpoint/2010/main" val="384441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62F3D-AE32-4F17-A15A-97FCCCDB0554}"/>
              </a:ext>
            </a:extLst>
          </p:cNvPr>
          <p:cNvSpPr>
            <a:spLocks noGrp="1"/>
          </p:cNvSpPr>
          <p:nvPr>
            <p:ph type="body" sz="quarter" idx="10"/>
          </p:nvPr>
        </p:nvSpPr>
        <p:spPr>
          <a:xfrm>
            <a:off x="4768949" y="164638"/>
            <a:ext cx="7423052" cy="768085"/>
          </a:xfrm>
        </p:spPr>
        <p:txBody>
          <a:bodyPr/>
          <a:lstStyle/>
          <a:p>
            <a:r>
              <a:rPr lang="ro-RO" sz="3200" b="1" i="1" dirty="0">
                <a:solidFill>
                  <a:srgbClr val="000000"/>
                </a:solidFill>
                <a:latin typeface="Times New Roman" panose="02020603050405020304" pitchFamily="18" charset="0"/>
              </a:rPr>
              <a:t>INTERNAREA PACIENTULUI</a:t>
            </a:r>
            <a:endParaRPr lang="ro-RO" sz="3200" dirty="0"/>
          </a:p>
        </p:txBody>
      </p:sp>
      <p:sp>
        <p:nvSpPr>
          <p:cNvPr id="3" name="Text Placeholder 2">
            <a:extLst>
              <a:ext uri="{FF2B5EF4-FFF2-40B4-BE49-F238E27FC236}">
                <a16:creationId xmlns:a16="http://schemas.microsoft.com/office/drawing/2014/main" id="{064E8EEA-EE55-412B-8DF6-0ACDA9633680}"/>
              </a:ext>
            </a:extLst>
          </p:cNvPr>
          <p:cNvSpPr>
            <a:spLocks noGrp="1"/>
          </p:cNvSpPr>
          <p:nvPr>
            <p:ph type="body" sz="quarter" idx="11"/>
          </p:nvPr>
        </p:nvSpPr>
        <p:spPr>
          <a:xfrm>
            <a:off x="4768948" y="815926"/>
            <a:ext cx="7423052" cy="2613074"/>
          </a:xfrm>
        </p:spPr>
        <p:txBody>
          <a:bodyPr/>
          <a:lstStyle/>
          <a:p>
            <a:r>
              <a:rPr lang="ro-RO" dirty="0"/>
              <a:t>       Funcționarea unui spital reprezintă din punct de vedere sanitaro-epidemic,asigurarea tuturor spațiilor necesare activității medicale și  gospodărești, îmbinate în circuite funcționale separate pentru diferitele activități.</a:t>
            </a:r>
          </a:p>
          <a:p>
            <a:r>
              <a:rPr lang="ro-RO" dirty="0"/>
              <a:t>      Spațiile destinate serviciului de internare,spitalizare și externare a pacientului sunt parte integrantă din aceste circuite.</a:t>
            </a:r>
          </a:p>
          <a:p>
            <a:r>
              <a:rPr lang="ro-RO" dirty="0"/>
              <a:t> </a:t>
            </a:r>
          </a:p>
        </p:txBody>
      </p:sp>
      <p:sp>
        <p:nvSpPr>
          <p:cNvPr id="4" name="Rectangle 3">
            <a:extLst>
              <a:ext uri="{FF2B5EF4-FFF2-40B4-BE49-F238E27FC236}">
                <a16:creationId xmlns:a16="http://schemas.microsoft.com/office/drawing/2014/main" id="{BDCFACD8-2D94-443E-97D9-F9606B0CCE26}"/>
              </a:ext>
            </a:extLst>
          </p:cNvPr>
          <p:cNvSpPr/>
          <p:nvPr/>
        </p:nvSpPr>
        <p:spPr>
          <a:xfrm>
            <a:off x="5200359" y="4080288"/>
            <a:ext cx="1791283" cy="584775"/>
          </a:xfrm>
          <a:prstGeom prst="rect">
            <a:avLst/>
          </a:prstGeom>
        </p:spPr>
        <p:txBody>
          <a:bodyPr wrap="square">
            <a:spAutoFit/>
          </a:bodyPr>
          <a:lstStyle/>
          <a:p>
            <a:r>
              <a:rPr lang="ro-RO" sz="1600" b="1" dirty="0">
                <a:solidFill>
                  <a:srgbClr val="000000"/>
                </a:solidFill>
                <a:latin typeface="Times New Roman" panose="02020603050405020304" pitchFamily="18" charset="0"/>
              </a:rPr>
              <a:t>OBIECTIVELE </a:t>
            </a:r>
            <a:endParaRPr lang="ro-RO" sz="1600" i="1" dirty="0">
              <a:solidFill>
                <a:srgbClr val="000000"/>
              </a:solidFill>
              <a:latin typeface="Segoe UI" panose="020B0502040204020203" pitchFamily="34" charset="0"/>
            </a:endParaRPr>
          </a:p>
          <a:p>
            <a:r>
              <a:rPr lang="ro-RO" sz="1600" b="1" dirty="0">
                <a:solidFill>
                  <a:srgbClr val="000000"/>
                </a:solidFill>
                <a:latin typeface="Times New Roman" panose="02020603050405020304" pitchFamily="18" charset="0"/>
              </a:rPr>
              <a:t>PROCEDURII</a:t>
            </a:r>
            <a:endParaRPr lang="ro-RO" sz="1600" dirty="0"/>
          </a:p>
        </p:txBody>
      </p:sp>
      <p:sp>
        <p:nvSpPr>
          <p:cNvPr id="5" name="Rectangle 4">
            <a:extLst>
              <a:ext uri="{FF2B5EF4-FFF2-40B4-BE49-F238E27FC236}">
                <a16:creationId xmlns:a16="http://schemas.microsoft.com/office/drawing/2014/main" id="{453EDEB1-1CA7-44E8-9209-1C753F1FDFC4}"/>
              </a:ext>
            </a:extLst>
          </p:cNvPr>
          <p:cNvSpPr/>
          <p:nvPr/>
        </p:nvSpPr>
        <p:spPr>
          <a:xfrm>
            <a:off x="6991642" y="3259722"/>
            <a:ext cx="5078438" cy="2585323"/>
          </a:xfrm>
          <a:prstGeom prst="rect">
            <a:avLst/>
          </a:prstGeom>
        </p:spPr>
        <p:txBody>
          <a:bodyPr wrap="square">
            <a:spAutoFit/>
          </a:bodyPr>
          <a:lstStyle/>
          <a:p>
            <a:r>
              <a:rPr lang="ro-RO" b="1" dirty="0">
                <a:solidFill>
                  <a:srgbClr val="000000"/>
                </a:solidFill>
                <a:latin typeface="Times New Roman" panose="02020603050405020304" pitchFamily="18" charset="0"/>
              </a:rPr>
              <a:t>• Primirea şi internarea pacientului în cel mai scurt timp de la sosirea în UPU.  </a:t>
            </a:r>
          </a:p>
          <a:p>
            <a:r>
              <a:rPr lang="ro-RO" b="1" dirty="0">
                <a:solidFill>
                  <a:srgbClr val="000000"/>
                </a:solidFill>
                <a:latin typeface="Times New Roman" panose="02020603050405020304" pitchFamily="18" charset="0"/>
              </a:rPr>
              <a:t>• Stabilirea unei relaţii pozitive cu pacientul sau / şi aparţinătorii.  </a:t>
            </a:r>
          </a:p>
          <a:p>
            <a:r>
              <a:rPr lang="ro-RO" b="1" dirty="0">
                <a:solidFill>
                  <a:srgbClr val="000000"/>
                </a:solidFill>
                <a:latin typeface="Times New Roman" panose="02020603050405020304" pitchFamily="18" charset="0"/>
              </a:rPr>
              <a:t>• Obţinerea de informaţii despre starea de sănătate trecută şi prezentă, despre sistemele funcţionale.</a:t>
            </a:r>
          </a:p>
          <a:p>
            <a:r>
              <a:rPr lang="ro-RO" b="1" dirty="0">
                <a:solidFill>
                  <a:srgbClr val="000000"/>
                </a:solidFill>
                <a:latin typeface="Times New Roman" panose="02020603050405020304" pitchFamily="18" charset="0"/>
              </a:rPr>
              <a:t>• Asigurarea unei îngrijiri de calitate conform cu nevoile şi aşteptările pacientului / familiei.</a:t>
            </a:r>
            <a:endParaRPr lang="ro-RO" dirty="0"/>
          </a:p>
        </p:txBody>
      </p:sp>
    </p:spTree>
    <p:extLst>
      <p:ext uri="{BB962C8B-B14F-4D97-AF65-F5344CB8AC3E}">
        <p14:creationId xmlns:p14="http://schemas.microsoft.com/office/powerpoint/2010/main" val="263620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3070387-F1D3-4DB6-854D-2725859D69AB}"/>
              </a:ext>
            </a:extLst>
          </p:cNvPr>
          <p:cNvGrpSpPr/>
          <p:nvPr/>
        </p:nvGrpSpPr>
        <p:grpSpPr>
          <a:xfrm rot="5400000">
            <a:off x="1858945" y="-901903"/>
            <a:ext cx="1738265" cy="3429529"/>
            <a:chOff x="0" y="2486173"/>
            <a:chExt cx="1738265" cy="3429529"/>
          </a:xfrm>
        </p:grpSpPr>
        <p:sp>
          <p:nvSpPr>
            <p:cNvPr id="3" name="Arrow: Pentagon 2">
              <a:extLst>
                <a:ext uri="{FF2B5EF4-FFF2-40B4-BE49-F238E27FC236}">
                  <a16:creationId xmlns:a16="http://schemas.microsoft.com/office/drawing/2014/main" id="{98EE9BC8-58F3-41AA-93A4-D4FD260BF0BF}"/>
                </a:ext>
              </a:extLst>
            </p:cNvPr>
            <p:cNvSpPr/>
            <p:nvPr/>
          </p:nvSpPr>
          <p:spPr>
            <a:xfrm>
              <a:off x="0" y="2486173"/>
              <a:ext cx="1738265" cy="103010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 name="Arrow: Pentagon 3">
              <a:extLst>
                <a:ext uri="{FF2B5EF4-FFF2-40B4-BE49-F238E27FC236}">
                  <a16:creationId xmlns:a16="http://schemas.microsoft.com/office/drawing/2014/main" id="{4CD081D1-24CF-4F2A-A508-88003CACB4E8}"/>
                </a:ext>
              </a:extLst>
            </p:cNvPr>
            <p:cNvSpPr/>
            <p:nvPr/>
          </p:nvSpPr>
          <p:spPr>
            <a:xfrm>
              <a:off x="0" y="3685884"/>
              <a:ext cx="1738265" cy="103010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5" name="Arrow: Pentagon 4">
              <a:extLst>
                <a:ext uri="{FF2B5EF4-FFF2-40B4-BE49-F238E27FC236}">
                  <a16:creationId xmlns:a16="http://schemas.microsoft.com/office/drawing/2014/main" id="{6E51F087-801D-4853-A985-AF462A24666C}"/>
                </a:ext>
              </a:extLst>
            </p:cNvPr>
            <p:cNvSpPr/>
            <p:nvPr/>
          </p:nvSpPr>
          <p:spPr>
            <a:xfrm>
              <a:off x="0" y="4885595"/>
              <a:ext cx="1738265" cy="103010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7" name="Freeform: Shape 6">
            <a:extLst>
              <a:ext uri="{FF2B5EF4-FFF2-40B4-BE49-F238E27FC236}">
                <a16:creationId xmlns:a16="http://schemas.microsoft.com/office/drawing/2014/main" id="{E10A16B8-4880-4FF9-B37C-98F16FA1101F}"/>
              </a:ext>
            </a:extLst>
          </p:cNvPr>
          <p:cNvSpPr/>
          <p:nvPr/>
        </p:nvSpPr>
        <p:spPr>
          <a:xfrm>
            <a:off x="2478786" y="726080"/>
            <a:ext cx="566098" cy="546235"/>
          </a:xfrm>
          <a:custGeom>
            <a:avLst/>
            <a:gdLst>
              <a:gd name="connsiteX0" fmla="*/ 434340 w 1628775"/>
              <a:gd name="connsiteY0" fmla="*/ 348984 h 1571625"/>
              <a:gd name="connsiteX1" fmla="*/ 708660 w 1628775"/>
              <a:gd name="connsiteY1" fmla="*/ 18466 h 1571625"/>
              <a:gd name="connsiteX2" fmla="*/ 1204913 w 1628775"/>
              <a:gd name="connsiteY2" fmla="*/ 308979 h 1571625"/>
              <a:gd name="connsiteX3" fmla="*/ 1258253 w 1628775"/>
              <a:gd name="connsiteY3" fmla="*/ 349936 h 1571625"/>
              <a:gd name="connsiteX4" fmla="*/ 1463040 w 1628775"/>
              <a:gd name="connsiteY4" fmla="*/ 348984 h 1571625"/>
              <a:gd name="connsiteX5" fmla="*/ 1636395 w 1628775"/>
              <a:gd name="connsiteY5" fmla="*/ 520434 h 1571625"/>
              <a:gd name="connsiteX6" fmla="*/ 1636395 w 1628775"/>
              <a:gd name="connsiteY6" fmla="*/ 1411021 h 1571625"/>
              <a:gd name="connsiteX7" fmla="*/ 1470660 w 1628775"/>
              <a:gd name="connsiteY7" fmla="*/ 1579613 h 1571625"/>
              <a:gd name="connsiteX8" fmla="*/ 165735 w 1628775"/>
              <a:gd name="connsiteY8" fmla="*/ 1579613 h 1571625"/>
              <a:gd name="connsiteX9" fmla="*/ 0 w 1628775"/>
              <a:gd name="connsiteY9" fmla="*/ 1411974 h 1571625"/>
              <a:gd name="connsiteX10" fmla="*/ 0 w 1628775"/>
              <a:gd name="connsiteY10" fmla="*/ 516624 h 1571625"/>
              <a:gd name="connsiteX11" fmla="*/ 166688 w 1628775"/>
              <a:gd name="connsiteY11" fmla="*/ 348984 h 1571625"/>
              <a:gd name="connsiteX12" fmla="*/ 434340 w 1628775"/>
              <a:gd name="connsiteY12" fmla="*/ 348984 h 1571625"/>
              <a:gd name="connsiteX13" fmla="*/ 504825 w 1628775"/>
              <a:gd name="connsiteY13" fmla="*/ 881431 h 1571625"/>
              <a:gd name="connsiteX14" fmla="*/ 504825 w 1628775"/>
              <a:gd name="connsiteY14" fmla="*/ 1051929 h 1571625"/>
              <a:gd name="connsiteX15" fmla="*/ 670560 w 1628775"/>
              <a:gd name="connsiteY15" fmla="*/ 1050976 h 1571625"/>
              <a:gd name="connsiteX16" fmla="*/ 732472 w 1628775"/>
              <a:gd name="connsiteY16" fmla="*/ 1112888 h 1571625"/>
              <a:gd name="connsiteX17" fmla="*/ 732472 w 1628775"/>
              <a:gd name="connsiteY17" fmla="*/ 1279576 h 1571625"/>
              <a:gd name="connsiteX18" fmla="*/ 902970 w 1628775"/>
              <a:gd name="connsiteY18" fmla="*/ 1279576 h 1571625"/>
              <a:gd name="connsiteX19" fmla="*/ 902970 w 1628775"/>
              <a:gd name="connsiteY19" fmla="*/ 1154799 h 1571625"/>
              <a:gd name="connsiteX20" fmla="*/ 1002983 w 1628775"/>
              <a:gd name="connsiteY20" fmla="*/ 1051929 h 1571625"/>
              <a:gd name="connsiteX21" fmla="*/ 1131570 w 1628775"/>
              <a:gd name="connsiteY21" fmla="*/ 1051929 h 1571625"/>
              <a:gd name="connsiteX22" fmla="*/ 1131570 w 1628775"/>
              <a:gd name="connsiteY22" fmla="*/ 881431 h 1571625"/>
              <a:gd name="connsiteX23" fmla="*/ 962025 w 1628775"/>
              <a:gd name="connsiteY23" fmla="*/ 881431 h 1571625"/>
              <a:gd name="connsiteX24" fmla="*/ 902018 w 1628775"/>
              <a:gd name="connsiteY24" fmla="*/ 820471 h 1571625"/>
              <a:gd name="connsiteX25" fmla="*/ 902018 w 1628775"/>
              <a:gd name="connsiteY25" fmla="*/ 652831 h 1571625"/>
              <a:gd name="connsiteX26" fmla="*/ 731520 w 1628775"/>
              <a:gd name="connsiteY26" fmla="*/ 652831 h 1571625"/>
              <a:gd name="connsiteX27" fmla="*/ 731520 w 1628775"/>
              <a:gd name="connsiteY27" fmla="*/ 812851 h 1571625"/>
              <a:gd name="connsiteX28" fmla="*/ 665797 w 1628775"/>
              <a:gd name="connsiteY28" fmla="*/ 880479 h 1571625"/>
              <a:gd name="connsiteX29" fmla="*/ 504825 w 1628775"/>
              <a:gd name="connsiteY29" fmla="*/ 881431 h 1571625"/>
              <a:gd name="connsiteX30" fmla="*/ 516255 w 1628775"/>
              <a:gd name="connsiteY30" fmla="*/ 346126 h 1571625"/>
              <a:gd name="connsiteX31" fmla="*/ 1129665 w 1628775"/>
              <a:gd name="connsiteY31" fmla="*/ 346126 h 1571625"/>
              <a:gd name="connsiteX32" fmla="*/ 850583 w 1628775"/>
              <a:gd name="connsiteY32" fmla="*/ 79426 h 1571625"/>
              <a:gd name="connsiteX33" fmla="*/ 516255 w 1628775"/>
              <a:gd name="connsiteY33" fmla="*/ 346126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8775" h="1571625">
                <a:moveTo>
                  <a:pt x="434340" y="348984"/>
                </a:moveTo>
                <a:cubicBezTo>
                  <a:pt x="464820" y="181343"/>
                  <a:pt x="552450" y="67996"/>
                  <a:pt x="708660" y="18466"/>
                </a:cubicBezTo>
                <a:cubicBezTo>
                  <a:pt x="929640" y="-51066"/>
                  <a:pt x="1155383" y="82284"/>
                  <a:pt x="1204913" y="308979"/>
                </a:cubicBezTo>
                <a:cubicBezTo>
                  <a:pt x="1212533" y="344221"/>
                  <a:pt x="1225868" y="350888"/>
                  <a:pt x="1258253" y="349936"/>
                </a:cubicBezTo>
                <a:cubicBezTo>
                  <a:pt x="1326833" y="348031"/>
                  <a:pt x="1394460" y="348984"/>
                  <a:pt x="1463040" y="348984"/>
                </a:cubicBezTo>
                <a:cubicBezTo>
                  <a:pt x="1568768" y="349936"/>
                  <a:pt x="1636395" y="415659"/>
                  <a:pt x="1636395" y="520434"/>
                </a:cubicBezTo>
                <a:cubicBezTo>
                  <a:pt x="1636395" y="817613"/>
                  <a:pt x="1636395" y="1113841"/>
                  <a:pt x="1636395" y="1411021"/>
                </a:cubicBezTo>
                <a:cubicBezTo>
                  <a:pt x="1636395" y="1511986"/>
                  <a:pt x="1569720" y="1579613"/>
                  <a:pt x="1470660" y="1579613"/>
                </a:cubicBezTo>
                <a:cubicBezTo>
                  <a:pt x="1035368" y="1580566"/>
                  <a:pt x="601028" y="1580566"/>
                  <a:pt x="165735" y="1579613"/>
                </a:cubicBezTo>
                <a:cubicBezTo>
                  <a:pt x="63818" y="1579613"/>
                  <a:pt x="0" y="1513891"/>
                  <a:pt x="0" y="1411974"/>
                </a:cubicBezTo>
                <a:cubicBezTo>
                  <a:pt x="0" y="1113841"/>
                  <a:pt x="0" y="814756"/>
                  <a:pt x="0" y="516624"/>
                </a:cubicBezTo>
                <a:cubicBezTo>
                  <a:pt x="0" y="415659"/>
                  <a:pt x="65722" y="348984"/>
                  <a:pt x="166688" y="348984"/>
                </a:cubicBezTo>
                <a:cubicBezTo>
                  <a:pt x="254318" y="348031"/>
                  <a:pt x="342900" y="348984"/>
                  <a:pt x="434340" y="348984"/>
                </a:cubicBezTo>
                <a:close/>
                <a:moveTo>
                  <a:pt x="504825" y="881431"/>
                </a:moveTo>
                <a:cubicBezTo>
                  <a:pt x="504825" y="941438"/>
                  <a:pt x="504825" y="994779"/>
                  <a:pt x="504825" y="1051929"/>
                </a:cubicBezTo>
                <a:cubicBezTo>
                  <a:pt x="562928" y="1051929"/>
                  <a:pt x="617220" y="1053834"/>
                  <a:pt x="670560" y="1050976"/>
                </a:cubicBezTo>
                <a:cubicBezTo>
                  <a:pt x="716280" y="1049071"/>
                  <a:pt x="733425" y="1068121"/>
                  <a:pt x="732472" y="1112888"/>
                </a:cubicBezTo>
                <a:cubicBezTo>
                  <a:pt x="730568" y="1168134"/>
                  <a:pt x="732472" y="1222426"/>
                  <a:pt x="732472" y="1279576"/>
                </a:cubicBezTo>
                <a:cubicBezTo>
                  <a:pt x="791528" y="1279576"/>
                  <a:pt x="844868" y="1279576"/>
                  <a:pt x="902970" y="1279576"/>
                </a:cubicBezTo>
                <a:cubicBezTo>
                  <a:pt x="902970" y="1235761"/>
                  <a:pt x="902970" y="1194804"/>
                  <a:pt x="902970" y="1154799"/>
                </a:cubicBezTo>
                <a:cubicBezTo>
                  <a:pt x="902970" y="1051929"/>
                  <a:pt x="902970" y="1051929"/>
                  <a:pt x="1002983" y="1051929"/>
                </a:cubicBezTo>
                <a:cubicBezTo>
                  <a:pt x="1044893" y="1051929"/>
                  <a:pt x="1087755" y="1051929"/>
                  <a:pt x="1131570" y="1051929"/>
                </a:cubicBezTo>
                <a:cubicBezTo>
                  <a:pt x="1131570" y="992874"/>
                  <a:pt x="1131570" y="938581"/>
                  <a:pt x="1131570" y="881431"/>
                </a:cubicBezTo>
                <a:cubicBezTo>
                  <a:pt x="1072515" y="881431"/>
                  <a:pt x="1017270" y="881431"/>
                  <a:pt x="962025" y="881431"/>
                </a:cubicBezTo>
                <a:cubicBezTo>
                  <a:pt x="921068" y="881431"/>
                  <a:pt x="901065" y="863334"/>
                  <a:pt x="902018" y="820471"/>
                </a:cubicBezTo>
                <a:cubicBezTo>
                  <a:pt x="903922" y="765226"/>
                  <a:pt x="902018" y="709981"/>
                  <a:pt x="902018" y="652831"/>
                </a:cubicBezTo>
                <a:cubicBezTo>
                  <a:pt x="842010" y="652831"/>
                  <a:pt x="787718" y="652831"/>
                  <a:pt x="731520" y="652831"/>
                </a:cubicBezTo>
                <a:cubicBezTo>
                  <a:pt x="731520" y="709029"/>
                  <a:pt x="731520" y="760463"/>
                  <a:pt x="731520" y="812851"/>
                </a:cubicBezTo>
                <a:cubicBezTo>
                  <a:pt x="731520" y="869049"/>
                  <a:pt x="720090" y="880479"/>
                  <a:pt x="665797" y="880479"/>
                </a:cubicBezTo>
                <a:cubicBezTo>
                  <a:pt x="612458" y="881431"/>
                  <a:pt x="559118" y="881431"/>
                  <a:pt x="504825" y="881431"/>
                </a:cubicBezTo>
                <a:close/>
                <a:moveTo>
                  <a:pt x="516255" y="346126"/>
                </a:moveTo>
                <a:cubicBezTo>
                  <a:pt x="722947" y="346126"/>
                  <a:pt x="925830" y="346126"/>
                  <a:pt x="1129665" y="346126"/>
                </a:cubicBezTo>
                <a:cubicBezTo>
                  <a:pt x="1119188" y="208966"/>
                  <a:pt x="989647" y="86093"/>
                  <a:pt x="850583" y="79426"/>
                </a:cubicBezTo>
                <a:cubicBezTo>
                  <a:pt x="679133" y="70854"/>
                  <a:pt x="543878" y="176581"/>
                  <a:pt x="516255" y="346126"/>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8" name="Freeform: Shape 7">
            <a:extLst>
              <a:ext uri="{FF2B5EF4-FFF2-40B4-BE49-F238E27FC236}">
                <a16:creationId xmlns:a16="http://schemas.microsoft.com/office/drawing/2014/main" id="{9744394D-4C03-4338-B0A0-6DDFDAFF7178}"/>
              </a:ext>
            </a:extLst>
          </p:cNvPr>
          <p:cNvSpPr/>
          <p:nvPr/>
        </p:nvSpPr>
        <p:spPr>
          <a:xfrm>
            <a:off x="3611634" y="761548"/>
            <a:ext cx="632308" cy="635619"/>
          </a:xfrm>
          <a:custGeom>
            <a:avLst/>
            <a:gdLst>
              <a:gd name="connsiteX0" fmla="*/ 549912 w 1819275"/>
              <a:gd name="connsiteY0" fmla="*/ 1441204 h 1828800"/>
              <a:gd name="connsiteX1" fmla="*/ 387035 w 1819275"/>
              <a:gd name="connsiteY1" fmla="*/ 1605987 h 1828800"/>
              <a:gd name="connsiteX2" fmla="*/ 459424 w 1819275"/>
              <a:gd name="connsiteY2" fmla="*/ 1663137 h 1828800"/>
              <a:gd name="connsiteX3" fmla="*/ 460377 w 1819275"/>
              <a:gd name="connsiteY3" fmla="*/ 1738384 h 1828800"/>
              <a:gd name="connsiteX4" fmla="*/ 457519 w 1819275"/>
              <a:gd name="connsiteY4" fmla="*/ 1742194 h 1828800"/>
              <a:gd name="connsiteX5" fmla="*/ 251779 w 1819275"/>
              <a:gd name="connsiteY5" fmla="*/ 1747909 h 1828800"/>
              <a:gd name="connsiteX6" fmla="*/ 26037 w 1819275"/>
              <a:gd name="connsiteY6" fmla="*/ 1523119 h 1828800"/>
              <a:gd name="connsiteX7" fmla="*/ 24132 w 1819275"/>
              <a:gd name="connsiteY7" fmla="*/ 1435489 h 1828800"/>
              <a:gd name="connsiteX8" fmla="*/ 91759 w 1819275"/>
              <a:gd name="connsiteY8" fmla="*/ 1367862 h 1828800"/>
              <a:gd name="connsiteX9" fmla="*/ 162244 w 1819275"/>
              <a:gd name="connsiteY9" fmla="*/ 1365957 h 1828800"/>
              <a:gd name="connsiteX10" fmla="*/ 224157 w 1819275"/>
              <a:gd name="connsiteY10" fmla="*/ 1434537 h 1828800"/>
              <a:gd name="connsiteX11" fmla="*/ 386082 w 1819275"/>
              <a:gd name="connsiteY11" fmla="*/ 1270707 h 1828800"/>
              <a:gd name="connsiteX12" fmla="*/ 327027 w 1819275"/>
              <a:gd name="connsiteY12" fmla="*/ 1224987 h 1828800"/>
              <a:gd name="connsiteX13" fmla="*/ 327979 w 1819275"/>
              <a:gd name="connsiteY13" fmla="*/ 1130689 h 1828800"/>
              <a:gd name="connsiteX14" fmla="*/ 1042354 w 1819275"/>
              <a:gd name="connsiteY14" fmla="*/ 411552 h 1828800"/>
              <a:gd name="connsiteX15" fmla="*/ 1321437 w 1819275"/>
              <a:gd name="connsiteY15" fmla="*/ 265819 h 1828800"/>
              <a:gd name="connsiteX16" fmla="*/ 1538607 w 1819275"/>
              <a:gd name="connsiteY16" fmla="*/ 213432 h 1828800"/>
              <a:gd name="connsiteX17" fmla="*/ 1581469 w 1819275"/>
              <a:gd name="connsiteY17" fmla="*/ 186762 h 1828800"/>
              <a:gd name="connsiteX18" fmla="*/ 1739585 w 1819275"/>
              <a:gd name="connsiteY18" fmla="*/ 28646 h 1828800"/>
              <a:gd name="connsiteX19" fmla="*/ 1811974 w 1819275"/>
              <a:gd name="connsiteY19" fmla="*/ 13407 h 1828800"/>
              <a:gd name="connsiteX20" fmla="*/ 1797687 w 1819275"/>
              <a:gd name="connsiteY20" fmla="*/ 90559 h 1828800"/>
              <a:gd name="connsiteX21" fmla="*/ 1617665 w 1819275"/>
              <a:gd name="connsiteY21" fmla="*/ 294394 h 1828800"/>
              <a:gd name="connsiteX22" fmla="*/ 1547179 w 1819275"/>
              <a:gd name="connsiteY22" fmla="*/ 559189 h 1828800"/>
              <a:gd name="connsiteX23" fmla="*/ 1416687 w 1819275"/>
              <a:gd name="connsiteY23" fmla="*/ 783027 h 1828800"/>
              <a:gd name="connsiteX24" fmla="*/ 711837 w 1819275"/>
              <a:gd name="connsiteY24" fmla="*/ 1485019 h 1828800"/>
              <a:gd name="connsiteX25" fmla="*/ 586107 w 1819275"/>
              <a:gd name="connsiteY25" fmla="*/ 1485971 h 1828800"/>
              <a:gd name="connsiteX26" fmla="*/ 549912 w 1819275"/>
              <a:gd name="connsiteY26" fmla="*/ 1441204 h 1828800"/>
              <a:gd name="connsiteX27" fmla="*/ 643257 w 1819275"/>
              <a:gd name="connsiteY27" fmla="*/ 1421202 h 1828800"/>
              <a:gd name="connsiteX28" fmla="*/ 1397637 w 1819275"/>
              <a:gd name="connsiteY28" fmla="*/ 667774 h 1828800"/>
              <a:gd name="connsiteX29" fmla="*/ 1156654 w 1819275"/>
              <a:gd name="connsiteY29" fmla="*/ 418219 h 1828800"/>
              <a:gd name="connsiteX30" fmla="*/ 1109982 w 1819275"/>
              <a:gd name="connsiteY30" fmla="*/ 466796 h 1828800"/>
              <a:gd name="connsiteX31" fmla="*/ 1224282 w 1819275"/>
              <a:gd name="connsiteY31" fmla="*/ 576334 h 1828800"/>
              <a:gd name="connsiteX32" fmla="*/ 1236665 w 1819275"/>
              <a:gd name="connsiteY32" fmla="*/ 645866 h 1828800"/>
              <a:gd name="connsiteX33" fmla="*/ 1163322 w 1819275"/>
              <a:gd name="connsiteY33" fmla="*/ 634437 h 1828800"/>
              <a:gd name="connsiteX34" fmla="*/ 1062357 w 1819275"/>
              <a:gd name="connsiteY34" fmla="*/ 523946 h 1828800"/>
              <a:gd name="connsiteX35" fmla="*/ 983299 w 1819275"/>
              <a:gd name="connsiteY35" fmla="*/ 595384 h 1828800"/>
              <a:gd name="connsiteX36" fmla="*/ 1054737 w 1819275"/>
              <a:gd name="connsiteY36" fmla="*/ 662059 h 1828800"/>
              <a:gd name="connsiteX37" fmla="*/ 1061404 w 1819275"/>
              <a:gd name="connsiteY37" fmla="*/ 728734 h 1828800"/>
              <a:gd name="connsiteX38" fmla="*/ 994729 w 1819275"/>
              <a:gd name="connsiteY38" fmla="*/ 722066 h 1828800"/>
              <a:gd name="connsiteX39" fmla="*/ 932817 w 1819275"/>
              <a:gd name="connsiteY39" fmla="*/ 656344 h 1828800"/>
              <a:gd name="connsiteX40" fmla="*/ 861379 w 1819275"/>
              <a:gd name="connsiteY40" fmla="*/ 714446 h 1828800"/>
              <a:gd name="connsiteX41" fmla="*/ 985204 w 1819275"/>
              <a:gd name="connsiteY41" fmla="*/ 832557 h 1828800"/>
              <a:gd name="connsiteX42" fmla="*/ 991872 w 1819275"/>
              <a:gd name="connsiteY42" fmla="*/ 885896 h 1828800"/>
              <a:gd name="connsiteX43" fmla="*/ 943294 w 1819275"/>
              <a:gd name="connsiteY43" fmla="*/ 899232 h 1828800"/>
              <a:gd name="connsiteX44" fmla="*/ 909957 w 1819275"/>
              <a:gd name="connsiteY44" fmla="*/ 873514 h 1828800"/>
              <a:gd name="connsiteX45" fmla="*/ 814707 w 1819275"/>
              <a:gd name="connsiteY45" fmla="*/ 763024 h 1828800"/>
              <a:gd name="connsiteX46" fmla="*/ 803277 w 1819275"/>
              <a:gd name="connsiteY46" fmla="*/ 777312 h 1828800"/>
              <a:gd name="connsiteX47" fmla="*/ 731840 w 1819275"/>
              <a:gd name="connsiteY47" fmla="*/ 843034 h 1828800"/>
              <a:gd name="connsiteX48" fmla="*/ 806135 w 1819275"/>
              <a:gd name="connsiteY48" fmla="*/ 908757 h 1828800"/>
              <a:gd name="connsiteX49" fmla="*/ 813754 w 1819275"/>
              <a:gd name="connsiteY49" fmla="*/ 973527 h 1828800"/>
              <a:gd name="connsiteX50" fmla="*/ 748985 w 1819275"/>
              <a:gd name="connsiteY50" fmla="*/ 966859 h 1828800"/>
              <a:gd name="connsiteX51" fmla="*/ 686119 w 1819275"/>
              <a:gd name="connsiteY51" fmla="*/ 891612 h 1828800"/>
              <a:gd name="connsiteX52" fmla="*/ 673737 w 1819275"/>
              <a:gd name="connsiteY52" fmla="*/ 903041 h 1828800"/>
              <a:gd name="connsiteX53" fmla="*/ 613729 w 1819275"/>
              <a:gd name="connsiteY53" fmla="*/ 956382 h 1828800"/>
              <a:gd name="connsiteX54" fmla="*/ 733744 w 1819275"/>
              <a:gd name="connsiteY54" fmla="*/ 1067824 h 1828800"/>
              <a:gd name="connsiteX55" fmla="*/ 744222 w 1819275"/>
              <a:gd name="connsiteY55" fmla="*/ 1138309 h 1828800"/>
              <a:gd name="connsiteX56" fmla="*/ 674690 w 1819275"/>
              <a:gd name="connsiteY56" fmla="*/ 1126879 h 1828800"/>
              <a:gd name="connsiteX57" fmla="*/ 566104 w 1819275"/>
              <a:gd name="connsiteY57" fmla="*/ 1010674 h 1828800"/>
              <a:gd name="connsiteX58" fmla="*/ 490857 w 1819275"/>
              <a:gd name="connsiteY58" fmla="*/ 1087827 h 1828800"/>
              <a:gd name="connsiteX59" fmla="*/ 565152 w 1819275"/>
              <a:gd name="connsiteY59" fmla="*/ 1155454 h 1828800"/>
              <a:gd name="connsiteX60" fmla="*/ 568010 w 1819275"/>
              <a:gd name="connsiteY60" fmla="*/ 1221177 h 1828800"/>
              <a:gd name="connsiteX61" fmla="*/ 507049 w 1819275"/>
              <a:gd name="connsiteY61" fmla="*/ 1212604 h 1828800"/>
              <a:gd name="connsiteX62" fmla="*/ 436565 w 1819275"/>
              <a:gd name="connsiteY62" fmla="*/ 1137357 h 1828800"/>
              <a:gd name="connsiteX63" fmla="*/ 398465 w 1819275"/>
              <a:gd name="connsiteY63" fmla="*/ 1172599 h 1828800"/>
              <a:gd name="connsiteX64" fmla="*/ 417515 w 1819275"/>
              <a:gd name="connsiteY64" fmla="*/ 1196412 h 1828800"/>
              <a:gd name="connsiteX65" fmla="*/ 643257 w 1819275"/>
              <a:gd name="connsiteY65" fmla="*/ 1421202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19275" h="1828800">
                <a:moveTo>
                  <a:pt x="549912" y="1441204"/>
                </a:moveTo>
                <a:cubicBezTo>
                  <a:pt x="494667" y="1497402"/>
                  <a:pt x="447042" y="1545979"/>
                  <a:pt x="387035" y="1605987"/>
                </a:cubicBezTo>
                <a:cubicBezTo>
                  <a:pt x="409894" y="1624084"/>
                  <a:pt x="435612" y="1642182"/>
                  <a:pt x="459424" y="1663137"/>
                </a:cubicBezTo>
                <a:cubicBezTo>
                  <a:pt x="485142" y="1686949"/>
                  <a:pt x="484190" y="1712666"/>
                  <a:pt x="460377" y="1738384"/>
                </a:cubicBezTo>
                <a:cubicBezTo>
                  <a:pt x="459424" y="1739337"/>
                  <a:pt x="458472" y="1740289"/>
                  <a:pt x="457519" y="1742194"/>
                </a:cubicBezTo>
                <a:cubicBezTo>
                  <a:pt x="341315" y="1857446"/>
                  <a:pt x="361317" y="1858399"/>
                  <a:pt x="251779" y="1747909"/>
                </a:cubicBezTo>
                <a:cubicBezTo>
                  <a:pt x="177484" y="1672662"/>
                  <a:pt x="102237" y="1596462"/>
                  <a:pt x="26037" y="1523119"/>
                </a:cubicBezTo>
                <a:cubicBezTo>
                  <a:pt x="-5396" y="1492639"/>
                  <a:pt x="-11110" y="1466921"/>
                  <a:pt x="24132" y="1435489"/>
                </a:cubicBezTo>
                <a:cubicBezTo>
                  <a:pt x="47944" y="1414534"/>
                  <a:pt x="69852" y="1391674"/>
                  <a:pt x="91759" y="1367862"/>
                </a:cubicBezTo>
                <a:cubicBezTo>
                  <a:pt x="115572" y="1343096"/>
                  <a:pt x="139384" y="1345002"/>
                  <a:pt x="162244" y="1365957"/>
                </a:cubicBezTo>
                <a:cubicBezTo>
                  <a:pt x="185104" y="1387864"/>
                  <a:pt x="205107" y="1412629"/>
                  <a:pt x="224157" y="1434537"/>
                </a:cubicBezTo>
                <a:cubicBezTo>
                  <a:pt x="278449" y="1380244"/>
                  <a:pt x="327027" y="1330714"/>
                  <a:pt x="386082" y="1270707"/>
                </a:cubicBezTo>
                <a:cubicBezTo>
                  <a:pt x="368937" y="1257371"/>
                  <a:pt x="346077" y="1243084"/>
                  <a:pt x="327027" y="1224987"/>
                </a:cubicBezTo>
                <a:cubicBezTo>
                  <a:pt x="287974" y="1186887"/>
                  <a:pt x="288927" y="1169741"/>
                  <a:pt x="327979" y="1130689"/>
                </a:cubicBezTo>
                <a:cubicBezTo>
                  <a:pt x="567057" y="891612"/>
                  <a:pt x="809944" y="656344"/>
                  <a:pt x="1042354" y="411552"/>
                </a:cubicBezTo>
                <a:cubicBezTo>
                  <a:pt x="1122365" y="326779"/>
                  <a:pt x="1215710" y="290584"/>
                  <a:pt x="1321437" y="265819"/>
                </a:cubicBezTo>
                <a:cubicBezTo>
                  <a:pt x="1393827" y="248674"/>
                  <a:pt x="1466217" y="232482"/>
                  <a:pt x="1538607" y="213432"/>
                </a:cubicBezTo>
                <a:cubicBezTo>
                  <a:pt x="1554799" y="209621"/>
                  <a:pt x="1570040" y="198191"/>
                  <a:pt x="1581469" y="186762"/>
                </a:cubicBezTo>
                <a:cubicBezTo>
                  <a:pt x="1634810" y="135327"/>
                  <a:pt x="1687197" y="81987"/>
                  <a:pt x="1739585" y="28646"/>
                </a:cubicBezTo>
                <a:cubicBezTo>
                  <a:pt x="1760540" y="7691"/>
                  <a:pt x="1783399" y="-15168"/>
                  <a:pt x="1811974" y="13407"/>
                </a:cubicBezTo>
                <a:cubicBezTo>
                  <a:pt x="1841502" y="42934"/>
                  <a:pt x="1819594" y="66746"/>
                  <a:pt x="1797687" y="90559"/>
                </a:cubicBezTo>
                <a:cubicBezTo>
                  <a:pt x="1735774" y="157234"/>
                  <a:pt x="1659574" y="216289"/>
                  <a:pt x="1617665" y="294394"/>
                </a:cubicBezTo>
                <a:cubicBezTo>
                  <a:pt x="1575754" y="373452"/>
                  <a:pt x="1564324" y="469654"/>
                  <a:pt x="1547179" y="559189"/>
                </a:cubicBezTo>
                <a:cubicBezTo>
                  <a:pt x="1529082" y="650629"/>
                  <a:pt x="1483362" y="719209"/>
                  <a:pt x="1416687" y="783027"/>
                </a:cubicBezTo>
                <a:cubicBezTo>
                  <a:pt x="1179515" y="1014484"/>
                  <a:pt x="947104" y="1250704"/>
                  <a:pt x="711837" y="1485019"/>
                </a:cubicBezTo>
                <a:cubicBezTo>
                  <a:pt x="652782" y="1544074"/>
                  <a:pt x="645162" y="1545027"/>
                  <a:pt x="586107" y="1485971"/>
                </a:cubicBezTo>
                <a:cubicBezTo>
                  <a:pt x="574677" y="1471684"/>
                  <a:pt x="563247" y="1456444"/>
                  <a:pt x="549912" y="1441204"/>
                </a:cubicBezTo>
                <a:close/>
                <a:moveTo>
                  <a:pt x="643257" y="1421202"/>
                </a:moveTo>
                <a:cubicBezTo>
                  <a:pt x="899479" y="1165932"/>
                  <a:pt x="1151892" y="912566"/>
                  <a:pt x="1397637" y="667774"/>
                </a:cubicBezTo>
                <a:cubicBezTo>
                  <a:pt x="1319532" y="586812"/>
                  <a:pt x="1239522" y="503944"/>
                  <a:pt x="1156654" y="418219"/>
                </a:cubicBezTo>
                <a:cubicBezTo>
                  <a:pt x="1142367" y="433459"/>
                  <a:pt x="1128079" y="448699"/>
                  <a:pt x="1109982" y="466796"/>
                </a:cubicBezTo>
                <a:cubicBezTo>
                  <a:pt x="1150940" y="505849"/>
                  <a:pt x="1187135" y="541091"/>
                  <a:pt x="1224282" y="576334"/>
                </a:cubicBezTo>
                <a:cubicBezTo>
                  <a:pt x="1245237" y="596337"/>
                  <a:pt x="1261429" y="620149"/>
                  <a:pt x="1236665" y="645866"/>
                </a:cubicBezTo>
                <a:cubicBezTo>
                  <a:pt x="1209994" y="673489"/>
                  <a:pt x="1185229" y="657296"/>
                  <a:pt x="1163322" y="634437"/>
                </a:cubicBezTo>
                <a:cubicBezTo>
                  <a:pt x="1128079" y="596337"/>
                  <a:pt x="1092837" y="558237"/>
                  <a:pt x="1062357" y="523946"/>
                </a:cubicBezTo>
                <a:cubicBezTo>
                  <a:pt x="1030924" y="552521"/>
                  <a:pt x="1009017" y="572524"/>
                  <a:pt x="983299" y="595384"/>
                </a:cubicBezTo>
                <a:cubicBezTo>
                  <a:pt x="1008065" y="619196"/>
                  <a:pt x="1031877" y="640152"/>
                  <a:pt x="1054737" y="662059"/>
                </a:cubicBezTo>
                <a:cubicBezTo>
                  <a:pt x="1075692" y="682062"/>
                  <a:pt x="1084265" y="705874"/>
                  <a:pt x="1061404" y="728734"/>
                </a:cubicBezTo>
                <a:cubicBezTo>
                  <a:pt x="1039497" y="750641"/>
                  <a:pt x="1014732" y="743021"/>
                  <a:pt x="994729" y="722066"/>
                </a:cubicBezTo>
                <a:cubicBezTo>
                  <a:pt x="972822" y="698254"/>
                  <a:pt x="949962" y="674441"/>
                  <a:pt x="932817" y="656344"/>
                </a:cubicBezTo>
                <a:cubicBezTo>
                  <a:pt x="907099" y="677299"/>
                  <a:pt x="888049" y="692539"/>
                  <a:pt x="861379" y="714446"/>
                </a:cubicBezTo>
                <a:cubicBezTo>
                  <a:pt x="906147" y="756357"/>
                  <a:pt x="948057" y="792552"/>
                  <a:pt x="985204" y="832557"/>
                </a:cubicBezTo>
                <a:cubicBezTo>
                  <a:pt x="995682" y="843987"/>
                  <a:pt x="998540" y="871609"/>
                  <a:pt x="991872" y="885896"/>
                </a:cubicBezTo>
                <a:cubicBezTo>
                  <a:pt x="987110" y="896374"/>
                  <a:pt x="960440" y="900184"/>
                  <a:pt x="943294" y="899232"/>
                </a:cubicBezTo>
                <a:cubicBezTo>
                  <a:pt x="931865" y="898279"/>
                  <a:pt x="919482" y="883991"/>
                  <a:pt x="909957" y="873514"/>
                </a:cubicBezTo>
                <a:cubicBezTo>
                  <a:pt x="877572" y="837319"/>
                  <a:pt x="846140" y="800171"/>
                  <a:pt x="814707" y="763024"/>
                </a:cubicBezTo>
                <a:cubicBezTo>
                  <a:pt x="810897" y="767787"/>
                  <a:pt x="807087" y="772549"/>
                  <a:pt x="803277" y="777312"/>
                </a:cubicBezTo>
                <a:cubicBezTo>
                  <a:pt x="781369" y="797314"/>
                  <a:pt x="760415" y="817316"/>
                  <a:pt x="731840" y="843034"/>
                </a:cubicBezTo>
                <a:cubicBezTo>
                  <a:pt x="758510" y="866846"/>
                  <a:pt x="782322" y="887802"/>
                  <a:pt x="806135" y="908757"/>
                </a:cubicBezTo>
                <a:cubicBezTo>
                  <a:pt x="828042" y="928759"/>
                  <a:pt x="836615" y="956382"/>
                  <a:pt x="813754" y="973527"/>
                </a:cubicBezTo>
                <a:cubicBezTo>
                  <a:pt x="800419" y="983052"/>
                  <a:pt x="764224" y="978289"/>
                  <a:pt x="748985" y="966859"/>
                </a:cubicBezTo>
                <a:cubicBezTo>
                  <a:pt x="723267" y="947809"/>
                  <a:pt x="707074" y="917329"/>
                  <a:pt x="686119" y="891612"/>
                </a:cubicBezTo>
                <a:cubicBezTo>
                  <a:pt x="682310" y="895421"/>
                  <a:pt x="677547" y="899232"/>
                  <a:pt x="673737" y="903041"/>
                </a:cubicBezTo>
                <a:cubicBezTo>
                  <a:pt x="656592" y="918282"/>
                  <a:pt x="638494" y="934474"/>
                  <a:pt x="613729" y="956382"/>
                </a:cubicBezTo>
                <a:cubicBezTo>
                  <a:pt x="656592" y="996387"/>
                  <a:pt x="695644" y="1031629"/>
                  <a:pt x="733744" y="1067824"/>
                </a:cubicBezTo>
                <a:cubicBezTo>
                  <a:pt x="755652" y="1088779"/>
                  <a:pt x="768035" y="1113544"/>
                  <a:pt x="744222" y="1138309"/>
                </a:cubicBezTo>
                <a:cubicBezTo>
                  <a:pt x="719457" y="1163074"/>
                  <a:pt x="694692" y="1148787"/>
                  <a:pt x="674690" y="1126879"/>
                </a:cubicBezTo>
                <a:cubicBezTo>
                  <a:pt x="639447" y="1088779"/>
                  <a:pt x="603252" y="1050679"/>
                  <a:pt x="566104" y="1010674"/>
                </a:cubicBezTo>
                <a:cubicBezTo>
                  <a:pt x="538482" y="1038296"/>
                  <a:pt x="518479" y="1060204"/>
                  <a:pt x="490857" y="1087827"/>
                </a:cubicBezTo>
                <a:cubicBezTo>
                  <a:pt x="516574" y="1110687"/>
                  <a:pt x="541340" y="1132594"/>
                  <a:pt x="565152" y="1155454"/>
                </a:cubicBezTo>
                <a:cubicBezTo>
                  <a:pt x="586107" y="1175457"/>
                  <a:pt x="592774" y="1204032"/>
                  <a:pt x="568010" y="1221177"/>
                </a:cubicBezTo>
                <a:cubicBezTo>
                  <a:pt x="554674" y="1229749"/>
                  <a:pt x="522290" y="1224034"/>
                  <a:pt x="507049" y="1212604"/>
                </a:cubicBezTo>
                <a:cubicBezTo>
                  <a:pt x="481332" y="1193554"/>
                  <a:pt x="461329" y="1164979"/>
                  <a:pt x="436565" y="1137357"/>
                </a:cubicBezTo>
                <a:cubicBezTo>
                  <a:pt x="419419" y="1153549"/>
                  <a:pt x="409894" y="1162121"/>
                  <a:pt x="398465" y="1172599"/>
                </a:cubicBezTo>
                <a:cubicBezTo>
                  <a:pt x="407990" y="1184029"/>
                  <a:pt x="412752" y="1190696"/>
                  <a:pt x="417515" y="1196412"/>
                </a:cubicBezTo>
                <a:cubicBezTo>
                  <a:pt x="495619" y="1272612"/>
                  <a:pt x="571819" y="1348812"/>
                  <a:pt x="643257" y="1421202"/>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9" name="Freeform: Shape 8">
            <a:extLst>
              <a:ext uri="{FF2B5EF4-FFF2-40B4-BE49-F238E27FC236}">
                <a16:creationId xmlns:a16="http://schemas.microsoft.com/office/drawing/2014/main" id="{76076825-A6FA-4522-B683-8F7C95476377}"/>
              </a:ext>
            </a:extLst>
          </p:cNvPr>
          <p:cNvSpPr/>
          <p:nvPr/>
        </p:nvSpPr>
        <p:spPr>
          <a:xfrm>
            <a:off x="1087372" y="779202"/>
            <a:ext cx="728744" cy="537187"/>
          </a:xfrm>
          <a:custGeom>
            <a:avLst/>
            <a:gdLst>
              <a:gd name="connsiteX0" fmla="*/ 285241 w 438171"/>
              <a:gd name="connsiteY0" fmla="*/ 156774 h 322994"/>
              <a:gd name="connsiteX1" fmla="*/ 250805 w 438171"/>
              <a:gd name="connsiteY1" fmla="*/ 191807 h 322994"/>
              <a:gd name="connsiteX2" fmla="*/ 285639 w 438171"/>
              <a:gd name="connsiteY2" fmla="*/ 225646 h 322994"/>
              <a:gd name="connsiteX3" fmla="*/ 320273 w 438171"/>
              <a:gd name="connsiteY3" fmla="*/ 190812 h 322994"/>
              <a:gd name="connsiteX4" fmla="*/ 285241 w 438171"/>
              <a:gd name="connsiteY4" fmla="*/ 156774 h 322994"/>
              <a:gd name="connsiteX5" fmla="*/ 286435 w 438171"/>
              <a:gd name="connsiteY5" fmla="*/ 113978 h 322994"/>
              <a:gd name="connsiteX6" fmla="*/ 362671 w 438171"/>
              <a:gd name="connsiteY6" fmla="*/ 190812 h 322994"/>
              <a:gd name="connsiteX7" fmla="*/ 285440 w 438171"/>
              <a:gd name="connsiteY7" fmla="*/ 267844 h 322994"/>
              <a:gd name="connsiteX8" fmla="*/ 209004 w 438171"/>
              <a:gd name="connsiteY8" fmla="*/ 190613 h 322994"/>
              <a:gd name="connsiteX9" fmla="*/ 286435 w 438171"/>
              <a:gd name="connsiteY9" fmla="*/ 113978 h 322994"/>
              <a:gd name="connsiteX10" fmla="*/ 286236 w 438171"/>
              <a:gd name="connsiteY10" fmla="*/ 97457 h 322994"/>
              <a:gd name="connsiteX11" fmla="*/ 192084 w 438171"/>
              <a:gd name="connsiteY11" fmla="*/ 190414 h 322994"/>
              <a:gd name="connsiteX12" fmla="*/ 282056 w 438171"/>
              <a:gd name="connsiteY12" fmla="*/ 284565 h 322994"/>
              <a:gd name="connsiteX13" fmla="*/ 378993 w 438171"/>
              <a:gd name="connsiteY13" fmla="*/ 193798 h 322994"/>
              <a:gd name="connsiteX14" fmla="*/ 286236 w 438171"/>
              <a:gd name="connsiteY14" fmla="*/ 97457 h 322994"/>
              <a:gd name="connsiteX15" fmla="*/ 166407 w 438171"/>
              <a:gd name="connsiteY15" fmla="*/ 89893 h 322994"/>
              <a:gd name="connsiteX16" fmla="*/ 285639 w 438171"/>
              <a:gd name="connsiteY16" fmla="*/ 90291 h 322994"/>
              <a:gd name="connsiteX17" fmla="*/ 405069 w 438171"/>
              <a:gd name="connsiteY17" fmla="*/ 90092 h 322994"/>
              <a:gd name="connsiteX18" fmla="*/ 419600 w 438171"/>
              <a:gd name="connsiteY18" fmla="*/ 98850 h 322994"/>
              <a:gd name="connsiteX19" fmla="*/ 415022 w 438171"/>
              <a:gd name="connsiteY19" fmla="*/ 250527 h 322994"/>
              <a:gd name="connsiteX20" fmla="*/ 278075 w 438171"/>
              <a:gd name="connsiteY20" fmla="*/ 322782 h 322994"/>
              <a:gd name="connsiteX21" fmla="*/ 151677 w 438171"/>
              <a:gd name="connsiteY21" fmla="*/ 98452 h 322994"/>
              <a:gd name="connsiteX22" fmla="*/ 166407 w 438171"/>
              <a:gd name="connsiteY22" fmla="*/ 89893 h 322994"/>
              <a:gd name="connsiteX23" fmla="*/ 156304 w 438171"/>
              <a:gd name="connsiteY23" fmla="*/ 494 h 322994"/>
              <a:gd name="connsiteX24" fmla="*/ 197060 w 438171"/>
              <a:gd name="connsiteY24" fmla="*/ 15249 h 322994"/>
              <a:gd name="connsiteX25" fmla="*/ 209402 w 438171"/>
              <a:gd name="connsiteY25" fmla="*/ 39135 h 322994"/>
              <a:gd name="connsiteX26" fmla="*/ 400689 w 438171"/>
              <a:gd name="connsiteY26" fmla="*/ 72575 h 322994"/>
              <a:gd name="connsiteX27" fmla="*/ 169193 w 438171"/>
              <a:gd name="connsiteY27" fmla="*/ 72575 h 322994"/>
              <a:gd name="connsiteX28" fmla="*/ 182131 w 438171"/>
              <a:gd name="connsiteY28" fmla="*/ 59438 h 322994"/>
              <a:gd name="connsiteX29" fmla="*/ 174965 w 438171"/>
              <a:gd name="connsiteY29" fmla="*/ 20225 h 322994"/>
              <a:gd name="connsiteX30" fmla="*/ 135752 w 438171"/>
              <a:gd name="connsiteY30" fmla="*/ 32367 h 322994"/>
              <a:gd name="connsiteX31" fmla="*/ 123212 w 438171"/>
              <a:gd name="connsiteY31" fmla="*/ 78746 h 322994"/>
              <a:gd name="connsiteX32" fmla="*/ 100919 w 438171"/>
              <a:gd name="connsiteY32" fmla="*/ 177873 h 322994"/>
              <a:gd name="connsiteX33" fmla="*/ 49762 w 438171"/>
              <a:gd name="connsiteY33" fmla="*/ 219873 h 322994"/>
              <a:gd name="connsiteX34" fmla="*/ 6170 w 438171"/>
              <a:gd name="connsiteY34" fmla="*/ 213901 h 322994"/>
              <a:gd name="connsiteX35" fmla="*/ 0 w 438171"/>
              <a:gd name="connsiteY35" fmla="*/ 203153 h 322994"/>
              <a:gd name="connsiteX36" fmla="*/ 11346 w 438171"/>
              <a:gd name="connsiteY36" fmla="*/ 197778 h 322994"/>
              <a:gd name="connsiteX37" fmla="*/ 13336 w 438171"/>
              <a:gd name="connsiteY37" fmla="*/ 198177 h 322994"/>
              <a:gd name="connsiteX38" fmla="*/ 89174 w 438171"/>
              <a:gd name="connsiteY38" fmla="*/ 162148 h 322994"/>
              <a:gd name="connsiteX39" fmla="*/ 105298 w 438171"/>
              <a:gd name="connsiteY39" fmla="*/ 85712 h 322994"/>
              <a:gd name="connsiteX40" fmla="*/ 118833 w 438171"/>
              <a:gd name="connsiteY40" fmla="*/ 26196 h 322994"/>
              <a:gd name="connsiteX41" fmla="*/ 156304 w 438171"/>
              <a:gd name="connsiteY41" fmla="*/ 494 h 32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8171" h="322994">
                <a:moveTo>
                  <a:pt x="285241" y="156774"/>
                </a:moveTo>
                <a:cubicBezTo>
                  <a:pt x="266530" y="156973"/>
                  <a:pt x="250407" y="173096"/>
                  <a:pt x="250805" y="191807"/>
                </a:cubicBezTo>
                <a:cubicBezTo>
                  <a:pt x="251203" y="210120"/>
                  <a:pt x="267326" y="225845"/>
                  <a:pt x="285639" y="225646"/>
                </a:cubicBezTo>
                <a:cubicBezTo>
                  <a:pt x="304748" y="225646"/>
                  <a:pt x="320472" y="209921"/>
                  <a:pt x="320273" y="190812"/>
                </a:cubicBezTo>
                <a:cubicBezTo>
                  <a:pt x="320074" y="171902"/>
                  <a:pt x="304548" y="156575"/>
                  <a:pt x="285241" y="156774"/>
                </a:cubicBezTo>
                <a:close/>
                <a:moveTo>
                  <a:pt x="286435" y="113978"/>
                </a:moveTo>
                <a:cubicBezTo>
                  <a:pt x="328434" y="114177"/>
                  <a:pt x="362671" y="148613"/>
                  <a:pt x="362671" y="190812"/>
                </a:cubicBezTo>
                <a:cubicBezTo>
                  <a:pt x="362671" y="233608"/>
                  <a:pt x="328236" y="267844"/>
                  <a:pt x="285440" y="267844"/>
                </a:cubicBezTo>
                <a:cubicBezTo>
                  <a:pt x="242445" y="267844"/>
                  <a:pt x="208805" y="234006"/>
                  <a:pt x="209004" y="190613"/>
                </a:cubicBezTo>
                <a:cubicBezTo>
                  <a:pt x="209004" y="147817"/>
                  <a:pt x="243241" y="113978"/>
                  <a:pt x="286435" y="113978"/>
                </a:cubicBezTo>
                <a:close/>
                <a:moveTo>
                  <a:pt x="286236" y="97457"/>
                </a:moveTo>
                <a:cubicBezTo>
                  <a:pt x="234682" y="97059"/>
                  <a:pt x="192681" y="138262"/>
                  <a:pt x="192084" y="190414"/>
                </a:cubicBezTo>
                <a:cubicBezTo>
                  <a:pt x="191487" y="240773"/>
                  <a:pt x="232890" y="284166"/>
                  <a:pt x="282056" y="284565"/>
                </a:cubicBezTo>
                <a:cubicBezTo>
                  <a:pt x="336198" y="284963"/>
                  <a:pt x="378396" y="245352"/>
                  <a:pt x="378993" y="193798"/>
                </a:cubicBezTo>
                <a:cubicBezTo>
                  <a:pt x="379591" y="140054"/>
                  <a:pt x="338984" y="97855"/>
                  <a:pt x="286236" y="97457"/>
                </a:cubicBezTo>
                <a:close/>
                <a:moveTo>
                  <a:pt x="166407" y="89893"/>
                </a:moveTo>
                <a:cubicBezTo>
                  <a:pt x="206018" y="90490"/>
                  <a:pt x="245828" y="90291"/>
                  <a:pt x="285639" y="90291"/>
                </a:cubicBezTo>
                <a:cubicBezTo>
                  <a:pt x="325449" y="90291"/>
                  <a:pt x="365259" y="90490"/>
                  <a:pt x="405069" y="90092"/>
                </a:cubicBezTo>
                <a:cubicBezTo>
                  <a:pt x="412434" y="90092"/>
                  <a:pt x="416415" y="92480"/>
                  <a:pt x="419600" y="98850"/>
                </a:cubicBezTo>
                <a:cubicBezTo>
                  <a:pt x="445078" y="150205"/>
                  <a:pt x="445078" y="201560"/>
                  <a:pt x="415022" y="250527"/>
                </a:cubicBezTo>
                <a:cubicBezTo>
                  <a:pt x="384169" y="300887"/>
                  <a:pt x="337193" y="325569"/>
                  <a:pt x="278075" y="322782"/>
                </a:cubicBezTo>
                <a:cubicBezTo>
                  <a:pt x="166208" y="317806"/>
                  <a:pt x="98132" y="196186"/>
                  <a:pt x="151677" y="98452"/>
                </a:cubicBezTo>
                <a:cubicBezTo>
                  <a:pt x="155260" y="92082"/>
                  <a:pt x="159042" y="89893"/>
                  <a:pt x="166407" y="89893"/>
                </a:cubicBezTo>
                <a:close/>
                <a:moveTo>
                  <a:pt x="156304" y="494"/>
                </a:moveTo>
                <a:cubicBezTo>
                  <a:pt x="171183" y="-1621"/>
                  <a:pt x="186610" y="3007"/>
                  <a:pt x="197060" y="15249"/>
                </a:cubicBezTo>
                <a:cubicBezTo>
                  <a:pt x="202434" y="21817"/>
                  <a:pt x="205022" y="30775"/>
                  <a:pt x="209402" y="39135"/>
                </a:cubicBezTo>
                <a:cubicBezTo>
                  <a:pt x="278074" y="-277"/>
                  <a:pt x="360680" y="21618"/>
                  <a:pt x="400689" y="72575"/>
                </a:cubicBezTo>
                <a:cubicBezTo>
                  <a:pt x="323856" y="72575"/>
                  <a:pt x="247819" y="72575"/>
                  <a:pt x="169193" y="72575"/>
                </a:cubicBezTo>
                <a:cubicBezTo>
                  <a:pt x="174368" y="67201"/>
                  <a:pt x="178150" y="63220"/>
                  <a:pt x="182131" y="59438"/>
                </a:cubicBezTo>
                <a:cubicBezTo>
                  <a:pt x="194871" y="47495"/>
                  <a:pt x="191288" y="26993"/>
                  <a:pt x="174965" y="20225"/>
                </a:cubicBezTo>
                <a:cubicBezTo>
                  <a:pt x="160236" y="14054"/>
                  <a:pt x="144909" y="18433"/>
                  <a:pt x="135752" y="32367"/>
                </a:cubicBezTo>
                <a:cubicBezTo>
                  <a:pt x="126596" y="46300"/>
                  <a:pt x="124008" y="62423"/>
                  <a:pt x="123212" y="78746"/>
                </a:cubicBezTo>
                <a:cubicBezTo>
                  <a:pt x="121421" y="112982"/>
                  <a:pt x="116843" y="146821"/>
                  <a:pt x="100919" y="177873"/>
                </a:cubicBezTo>
                <a:cubicBezTo>
                  <a:pt x="89772" y="199172"/>
                  <a:pt x="74445" y="215295"/>
                  <a:pt x="49762" y="219873"/>
                </a:cubicBezTo>
                <a:cubicBezTo>
                  <a:pt x="34635" y="222660"/>
                  <a:pt x="19905" y="219873"/>
                  <a:pt x="6170" y="213901"/>
                </a:cubicBezTo>
                <a:cubicBezTo>
                  <a:pt x="3185" y="212508"/>
                  <a:pt x="1990" y="206935"/>
                  <a:pt x="0" y="203153"/>
                </a:cubicBezTo>
                <a:cubicBezTo>
                  <a:pt x="3782" y="201361"/>
                  <a:pt x="7564" y="199371"/>
                  <a:pt x="11346" y="197778"/>
                </a:cubicBezTo>
                <a:cubicBezTo>
                  <a:pt x="11744" y="197579"/>
                  <a:pt x="12540" y="197977"/>
                  <a:pt x="13336" y="198177"/>
                </a:cubicBezTo>
                <a:cubicBezTo>
                  <a:pt x="52549" y="208925"/>
                  <a:pt x="72653" y="199570"/>
                  <a:pt x="89174" y="162148"/>
                </a:cubicBezTo>
                <a:cubicBezTo>
                  <a:pt x="99923" y="137864"/>
                  <a:pt x="103904" y="111987"/>
                  <a:pt x="105298" y="85712"/>
                </a:cubicBezTo>
                <a:cubicBezTo>
                  <a:pt x="106492" y="65011"/>
                  <a:pt x="108483" y="44708"/>
                  <a:pt x="118833" y="26196"/>
                </a:cubicBezTo>
                <a:cubicBezTo>
                  <a:pt x="127094" y="11467"/>
                  <a:pt x="141425" y="2609"/>
                  <a:pt x="156304" y="494"/>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grpSp>
        <p:nvGrpSpPr>
          <p:cNvPr id="19" name="Graphic 179">
            <a:extLst>
              <a:ext uri="{FF2B5EF4-FFF2-40B4-BE49-F238E27FC236}">
                <a16:creationId xmlns:a16="http://schemas.microsoft.com/office/drawing/2014/main" id="{D221911A-CF6B-45E9-841C-76893C2F8266}"/>
              </a:ext>
            </a:extLst>
          </p:cNvPr>
          <p:cNvGrpSpPr/>
          <p:nvPr/>
        </p:nvGrpSpPr>
        <p:grpSpPr>
          <a:xfrm>
            <a:off x="5174902" y="2461314"/>
            <a:ext cx="6844648" cy="3807335"/>
            <a:chOff x="0" y="38100"/>
            <a:chExt cx="12192000" cy="6781800"/>
          </a:xfrm>
        </p:grpSpPr>
        <p:sp>
          <p:nvSpPr>
            <p:cNvPr id="20" name="Freeform: Shape 19">
              <a:extLst>
                <a:ext uri="{FF2B5EF4-FFF2-40B4-BE49-F238E27FC236}">
                  <a16:creationId xmlns:a16="http://schemas.microsoft.com/office/drawing/2014/main" id="{DA7D805C-9121-4FDE-9BAC-1E4425BC84C8}"/>
                </a:ext>
              </a:extLst>
            </p:cNvPr>
            <p:cNvSpPr/>
            <p:nvPr/>
          </p:nvSpPr>
          <p:spPr>
            <a:xfrm>
              <a:off x="0" y="5143500"/>
              <a:ext cx="12192000" cy="1676400"/>
            </a:xfrm>
            <a:custGeom>
              <a:avLst/>
              <a:gdLst>
                <a:gd name="connsiteX0" fmla="*/ 11907202 w 12192000"/>
                <a:gd name="connsiteY0" fmla="*/ 1677352 h 1676400"/>
                <a:gd name="connsiteX1" fmla="*/ 400050 w 12192000"/>
                <a:gd name="connsiteY1" fmla="*/ 1677352 h 1676400"/>
                <a:gd name="connsiteX2" fmla="*/ 0 w 12192000"/>
                <a:gd name="connsiteY2" fmla="*/ 0 h 1676400"/>
                <a:gd name="connsiteX3" fmla="*/ 12192952 w 12192000"/>
                <a:gd name="connsiteY3" fmla="*/ 0 h 1676400"/>
              </a:gdLst>
              <a:ahLst/>
              <a:cxnLst>
                <a:cxn ang="0">
                  <a:pos x="connsiteX0" y="connsiteY0"/>
                </a:cxn>
                <a:cxn ang="0">
                  <a:pos x="connsiteX1" y="connsiteY1"/>
                </a:cxn>
                <a:cxn ang="0">
                  <a:pos x="connsiteX2" y="connsiteY2"/>
                </a:cxn>
                <a:cxn ang="0">
                  <a:pos x="connsiteX3" y="connsiteY3"/>
                </a:cxn>
              </a:cxnLst>
              <a:rect l="l" t="t" r="r" b="b"/>
              <a:pathLst>
                <a:path w="12192000" h="1676400">
                  <a:moveTo>
                    <a:pt x="11907202" y="1677352"/>
                  </a:moveTo>
                  <a:lnTo>
                    <a:pt x="400050" y="1677352"/>
                  </a:lnTo>
                  <a:lnTo>
                    <a:pt x="0" y="0"/>
                  </a:lnTo>
                  <a:lnTo>
                    <a:pt x="12192952" y="0"/>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21" name="Freeform: Shape 20">
              <a:extLst>
                <a:ext uri="{FF2B5EF4-FFF2-40B4-BE49-F238E27FC236}">
                  <a16:creationId xmlns:a16="http://schemas.microsoft.com/office/drawing/2014/main" id="{5BAEA4DB-EC9E-4AD0-9CBC-21BC39B64BB5}"/>
                </a:ext>
              </a:extLst>
            </p:cNvPr>
            <p:cNvSpPr/>
            <p:nvPr/>
          </p:nvSpPr>
          <p:spPr>
            <a:xfrm>
              <a:off x="1139404" y="37147"/>
              <a:ext cx="10391775" cy="6419850"/>
            </a:xfrm>
            <a:custGeom>
              <a:avLst/>
              <a:gdLst>
                <a:gd name="connsiteX0" fmla="*/ 10401086 w 10391775"/>
                <a:gd name="connsiteY0" fmla="*/ 5277803 h 6419850"/>
                <a:gd name="connsiteX1" fmla="*/ 10346794 w 10391775"/>
                <a:gd name="connsiteY1" fmla="*/ 5213985 h 6419850"/>
                <a:gd name="connsiteX2" fmla="*/ 10257258 w 10391775"/>
                <a:gd name="connsiteY2" fmla="*/ 5204460 h 6419850"/>
                <a:gd name="connsiteX3" fmla="*/ 10055329 w 10391775"/>
                <a:gd name="connsiteY3" fmla="*/ 5180648 h 6419850"/>
                <a:gd name="connsiteX4" fmla="*/ 9990558 w 10391775"/>
                <a:gd name="connsiteY4" fmla="*/ 5137785 h 6419850"/>
                <a:gd name="connsiteX5" fmla="*/ 9946744 w 10391775"/>
                <a:gd name="connsiteY5" fmla="*/ 5097780 h 6419850"/>
                <a:gd name="connsiteX6" fmla="*/ 8430363 w 10391775"/>
                <a:gd name="connsiteY6" fmla="*/ 3751898 h 6419850"/>
                <a:gd name="connsiteX7" fmla="*/ 8434173 w 10391775"/>
                <a:gd name="connsiteY7" fmla="*/ 3711893 h 6419850"/>
                <a:gd name="connsiteX8" fmla="*/ 8403694 w 10391775"/>
                <a:gd name="connsiteY8" fmla="*/ 3470910 h 6419850"/>
                <a:gd name="connsiteX9" fmla="*/ 8289394 w 10391775"/>
                <a:gd name="connsiteY9" fmla="*/ 3220403 h 6419850"/>
                <a:gd name="connsiteX10" fmla="*/ 8270344 w 10391775"/>
                <a:gd name="connsiteY10" fmla="*/ 3156585 h 6419850"/>
                <a:gd name="connsiteX11" fmla="*/ 8249389 w 10391775"/>
                <a:gd name="connsiteY11" fmla="*/ 2998470 h 6419850"/>
                <a:gd name="connsiteX12" fmla="*/ 8235101 w 10391775"/>
                <a:gd name="connsiteY12" fmla="*/ 2959418 h 6419850"/>
                <a:gd name="connsiteX13" fmla="*/ 8251294 w 10391775"/>
                <a:gd name="connsiteY13" fmla="*/ 2849880 h 6419850"/>
                <a:gd name="connsiteX14" fmla="*/ 8243673 w 10391775"/>
                <a:gd name="connsiteY14" fmla="*/ 2742248 h 6419850"/>
                <a:gd name="connsiteX15" fmla="*/ 8164616 w 10391775"/>
                <a:gd name="connsiteY15" fmla="*/ 2652713 h 6419850"/>
                <a:gd name="connsiteX16" fmla="*/ 7905536 w 10391775"/>
                <a:gd name="connsiteY16" fmla="*/ 2518410 h 6419850"/>
                <a:gd name="connsiteX17" fmla="*/ 7904584 w 10391775"/>
                <a:gd name="connsiteY17" fmla="*/ 2516505 h 6419850"/>
                <a:gd name="connsiteX18" fmla="*/ 7896964 w 10391775"/>
                <a:gd name="connsiteY18" fmla="*/ 2493645 h 6419850"/>
                <a:gd name="connsiteX19" fmla="*/ 7984594 w 10391775"/>
                <a:gd name="connsiteY19" fmla="*/ 2342198 h 6419850"/>
                <a:gd name="connsiteX20" fmla="*/ 7993166 w 10391775"/>
                <a:gd name="connsiteY20" fmla="*/ 2317433 h 6419850"/>
                <a:gd name="connsiteX21" fmla="*/ 8005548 w 10391775"/>
                <a:gd name="connsiteY21" fmla="*/ 2270760 h 6419850"/>
                <a:gd name="connsiteX22" fmla="*/ 7965544 w 10391775"/>
                <a:gd name="connsiteY22" fmla="*/ 2142173 h 6419850"/>
                <a:gd name="connsiteX23" fmla="*/ 7956971 w 10391775"/>
                <a:gd name="connsiteY23" fmla="*/ 2039303 h 6419850"/>
                <a:gd name="connsiteX24" fmla="*/ 7962686 w 10391775"/>
                <a:gd name="connsiteY24" fmla="*/ 2036445 h 6419850"/>
                <a:gd name="connsiteX25" fmla="*/ 7979831 w 10391775"/>
                <a:gd name="connsiteY25" fmla="*/ 1876425 h 6419850"/>
                <a:gd name="connsiteX26" fmla="*/ 7975069 w 10391775"/>
                <a:gd name="connsiteY26" fmla="*/ 1875473 h 6419850"/>
                <a:gd name="connsiteX27" fmla="*/ 7950303 w 10391775"/>
                <a:gd name="connsiteY27" fmla="*/ 1832610 h 6419850"/>
                <a:gd name="connsiteX28" fmla="*/ 7813144 w 10391775"/>
                <a:gd name="connsiteY28" fmla="*/ 1753553 h 6419850"/>
                <a:gd name="connsiteX29" fmla="*/ 7776948 w 10391775"/>
                <a:gd name="connsiteY29" fmla="*/ 1728788 h 6419850"/>
                <a:gd name="connsiteX30" fmla="*/ 7735039 w 10391775"/>
                <a:gd name="connsiteY30" fmla="*/ 1305878 h 6419850"/>
                <a:gd name="connsiteX31" fmla="*/ 7711226 w 10391775"/>
                <a:gd name="connsiteY31" fmla="*/ 1237298 h 6419850"/>
                <a:gd name="connsiteX32" fmla="*/ 7568351 w 10391775"/>
                <a:gd name="connsiteY32" fmla="*/ 1065848 h 6419850"/>
                <a:gd name="connsiteX33" fmla="*/ 7569303 w 10391775"/>
                <a:gd name="connsiteY33" fmla="*/ 963930 h 6419850"/>
                <a:gd name="connsiteX34" fmla="*/ 7568351 w 10391775"/>
                <a:gd name="connsiteY34" fmla="*/ 962025 h 6419850"/>
                <a:gd name="connsiteX35" fmla="*/ 7596926 w 10391775"/>
                <a:gd name="connsiteY35" fmla="*/ 897255 h 6419850"/>
                <a:gd name="connsiteX36" fmla="*/ 7595021 w 10391775"/>
                <a:gd name="connsiteY36" fmla="*/ 866775 h 6419850"/>
                <a:gd name="connsiteX37" fmla="*/ 7602641 w 10391775"/>
                <a:gd name="connsiteY37" fmla="*/ 864870 h 6419850"/>
                <a:gd name="connsiteX38" fmla="*/ 7610261 w 10391775"/>
                <a:gd name="connsiteY38" fmla="*/ 785813 h 6419850"/>
                <a:gd name="connsiteX39" fmla="*/ 7603594 w 10391775"/>
                <a:gd name="connsiteY39" fmla="*/ 657225 h 6419850"/>
                <a:gd name="connsiteX40" fmla="*/ 7553111 w 10391775"/>
                <a:gd name="connsiteY40" fmla="*/ 541020 h 6419850"/>
                <a:gd name="connsiteX41" fmla="*/ 7226403 w 10391775"/>
                <a:gd name="connsiteY41" fmla="*/ 168593 h 6419850"/>
                <a:gd name="connsiteX42" fmla="*/ 7071146 w 10391775"/>
                <a:gd name="connsiteY42" fmla="*/ 69533 h 6419850"/>
                <a:gd name="connsiteX43" fmla="*/ 6949226 w 10391775"/>
                <a:gd name="connsiteY43" fmla="*/ 19050 h 6419850"/>
                <a:gd name="connsiteX44" fmla="*/ 6880646 w 10391775"/>
                <a:gd name="connsiteY44" fmla="*/ 0 h 6419850"/>
                <a:gd name="connsiteX45" fmla="*/ 6833021 w 10391775"/>
                <a:gd name="connsiteY45" fmla="*/ 0 h 6419850"/>
                <a:gd name="connsiteX46" fmla="*/ 6680621 w 10391775"/>
                <a:gd name="connsiteY46" fmla="*/ 0 h 6419850"/>
                <a:gd name="connsiteX47" fmla="*/ 6671096 w 10391775"/>
                <a:gd name="connsiteY47" fmla="*/ 0 h 6419850"/>
                <a:gd name="connsiteX48" fmla="*/ 6641569 w 10391775"/>
                <a:gd name="connsiteY48" fmla="*/ 18098 h 6419850"/>
                <a:gd name="connsiteX49" fmla="*/ 6529173 w 10391775"/>
                <a:gd name="connsiteY49" fmla="*/ 48578 h 6419850"/>
                <a:gd name="connsiteX50" fmla="*/ 6318671 w 10391775"/>
                <a:gd name="connsiteY50" fmla="*/ 153353 h 6419850"/>
                <a:gd name="connsiteX51" fmla="*/ 6091976 w 10391775"/>
                <a:gd name="connsiteY51" fmla="*/ 457200 h 6419850"/>
                <a:gd name="connsiteX52" fmla="*/ 6071973 w 10391775"/>
                <a:gd name="connsiteY52" fmla="*/ 533400 h 6419850"/>
                <a:gd name="connsiteX53" fmla="*/ 6060544 w 10391775"/>
                <a:gd name="connsiteY53" fmla="*/ 606743 h 6419850"/>
                <a:gd name="connsiteX54" fmla="*/ 6052923 w 10391775"/>
                <a:gd name="connsiteY54" fmla="*/ 676275 h 6419850"/>
                <a:gd name="connsiteX55" fmla="*/ 6044351 w 10391775"/>
                <a:gd name="connsiteY55" fmla="*/ 802958 h 6419850"/>
                <a:gd name="connsiteX56" fmla="*/ 6013871 w 10391775"/>
                <a:gd name="connsiteY56" fmla="*/ 847725 h 6419850"/>
                <a:gd name="connsiteX57" fmla="*/ 5919573 w 10391775"/>
                <a:gd name="connsiteY57" fmla="*/ 1057275 h 6419850"/>
                <a:gd name="connsiteX58" fmla="*/ 6011014 w 10391775"/>
                <a:gd name="connsiteY58" fmla="*/ 1267778 h 6419850"/>
                <a:gd name="connsiteX59" fmla="*/ 6011966 w 10391775"/>
                <a:gd name="connsiteY59" fmla="*/ 1276350 h 6419850"/>
                <a:gd name="connsiteX60" fmla="*/ 5880521 w 10391775"/>
                <a:gd name="connsiteY60" fmla="*/ 1524953 h 6419850"/>
                <a:gd name="connsiteX61" fmla="*/ 5801464 w 10391775"/>
                <a:gd name="connsiteY61" fmla="*/ 1797368 h 6419850"/>
                <a:gd name="connsiteX62" fmla="*/ 5794796 w 10391775"/>
                <a:gd name="connsiteY62" fmla="*/ 1829753 h 6419850"/>
                <a:gd name="connsiteX63" fmla="*/ 5792891 w 10391775"/>
                <a:gd name="connsiteY63" fmla="*/ 1846898 h 6419850"/>
                <a:gd name="connsiteX64" fmla="*/ 5792891 w 10391775"/>
                <a:gd name="connsiteY64" fmla="*/ 1846898 h 6419850"/>
                <a:gd name="connsiteX65" fmla="*/ 5785271 w 10391775"/>
                <a:gd name="connsiteY65" fmla="*/ 1896428 h 6419850"/>
                <a:gd name="connsiteX66" fmla="*/ 5772889 w 10391775"/>
                <a:gd name="connsiteY66" fmla="*/ 2006918 h 6419850"/>
                <a:gd name="connsiteX67" fmla="*/ 5766221 w 10391775"/>
                <a:gd name="connsiteY67" fmla="*/ 2067878 h 6419850"/>
                <a:gd name="connsiteX68" fmla="*/ 5754791 w 10391775"/>
                <a:gd name="connsiteY68" fmla="*/ 2143125 h 6419850"/>
                <a:gd name="connsiteX69" fmla="*/ 5722406 w 10391775"/>
                <a:gd name="connsiteY69" fmla="*/ 2151698 h 6419850"/>
                <a:gd name="connsiteX70" fmla="*/ 5722406 w 10391775"/>
                <a:gd name="connsiteY70" fmla="*/ 2151698 h 6419850"/>
                <a:gd name="connsiteX71" fmla="*/ 5310926 w 10391775"/>
                <a:gd name="connsiteY71" fmla="*/ 2225993 h 6419850"/>
                <a:gd name="connsiteX72" fmla="*/ 5306164 w 10391775"/>
                <a:gd name="connsiteY72" fmla="*/ 2228850 h 6419850"/>
                <a:gd name="connsiteX73" fmla="*/ 5209009 w 10391775"/>
                <a:gd name="connsiteY73" fmla="*/ 2246948 h 6419850"/>
                <a:gd name="connsiteX74" fmla="*/ 5209009 w 10391775"/>
                <a:gd name="connsiteY74" fmla="*/ 2246948 h 6419850"/>
                <a:gd name="connsiteX75" fmla="*/ 5085184 w 10391775"/>
                <a:gd name="connsiteY75" fmla="*/ 2249805 h 6419850"/>
                <a:gd name="connsiteX76" fmla="*/ 5001364 w 10391775"/>
                <a:gd name="connsiteY76" fmla="*/ 2286000 h 6419850"/>
                <a:gd name="connsiteX77" fmla="*/ 4965169 w 10391775"/>
                <a:gd name="connsiteY77" fmla="*/ 2363153 h 6419850"/>
                <a:gd name="connsiteX78" fmla="*/ 4912781 w 10391775"/>
                <a:gd name="connsiteY78" fmla="*/ 2507933 h 6419850"/>
                <a:gd name="connsiteX79" fmla="*/ 4687039 w 10391775"/>
                <a:gd name="connsiteY79" fmla="*/ 2970848 h 6419850"/>
                <a:gd name="connsiteX80" fmla="*/ 4620364 w 10391775"/>
                <a:gd name="connsiteY80" fmla="*/ 3170873 h 6419850"/>
                <a:gd name="connsiteX81" fmla="*/ 4391764 w 10391775"/>
                <a:gd name="connsiteY81" fmla="*/ 3722370 h 6419850"/>
                <a:gd name="connsiteX82" fmla="*/ 4388906 w 10391775"/>
                <a:gd name="connsiteY82" fmla="*/ 3730943 h 6419850"/>
                <a:gd name="connsiteX83" fmla="*/ 4373666 w 10391775"/>
                <a:gd name="connsiteY83" fmla="*/ 3818573 h 6419850"/>
                <a:gd name="connsiteX84" fmla="*/ 4318421 w 10391775"/>
                <a:gd name="connsiteY84" fmla="*/ 3914775 h 6419850"/>
                <a:gd name="connsiteX85" fmla="*/ 4151733 w 10391775"/>
                <a:gd name="connsiteY85" fmla="*/ 4318635 h 6419850"/>
                <a:gd name="connsiteX86" fmla="*/ 4112681 w 10391775"/>
                <a:gd name="connsiteY86" fmla="*/ 4448175 h 6419850"/>
                <a:gd name="connsiteX87" fmla="*/ 3847886 w 10391775"/>
                <a:gd name="connsiteY87" fmla="*/ 4705350 h 6419850"/>
                <a:gd name="connsiteX88" fmla="*/ 3847886 w 10391775"/>
                <a:gd name="connsiteY88" fmla="*/ 4705350 h 6419850"/>
                <a:gd name="connsiteX89" fmla="*/ 3669768 w 10391775"/>
                <a:gd name="connsiteY89" fmla="*/ 4745355 h 6419850"/>
                <a:gd name="connsiteX90" fmla="*/ 3535466 w 10391775"/>
                <a:gd name="connsiteY90" fmla="*/ 4855845 h 6419850"/>
                <a:gd name="connsiteX91" fmla="*/ 3506891 w 10391775"/>
                <a:gd name="connsiteY91" fmla="*/ 4887278 h 6419850"/>
                <a:gd name="connsiteX92" fmla="*/ 3123986 w 10391775"/>
                <a:gd name="connsiteY92" fmla="*/ 3693795 h 6419850"/>
                <a:gd name="connsiteX93" fmla="*/ 3077314 w 10391775"/>
                <a:gd name="connsiteY93" fmla="*/ 3657600 h 6419850"/>
                <a:gd name="connsiteX94" fmla="*/ 48363 w 10391775"/>
                <a:gd name="connsiteY94" fmla="*/ 3403283 h 6419850"/>
                <a:gd name="connsiteX95" fmla="*/ 10263 w 10391775"/>
                <a:gd name="connsiteY95" fmla="*/ 3453765 h 6419850"/>
                <a:gd name="connsiteX96" fmla="*/ 783693 w 10391775"/>
                <a:gd name="connsiteY96" fmla="*/ 5687378 h 6419850"/>
                <a:gd name="connsiteX97" fmla="*/ 858941 w 10391775"/>
                <a:gd name="connsiteY97" fmla="*/ 5751195 h 6419850"/>
                <a:gd name="connsiteX98" fmla="*/ 3812644 w 10391775"/>
                <a:gd name="connsiteY98" fmla="*/ 6414135 h 6419850"/>
                <a:gd name="connsiteX99" fmla="*/ 3882176 w 10391775"/>
                <a:gd name="connsiteY99" fmla="*/ 6414135 h 6419850"/>
                <a:gd name="connsiteX100" fmla="*/ 5439514 w 10391775"/>
                <a:gd name="connsiteY100" fmla="*/ 5869305 h 6419850"/>
                <a:gd name="connsiteX101" fmla="*/ 5500473 w 10391775"/>
                <a:gd name="connsiteY101" fmla="*/ 5750243 h 6419850"/>
                <a:gd name="connsiteX102" fmla="*/ 5409986 w 10391775"/>
                <a:gd name="connsiteY102" fmla="*/ 5628323 h 6419850"/>
                <a:gd name="connsiteX103" fmla="*/ 4356521 w 10391775"/>
                <a:gd name="connsiteY103" fmla="*/ 5469255 h 6419850"/>
                <a:gd name="connsiteX104" fmla="*/ 4083153 w 10391775"/>
                <a:gd name="connsiteY104" fmla="*/ 5431155 h 6419850"/>
                <a:gd name="connsiteX105" fmla="*/ 4065056 w 10391775"/>
                <a:gd name="connsiteY105" fmla="*/ 5359718 h 6419850"/>
                <a:gd name="connsiteX106" fmla="*/ 4126969 w 10391775"/>
                <a:gd name="connsiteY106" fmla="*/ 5299710 h 6419850"/>
                <a:gd name="connsiteX107" fmla="*/ 4185071 w 10391775"/>
                <a:gd name="connsiteY107" fmla="*/ 5245418 h 6419850"/>
                <a:gd name="connsiteX108" fmla="*/ 4386048 w 10391775"/>
                <a:gd name="connsiteY108" fmla="*/ 5192078 h 6419850"/>
                <a:gd name="connsiteX109" fmla="*/ 4485109 w 10391775"/>
                <a:gd name="connsiteY109" fmla="*/ 5096828 h 6419850"/>
                <a:gd name="connsiteX110" fmla="*/ 4500348 w 10391775"/>
                <a:gd name="connsiteY110" fmla="*/ 5039678 h 6419850"/>
                <a:gd name="connsiteX111" fmla="*/ 4657511 w 10391775"/>
                <a:gd name="connsiteY111" fmla="*/ 4881563 h 6419850"/>
                <a:gd name="connsiteX112" fmla="*/ 4657511 w 10391775"/>
                <a:gd name="connsiteY112" fmla="*/ 4880610 h 6419850"/>
                <a:gd name="connsiteX113" fmla="*/ 4685134 w 10391775"/>
                <a:gd name="connsiteY113" fmla="*/ 4792028 h 6419850"/>
                <a:gd name="connsiteX114" fmla="*/ 4729901 w 10391775"/>
                <a:gd name="connsiteY114" fmla="*/ 4742498 h 6419850"/>
                <a:gd name="connsiteX115" fmla="*/ 5028034 w 10391775"/>
                <a:gd name="connsiteY115" fmla="*/ 4289108 h 6419850"/>
                <a:gd name="connsiteX116" fmla="*/ 5041369 w 10391775"/>
                <a:gd name="connsiteY116" fmla="*/ 4235768 h 6419850"/>
                <a:gd name="connsiteX117" fmla="*/ 5100423 w 10391775"/>
                <a:gd name="connsiteY117" fmla="*/ 3920490 h 6419850"/>
                <a:gd name="connsiteX118" fmla="*/ 5154716 w 10391775"/>
                <a:gd name="connsiteY118" fmla="*/ 3794760 h 6419850"/>
                <a:gd name="connsiteX119" fmla="*/ 5224248 w 10391775"/>
                <a:gd name="connsiteY119" fmla="*/ 3719513 h 6419850"/>
                <a:gd name="connsiteX120" fmla="*/ 5241394 w 10391775"/>
                <a:gd name="connsiteY120" fmla="*/ 3794760 h 6419850"/>
                <a:gd name="connsiteX121" fmla="*/ 5235678 w 10391775"/>
                <a:gd name="connsiteY121" fmla="*/ 3905250 h 6419850"/>
                <a:gd name="connsiteX122" fmla="*/ 5229964 w 10391775"/>
                <a:gd name="connsiteY122" fmla="*/ 4012883 h 6419850"/>
                <a:gd name="connsiteX123" fmla="*/ 5192816 w 10391775"/>
                <a:gd name="connsiteY123" fmla="*/ 4169093 h 6419850"/>
                <a:gd name="connsiteX124" fmla="*/ 5158526 w 10391775"/>
                <a:gd name="connsiteY124" fmla="*/ 4288155 h 6419850"/>
                <a:gd name="connsiteX125" fmla="*/ 5112806 w 10391775"/>
                <a:gd name="connsiteY125" fmla="*/ 4455795 h 6419850"/>
                <a:gd name="connsiteX126" fmla="*/ 5102328 w 10391775"/>
                <a:gd name="connsiteY126" fmla="*/ 4551045 h 6419850"/>
                <a:gd name="connsiteX127" fmla="*/ 5102328 w 10391775"/>
                <a:gd name="connsiteY127" fmla="*/ 4606290 h 6419850"/>
                <a:gd name="connsiteX128" fmla="*/ 5086136 w 10391775"/>
                <a:gd name="connsiteY128" fmla="*/ 4851083 h 6419850"/>
                <a:gd name="connsiteX129" fmla="*/ 5083278 w 10391775"/>
                <a:gd name="connsiteY129" fmla="*/ 5066348 h 6419850"/>
                <a:gd name="connsiteX130" fmla="*/ 5190911 w 10391775"/>
                <a:gd name="connsiteY130" fmla="*/ 5172075 h 6419850"/>
                <a:gd name="connsiteX131" fmla="*/ 7493103 w 10391775"/>
                <a:gd name="connsiteY131" fmla="*/ 5171123 h 6419850"/>
                <a:gd name="connsiteX132" fmla="*/ 7540728 w 10391775"/>
                <a:gd name="connsiteY132" fmla="*/ 5113973 h 6419850"/>
                <a:gd name="connsiteX133" fmla="*/ 7531203 w 10391775"/>
                <a:gd name="connsiteY133" fmla="*/ 5035868 h 6419850"/>
                <a:gd name="connsiteX134" fmla="*/ 7530251 w 10391775"/>
                <a:gd name="connsiteY134" fmla="*/ 4920615 h 6419850"/>
                <a:gd name="connsiteX135" fmla="*/ 7515964 w 10391775"/>
                <a:gd name="connsiteY135" fmla="*/ 4822508 h 6419850"/>
                <a:gd name="connsiteX136" fmla="*/ 7527394 w 10391775"/>
                <a:gd name="connsiteY136" fmla="*/ 4438650 h 6419850"/>
                <a:gd name="connsiteX137" fmla="*/ 7640741 w 10391775"/>
                <a:gd name="connsiteY137" fmla="*/ 4023360 h 6419850"/>
                <a:gd name="connsiteX138" fmla="*/ 7640741 w 10391775"/>
                <a:gd name="connsiteY138" fmla="*/ 4026218 h 6419850"/>
                <a:gd name="connsiteX139" fmla="*/ 7695986 w 10391775"/>
                <a:gd name="connsiteY139" fmla="*/ 4155758 h 6419850"/>
                <a:gd name="connsiteX140" fmla="*/ 7802666 w 10391775"/>
                <a:gd name="connsiteY140" fmla="*/ 4413885 h 6419850"/>
                <a:gd name="connsiteX141" fmla="*/ 7836956 w 10391775"/>
                <a:gd name="connsiteY141" fmla="*/ 4534853 h 6419850"/>
                <a:gd name="connsiteX142" fmla="*/ 7897916 w 10391775"/>
                <a:gd name="connsiteY142" fmla="*/ 4672965 h 6419850"/>
                <a:gd name="connsiteX143" fmla="*/ 8019836 w 10391775"/>
                <a:gd name="connsiteY143" fmla="*/ 4934903 h 6419850"/>
                <a:gd name="connsiteX144" fmla="*/ 8265581 w 10391775"/>
                <a:gd name="connsiteY144" fmla="*/ 5229225 h 6419850"/>
                <a:gd name="connsiteX145" fmla="*/ 8308444 w 10391775"/>
                <a:gd name="connsiteY145" fmla="*/ 5270183 h 6419850"/>
                <a:gd name="connsiteX146" fmla="*/ 8274153 w 10391775"/>
                <a:gd name="connsiteY146" fmla="*/ 5303520 h 6419850"/>
                <a:gd name="connsiteX147" fmla="*/ 7787426 w 10391775"/>
                <a:gd name="connsiteY147" fmla="*/ 5428298 h 6419850"/>
                <a:gd name="connsiteX148" fmla="*/ 7721703 w 10391775"/>
                <a:gd name="connsiteY148" fmla="*/ 5471160 h 6419850"/>
                <a:gd name="connsiteX149" fmla="*/ 7721703 w 10391775"/>
                <a:gd name="connsiteY149" fmla="*/ 5471160 h 6419850"/>
                <a:gd name="connsiteX150" fmla="*/ 7721703 w 10391775"/>
                <a:gd name="connsiteY150" fmla="*/ 5472113 h 6419850"/>
                <a:gd name="connsiteX151" fmla="*/ 7720751 w 10391775"/>
                <a:gd name="connsiteY151" fmla="*/ 5585460 h 6419850"/>
                <a:gd name="connsiteX152" fmla="*/ 7937921 w 10391775"/>
                <a:gd name="connsiteY152" fmla="*/ 5749290 h 6419850"/>
                <a:gd name="connsiteX153" fmla="*/ 8677061 w 10391775"/>
                <a:gd name="connsiteY153" fmla="*/ 5865495 h 6419850"/>
                <a:gd name="connsiteX154" fmla="*/ 8818983 w 10391775"/>
                <a:gd name="connsiteY154" fmla="*/ 5855018 h 6419850"/>
                <a:gd name="connsiteX155" fmla="*/ 8869466 w 10391775"/>
                <a:gd name="connsiteY155" fmla="*/ 5896928 h 6419850"/>
                <a:gd name="connsiteX156" fmla="*/ 8889469 w 10391775"/>
                <a:gd name="connsiteY156" fmla="*/ 6042660 h 6419850"/>
                <a:gd name="connsiteX157" fmla="*/ 8942808 w 10391775"/>
                <a:gd name="connsiteY157" fmla="*/ 6113145 h 6419850"/>
                <a:gd name="connsiteX158" fmla="*/ 9099019 w 10391775"/>
                <a:gd name="connsiteY158" fmla="*/ 6154103 h 6419850"/>
                <a:gd name="connsiteX159" fmla="*/ 9242846 w 10391775"/>
                <a:gd name="connsiteY159" fmla="*/ 6126480 h 6419850"/>
                <a:gd name="connsiteX160" fmla="*/ 9308569 w 10391775"/>
                <a:gd name="connsiteY160" fmla="*/ 6058853 h 6419850"/>
                <a:gd name="connsiteX161" fmla="*/ 9356194 w 10391775"/>
                <a:gd name="connsiteY161" fmla="*/ 6027420 h 6419850"/>
                <a:gd name="connsiteX162" fmla="*/ 9422869 w 10391775"/>
                <a:gd name="connsiteY162" fmla="*/ 6022658 h 6419850"/>
                <a:gd name="connsiteX163" fmla="*/ 10102000 w 10391775"/>
                <a:gd name="connsiteY163" fmla="*/ 5926455 h 6419850"/>
                <a:gd name="connsiteX164" fmla="*/ 10171533 w 10391775"/>
                <a:gd name="connsiteY164" fmla="*/ 5972175 h 6419850"/>
                <a:gd name="connsiteX165" fmla="*/ 10227731 w 10391775"/>
                <a:gd name="connsiteY165" fmla="*/ 6017895 h 6419850"/>
                <a:gd name="connsiteX166" fmla="*/ 10331554 w 10391775"/>
                <a:gd name="connsiteY166" fmla="*/ 6008370 h 6419850"/>
                <a:gd name="connsiteX167" fmla="*/ 10399181 w 10391775"/>
                <a:gd name="connsiteY167" fmla="*/ 5937885 h 6419850"/>
                <a:gd name="connsiteX168" fmla="*/ 10401086 w 10391775"/>
                <a:gd name="connsiteY168" fmla="*/ 5277803 h 6419850"/>
                <a:gd name="connsiteX169" fmla="*/ 5120426 w 10391775"/>
                <a:gd name="connsiteY169" fmla="*/ 4653915 h 6419850"/>
                <a:gd name="connsiteX170" fmla="*/ 5120426 w 10391775"/>
                <a:gd name="connsiteY170" fmla="*/ 4650105 h 6419850"/>
                <a:gd name="connsiteX171" fmla="*/ 5121378 w 10391775"/>
                <a:gd name="connsiteY171" fmla="*/ 4652010 h 6419850"/>
                <a:gd name="connsiteX172" fmla="*/ 5120426 w 10391775"/>
                <a:gd name="connsiteY172" fmla="*/ 4653915 h 6419850"/>
                <a:gd name="connsiteX173" fmla="*/ 5252823 w 10391775"/>
                <a:gd name="connsiteY173" fmla="*/ 3790950 h 6419850"/>
                <a:gd name="connsiteX174" fmla="*/ 5252823 w 10391775"/>
                <a:gd name="connsiteY174" fmla="*/ 3790950 h 6419850"/>
                <a:gd name="connsiteX175" fmla="*/ 5250919 w 10391775"/>
                <a:gd name="connsiteY175" fmla="*/ 3791903 h 6419850"/>
                <a:gd name="connsiteX176" fmla="*/ 5252823 w 10391775"/>
                <a:gd name="connsiteY176" fmla="*/ 3790950 h 6419850"/>
                <a:gd name="connsiteX177" fmla="*/ 5252823 w 10391775"/>
                <a:gd name="connsiteY177" fmla="*/ 3790950 h 6419850"/>
                <a:gd name="connsiteX178" fmla="*/ 5253776 w 10391775"/>
                <a:gd name="connsiteY178" fmla="*/ 3801428 h 6419850"/>
                <a:gd name="connsiteX179" fmla="*/ 5253776 w 10391775"/>
                <a:gd name="connsiteY179" fmla="*/ 3801428 h 6419850"/>
                <a:gd name="connsiteX180" fmla="*/ 5253776 w 10391775"/>
                <a:gd name="connsiteY180" fmla="*/ 3801428 h 6419850"/>
                <a:gd name="connsiteX181" fmla="*/ 5253776 w 10391775"/>
                <a:gd name="connsiteY181" fmla="*/ 3801428 h 6419850"/>
                <a:gd name="connsiteX182" fmla="*/ 5253776 w 10391775"/>
                <a:gd name="connsiteY182" fmla="*/ 3801428 h 6419850"/>
                <a:gd name="connsiteX183" fmla="*/ 5253776 w 10391775"/>
                <a:gd name="connsiteY183" fmla="*/ 3801428 h 6419850"/>
                <a:gd name="connsiteX184" fmla="*/ 7520726 w 10391775"/>
                <a:gd name="connsiteY184" fmla="*/ 5030153 h 6419850"/>
                <a:gd name="connsiteX185" fmla="*/ 7520726 w 10391775"/>
                <a:gd name="connsiteY185" fmla="*/ 5030153 h 6419850"/>
                <a:gd name="connsiteX186" fmla="*/ 7520726 w 10391775"/>
                <a:gd name="connsiteY186" fmla="*/ 5030153 h 6419850"/>
                <a:gd name="connsiteX187" fmla="*/ 7520726 w 10391775"/>
                <a:gd name="connsiteY187" fmla="*/ 5030153 h 6419850"/>
                <a:gd name="connsiteX188" fmla="*/ 7243548 w 10391775"/>
                <a:gd name="connsiteY188" fmla="*/ 2096453 h 6419850"/>
                <a:gd name="connsiteX189" fmla="*/ 7243548 w 10391775"/>
                <a:gd name="connsiteY189" fmla="*/ 2096453 h 6419850"/>
                <a:gd name="connsiteX190" fmla="*/ 7273076 w 10391775"/>
                <a:gd name="connsiteY190" fmla="*/ 1983105 h 6419850"/>
                <a:gd name="connsiteX191" fmla="*/ 7281648 w 10391775"/>
                <a:gd name="connsiteY191" fmla="*/ 1962150 h 6419850"/>
                <a:gd name="connsiteX192" fmla="*/ 7311176 w 10391775"/>
                <a:gd name="connsiteY192" fmla="*/ 1991678 h 6419850"/>
                <a:gd name="connsiteX193" fmla="*/ 7311176 w 10391775"/>
                <a:gd name="connsiteY193" fmla="*/ 1991678 h 6419850"/>
                <a:gd name="connsiteX194" fmla="*/ 7328321 w 10391775"/>
                <a:gd name="connsiteY194" fmla="*/ 2002155 h 6419850"/>
                <a:gd name="connsiteX195" fmla="*/ 7368326 w 10391775"/>
                <a:gd name="connsiteY195" fmla="*/ 2017395 h 6419850"/>
                <a:gd name="connsiteX196" fmla="*/ 7243548 w 10391775"/>
                <a:gd name="connsiteY196" fmla="*/ 2096453 h 6419850"/>
                <a:gd name="connsiteX197" fmla="*/ 7532156 w 10391775"/>
                <a:gd name="connsiteY197" fmla="*/ 1809750 h 6419850"/>
                <a:gd name="connsiteX198" fmla="*/ 7414046 w 10391775"/>
                <a:gd name="connsiteY198" fmla="*/ 1876425 h 6419850"/>
                <a:gd name="connsiteX199" fmla="*/ 7302603 w 10391775"/>
                <a:gd name="connsiteY199" fmla="*/ 1913573 h 6419850"/>
                <a:gd name="connsiteX200" fmla="*/ 7427381 w 10391775"/>
                <a:gd name="connsiteY200" fmla="*/ 1719263 h 6419850"/>
                <a:gd name="connsiteX201" fmla="*/ 7463576 w 10391775"/>
                <a:gd name="connsiteY201" fmla="*/ 1725930 h 6419850"/>
                <a:gd name="connsiteX202" fmla="*/ 7536919 w 10391775"/>
                <a:gd name="connsiteY202" fmla="*/ 1766888 h 6419850"/>
                <a:gd name="connsiteX203" fmla="*/ 7532156 w 10391775"/>
                <a:gd name="connsiteY203" fmla="*/ 1809750 h 6419850"/>
                <a:gd name="connsiteX204" fmla="*/ 7635026 w 10391775"/>
                <a:gd name="connsiteY204" fmla="*/ 2258378 h 6419850"/>
                <a:gd name="connsiteX205" fmla="*/ 7633121 w 10391775"/>
                <a:gd name="connsiteY205" fmla="*/ 2275523 h 6419850"/>
                <a:gd name="connsiteX206" fmla="*/ 7625501 w 10391775"/>
                <a:gd name="connsiteY206" fmla="*/ 2306003 h 6419850"/>
                <a:gd name="connsiteX207" fmla="*/ 7555969 w 10391775"/>
                <a:gd name="connsiteY207" fmla="*/ 2381250 h 6419850"/>
                <a:gd name="connsiteX208" fmla="*/ 7591211 w 10391775"/>
                <a:gd name="connsiteY208" fmla="*/ 2235518 h 6419850"/>
                <a:gd name="connsiteX209" fmla="*/ 7624548 w 10391775"/>
                <a:gd name="connsiteY209" fmla="*/ 2190750 h 6419850"/>
                <a:gd name="connsiteX210" fmla="*/ 7624548 w 10391775"/>
                <a:gd name="connsiteY210" fmla="*/ 2190750 h 6419850"/>
                <a:gd name="connsiteX211" fmla="*/ 7635026 w 10391775"/>
                <a:gd name="connsiteY211" fmla="*/ 2258378 h 6419850"/>
                <a:gd name="connsiteX212" fmla="*/ 7758851 w 10391775"/>
                <a:gd name="connsiteY212" fmla="*/ 1743075 h 6419850"/>
                <a:gd name="connsiteX213" fmla="*/ 7757898 w 10391775"/>
                <a:gd name="connsiteY213" fmla="*/ 1742123 h 6419850"/>
                <a:gd name="connsiteX214" fmla="*/ 7757898 w 10391775"/>
                <a:gd name="connsiteY214" fmla="*/ 1741170 h 6419850"/>
                <a:gd name="connsiteX215" fmla="*/ 7758851 w 10391775"/>
                <a:gd name="connsiteY215" fmla="*/ 1743075 h 6419850"/>
                <a:gd name="connsiteX216" fmla="*/ 7758851 w 10391775"/>
                <a:gd name="connsiteY216" fmla="*/ 1743075 h 6419850"/>
                <a:gd name="connsiteX217" fmla="*/ 9201888 w 10391775"/>
                <a:gd name="connsiteY217" fmla="*/ 6113145 h 6419850"/>
                <a:gd name="connsiteX218" fmla="*/ 9201888 w 10391775"/>
                <a:gd name="connsiteY218" fmla="*/ 6113145 h 6419850"/>
                <a:gd name="connsiteX219" fmla="*/ 9201888 w 10391775"/>
                <a:gd name="connsiteY219" fmla="*/ 6113145 h 6419850"/>
                <a:gd name="connsiteX220" fmla="*/ 9201888 w 10391775"/>
                <a:gd name="connsiteY220" fmla="*/ 6113145 h 6419850"/>
                <a:gd name="connsiteX221" fmla="*/ 9740050 w 10391775"/>
                <a:gd name="connsiteY221" fmla="*/ 5124450 h 6419850"/>
                <a:gd name="connsiteX222" fmla="*/ 8798029 w 10391775"/>
                <a:gd name="connsiteY222" fmla="*/ 5114925 h 6419850"/>
                <a:gd name="connsiteX223" fmla="*/ 8872323 w 10391775"/>
                <a:gd name="connsiteY223" fmla="*/ 4905375 h 6419850"/>
                <a:gd name="connsiteX224" fmla="*/ 8845654 w 10391775"/>
                <a:gd name="connsiteY224" fmla="*/ 4692015 h 6419850"/>
                <a:gd name="connsiteX225" fmla="*/ 8737069 w 10391775"/>
                <a:gd name="connsiteY225" fmla="*/ 4410075 h 6419850"/>
                <a:gd name="connsiteX226" fmla="*/ 8715161 w 10391775"/>
                <a:gd name="connsiteY226" fmla="*/ 4363403 h 6419850"/>
                <a:gd name="connsiteX227" fmla="*/ 8567523 w 10391775"/>
                <a:gd name="connsiteY227" fmla="*/ 4095750 h 6419850"/>
                <a:gd name="connsiteX228" fmla="*/ 8567523 w 10391775"/>
                <a:gd name="connsiteY228" fmla="*/ 4085273 h 6419850"/>
                <a:gd name="connsiteX229" fmla="*/ 8596098 w 10391775"/>
                <a:gd name="connsiteY229" fmla="*/ 4081463 h 6419850"/>
                <a:gd name="connsiteX230" fmla="*/ 9721000 w 10391775"/>
                <a:gd name="connsiteY230" fmla="*/ 5074920 h 6419850"/>
                <a:gd name="connsiteX231" fmla="*/ 9740050 w 10391775"/>
                <a:gd name="connsiteY231" fmla="*/ 5124450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391775" h="6419850">
                  <a:moveTo>
                    <a:pt x="10401086" y="5277803"/>
                  </a:moveTo>
                  <a:cubicBezTo>
                    <a:pt x="10401086" y="5239703"/>
                    <a:pt x="10386798" y="5218748"/>
                    <a:pt x="10346794" y="5213985"/>
                  </a:cubicBezTo>
                  <a:cubicBezTo>
                    <a:pt x="10317266" y="5211128"/>
                    <a:pt x="10286786" y="5209223"/>
                    <a:pt x="10257258" y="5204460"/>
                  </a:cubicBezTo>
                  <a:cubicBezTo>
                    <a:pt x="10189631" y="5195888"/>
                    <a:pt x="10120098" y="5205413"/>
                    <a:pt x="10055329" y="5180648"/>
                  </a:cubicBezTo>
                  <a:cubicBezTo>
                    <a:pt x="10047708" y="5176838"/>
                    <a:pt x="10006750" y="5147310"/>
                    <a:pt x="9990558" y="5137785"/>
                  </a:cubicBezTo>
                  <a:cubicBezTo>
                    <a:pt x="9990558" y="5136833"/>
                    <a:pt x="9956269" y="5098733"/>
                    <a:pt x="9946744" y="5097780"/>
                  </a:cubicBezTo>
                  <a:cubicBezTo>
                    <a:pt x="9945791" y="5097780"/>
                    <a:pt x="8933283" y="4197668"/>
                    <a:pt x="8430363" y="3751898"/>
                  </a:cubicBezTo>
                  <a:cubicBezTo>
                    <a:pt x="8431316" y="3739515"/>
                    <a:pt x="8434173" y="3712845"/>
                    <a:pt x="8434173" y="3711893"/>
                  </a:cubicBezTo>
                  <a:cubicBezTo>
                    <a:pt x="8437031" y="3708083"/>
                    <a:pt x="8415123" y="3489008"/>
                    <a:pt x="8403694" y="3470910"/>
                  </a:cubicBezTo>
                  <a:cubicBezTo>
                    <a:pt x="8390358" y="3449003"/>
                    <a:pt x="8318921" y="3241358"/>
                    <a:pt x="8289394" y="3220403"/>
                  </a:cubicBezTo>
                  <a:cubicBezTo>
                    <a:pt x="8268439" y="3205163"/>
                    <a:pt x="8266534" y="3159443"/>
                    <a:pt x="8270344" y="3156585"/>
                  </a:cubicBezTo>
                  <a:cubicBezTo>
                    <a:pt x="8292251" y="3105150"/>
                    <a:pt x="8252246" y="2997518"/>
                    <a:pt x="8249389" y="2998470"/>
                  </a:cubicBezTo>
                  <a:cubicBezTo>
                    <a:pt x="8244626" y="2986088"/>
                    <a:pt x="8232244" y="2961323"/>
                    <a:pt x="8235101" y="2959418"/>
                  </a:cubicBezTo>
                  <a:cubicBezTo>
                    <a:pt x="8247484" y="2932748"/>
                    <a:pt x="8253198" y="2858453"/>
                    <a:pt x="8251294" y="2849880"/>
                  </a:cubicBezTo>
                  <a:cubicBezTo>
                    <a:pt x="8258914" y="2816543"/>
                    <a:pt x="8245578" y="2745105"/>
                    <a:pt x="8243673" y="2742248"/>
                  </a:cubicBezTo>
                  <a:cubicBezTo>
                    <a:pt x="8234148" y="2697480"/>
                    <a:pt x="8199859" y="2673668"/>
                    <a:pt x="8164616" y="2652713"/>
                  </a:cubicBezTo>
                  <a:cubicBezTo>
                    <a:pt x="8080796" y="2603183"/>
                    <a:pt x="7994119" y="2558415"/>
                    <a:pt x="7905536" y="2518410"/>
                  </a:cubicBezTo>
                  <a:cubicBezTo>
                    <a:pt x="7905536" y="2517458"/>
                    <a:pt x="7905536" y="2517458"/>
                    <a:pt x="7904584" y="2516505"/>
                  </a:cubicBezTo>
                  <a:cubicBezTo>
                    <a:pt x="7902678" y="2508885"/>
                    <a:pt x="7899821" y="2501265"/>
                    <a:pt x="7896964" y="2493645"/>
                  </a:cubicBezTo>
                  <a:cubicBezTo>
                    <a:pt x="7932206" y="2446973"/>
                    <a:pt x="7962686" y="2397443"/>
                    <a:pt x="7984594" y="2342198"/>
                  </a:cubicBezTo>
                  <a:cubicBezTo>
                    <a:pt x="7987451" y="2333625"/>
                    <a:pt x="7990309" y="2326005"/>
                    <a:pt x="7993166" y="2317433"/>
                  </a:cubicBezTo>
                  <a:cubicBezTo>
                    <a:pt x="7996976" y="2315528"/>
                    <a:pt x="8006501" y="2279333"/>
                    <a:pt x="8005548" y="2270760"/>
                  </a:cubicBezTo>
                  <a:cubicBezTo>
                    <a:pt x="8011264" y="2224088"/>
                    <a:pt x="7985546" y="2184083"/>
                    <a:pt x="7965544" y="2142173"/>
                  </a:cubicBezTo>
                  <a:cubicBezTo>
                    <a:pt x="7952209" y="2108835"/>
                    <a:pt x="7956019" y="2073593"/>
                    <a:pt x="7956971" y="2039303"/>
                  </a:cubicBezTo>
                  <a:cubicBezTo>
                    <a:pt x="7958876" y="2039303"/>
                    <a:pt x="7959828" y="2038350"/>
                    <a:pt x="7962686" y="2036445"/>
                  </a:cubicBezTo>
                  <a:cubicBezTo>
                    <a:pt x="7990309" y="1985010"/>
                    <a:pt x="8002691" y="1932623"/>
                    <a:pt x="7979831" y="1876425"/>
                  </a:cubicBezTo>
                  <a:cubicBezTo>
                    <a:pt x="7977926" y="1875473"/>
                    <a:pt x="7976973" y="1875473"/>
                    <a:pt x="7975069" y="1875473"/>
                  </a:cubicBezTo>
                  <a:cubicBezTo>
                    <a:pt x="7974116" y="1857375"/>
                    <a:pt x="7962686" y="1844993"/>
                    <a:pt x="7950303" y="1832610"/>
                  </a:cubicBezTo>
                  <a:cubicBezTo>
                    <a:pt x="7912203" y="1793558"/>
                    <a:pt x="7862673" y="1771650"/>
                    <a:pt x="7813144" y="1753553"/>
                  </a:cubicBezTo>
                  <a:cubicBezTo>
                    <a:pt x="7795998" y="1747838"/>
                    <a:pt x="7783616" y="1740218"/>
                    <a:pt x="7776948" y="1728788"/>
                  </a:cubicBezTo>
                  <a:cubicBezTo>
                    <a:pt x="7779806" y="1721168"/>
                    <a:pt x="7743611" y="1327785"/>
                    <a:pt x="7735039" y="1305878"/>
                  </a:cubicBezTo>
                  <a:cubicBezTo>
                    <a:pt x="7732181" y="1303973"/>
                    <a:pt x="7720751" y="1257300"/>
                    <a:pt x="7711226" y="1237298"/>
                  </a:cubicBezTo>
                  <a:cubicBezTo>
                    <a:pt x="7695034" y="1154430"/>
                    <a:pt x="7636931" y="1104900"/>
                    <a:pt x="7568351" y="1065848"/>
                  </a:cubicBezTo>
                  <a:cubicBezTo>
                    <a:pt x="7568351" y="1031558"/>
                    <a:pt x="7569303" y="998220"/>
                    <a:pt x="7569303" y="963930"/>
                  </a:cubicBezTo>
                  <a:cubicBezTo>
                    <a:pt x="7569303" y="962978"/>
                    <a:pt x="7568351" y="962978"/>
                    <a:pt x="7568351" y="962025"/>
                  </a:cubicBezTo>
                  <a:cubicBezTo>
                    <a:pt x="7571209" y="961073"/>
                    <a:pt x="7595973" y="920115"/>
                    <a:pt x="7596926" y="897255"/>
                  </a:cubicBezTo>
                  <a:cubicBezTo>
                    <a:pt x="7596926" y="894398"/>
                    <a:pt x="7595973" y="873443"/>
                    <a:pt x="7595021" y="866775"/>
                  </a:cubicBezTo>
                  <a:cubicBezTo>
                    <a:pt x="7596926" y="865823"/>
                    <a:pt x="7599784" y="865823"/>
                    <a:pt x="7602641" y="864870"/>
                  </a:cubicBezTo>
                  <a:cubicBezTo>
                    <a:pt x="7616928" y="845820"/>
                    <a:pt x="7614071" y="790575"/>
                    <a:pt x="7610261" y="785813"/>
                  </a:cubicBezTo>
                  <a:cubicBezTo>
                    <a:pt x="7619786" y="742950"/>
                    <a:pt x="7615976" y="700088"/>
                    <a:pt x="7603594" y="657225"/>
                  </a:cubicBezTo>
                  <a:cubicBezTo>
                    <a:pt x="7596926" y="614363"/>
                    <a:pt x="7575971" y="577215"/>
                    <a:pt x="7553111" y="541020"/>
                  </a:cubicBezTo>
                  <a:cubicBezTo>
                    <a:pt x="7463576" y="401003"/>
                    <a:pt x="7356896" y="274320"/>
                    <a:pt x="7226403" y="168593"/>
                  </a:cubicBezTo>
                  <a:cubicBezTo>
                    <a:pt x="7178778" y="129540"/>
                    <a:pt x="7128296" y="93345"/>
                    <a:pt x="7071146" y="69533"/>
                  </a:cubicBezTo>
                  <a:cubicBezTo>
                    <a:pt x="7059716" y="61913"/>
                    <a:pt x="6952084" y="22860"/>
                    <a:pt x="6949226" y="19050"/>
                  </a:cubicBezTo>
                  <a:cubicBezTo>
                    <a:pt x="6931128" y="-3810"/>
                    <a:pt x="6901601" y="12383"/>
                    <a:pt x="6880646" y="0"/>
                  </a:cubicBezTo>
                  <a:cubicBezTo>
                    <a:pt x="6864453" y="0"/>
                    <a:pt x="6849214" y="0"/>
                    <a:pt x="6833021" y="0"/>
                  </a:cubicBezTo>
                  <a:cubicBezTo>
                    <a:pt x="6801589" y="0"/>
                    <a:pt x="6699671" y="0"/>
                    <a:pt x="6680621" y="0"/>
                  </a:cubicBezTo>
                  <a:cubicBezTo>
                    <a:pt x="6677764" y="0"/>
                    <a:pt x="6673953" y="0"/>
                    <a:pt x="6671096" y="0"/>
                  </a:cubicBezTo>
                  <a:cubicBezTo>
                    <a:pt x="6668239" y="17145"/>
                    <a:pt x="6648236" y="7620"/>
                    <a:pt x="6641569" y="18098"/>
                  </a:cubicBezTo>
                  <a:cubicBezTo>
                    <a:pt x="6602516" y="20955"/>
                    <a:pt x="6565369" y="34290"/>
                    <a:pt x="6529173" y="48578"/>
                  </a:cubicBezTo>
                  <a:cubicBezTo>
                    <a:pt x="6452021" y="69533"/>
                    <a:pt x="6383441" y="107633"/>
                    <a:pt x="6318671" y="153353"/>
                  </a:cubicBezTo>
                  <a:cubicBezTo>
                    <a:pt x="6210086" y="229553"/>
                    <a:pt x="6128171" y="326708"/>
                    <a:pt x="6091976" y="457200"/>
                  </a:cubicBezTo>
                  <a:cubicBezTo>
                    <a:pt x="6086261" y="471488"/>
                    <a:pt x="6071021" y="521970"/>
                    <a:pt x="6071973" y="533400"/>
                  </a:cubicBezTo>
                  <a:cubicBezTo>
                    <a:pt x="6064353" y="557213"/>
                    <a:pt x="6059591" y="581978"/>
                    <a:pt x="6060544" y="606743"/>
                  </a:cubicBezTo>
                  <a:cubicBezTo>
                    <a:pt x="6050066" y="628650"/>
                    <a:pt x="6051971" y="652463"/>
                    <a:pt x="6052923" y="676275"/>
                  </a:cubicBezTo>
                  <a:cubicBezTo>
                    <a:pt x="6050066" y="718185"/>
                    <a:pt x="6045303" y="761048"/>
                    <a:pt x="6044351" y="802958"/>
                  </a:cubicBezTo>
                  <a:cubicBezTo>
                    <a:pt x="6044351" y="826770"/>
                    <a:pt x="6037684" y="838200"/>
                    <a:pt x="6013871" y="847725"/>
                  </a:cubicBezTo>
                  <a:cubicBezTo>
                    <a:pt x="5900523" y="892493"/>
                    <a:pt x="5879569" y="941070"/>
                    <a:pt x="5919573" y="1057275"/>
                  </a:cubicBezTo>
                  <a:cubicBezTo>
                    <a:pt x="5940528" y="1131570"/>
                    <a:pt x="5973866" y="1201103"/>
                    <a:pt x="6011014" y="1267778"/>
                  </a:cubicBezTo>
                  <a:cubicBezTo>
                    <a:pt x="6010061" y="1270635"/>
                    <a:pt x="6011014" y="1273493"/>
                    <a:pt x="6011966" y="1276350"/>
                  </a:cubicBezTo>
                  <a:cubicBezTo>
                    <a:pt x="5963389" y="1356360"/>
                    <a:pt x="5913859" y="1436370"/>
                    <a:pt x="5880521" y="1524953"/>
                  </a:cubicBezTo>
                  <a:cubicBezTo>
                    <a:pt x="5839564" y="1611630"/>
                    <a:pt x="5811941" y="1702118"/>
                    <a:pt x="5801464" y="1797368"/>
                  </a:cubicBezTo>
                  <a:cubicBezTo>
                    <a:pt x="5792891" y="1806893"/>
                    <a:pt x="5793844" y="1818323"/>
                    <a:pt x="5794796" y="1829753"/>
                  </a:cubicBezTo>
                  <a:cubicBezTo>
                    <a:pt x="5793844" y="1835468"/>
                    <a:pt x="5793844" y="1841183"/>
                    <a:pt x="5792891" y="1846898"/>
                  </a:cubicBezTo>
                  <a:cubicBezTo>
                    <a:pt x="5792891" y="1846898"/>
                    <a:pt x="5792891" y="1846898"/>
                    <a:pt x="5792891" y="1846898"/>
                  </a:cubicBezTo>
                  <a:cubicBezTo>
                    <a:pt x="5784319" y="1862138"/>
                    <a:pt x="5783366" y="1879283"/>
                    <a:pt x="5785271" y="1896428"/>
                  </a:cubicBezTo>
                  <a:cubicBezTo>
                    <a:pt x="5772889" y="1932623"/>
                    <a:pt x="5773841" y="1969770"/>
                    <a:pt x="5772889" y="2006918"/>
                  </a:cubicBezTo>
                  <a:cubicBezTo>
                    <a:pt x="5763364" y="2025968"/>
                    <a:pt x="5765269" y="2046923"/>
                    <a:pt x="5766221" y="2067878"/>
                  </a:cubicBezTo>
                  <a:cubicBezTo>
                    <a:pt x="5762411" y="2092643"/>
                    <a:pt x="5758601" y="2118360"/>
                    <a:pt x="5754791" y="2143125"/>
                  </a:cubicBezTo>
                  <a:cubicBezTo>
                    <a:pt x="5743361" y="2145030"/>
                    <a:pt x="5731931" y="2143125"/>
                    <a:pt x="5722406" y="2151698"/>
                  </a:cubicBezTo>
                  <a:cubicBezTo>
                    <a:pt x="5722406" y="2151698"/>
                    <a:pt x="5722406" y="2151698"/>
                    <a:pt x="5722406" y="2151698"/>
                  </a:cubicBezTo>
                  <a:cubicBezTo>
                    <a:pt x="5662398" y="2156460"/>
                    <a:pt x="5321403" y="2220278"/>
                    <a:pt x="5310926" y="2225993"/>
                  </a:cubicBezTo>
                  <a:cubicBezTo>
                    <a:pt x="5309021" y="2226945"/>
                    <a:pt x="5308069" y="2227898"/>
                    <a:pt x="5306164" y="2228850"/>
                  </a:cubicBezTo>
                  <a:cubicBezTo>
                    <a:pt x="5284256" y="2232660"/>
                    <a:pt x="5218534" y="2239328"/>
                    <a:pt x="5209009" y="2246948"/>
                  </a:cubicBezTo>
                  <a:cubicBezTo>
                    <a:pt x="5209009" y="2246948"/>
                    <a:pt x="5209009" y="2246948"/>
                    <a:pt x="5209009" y="2246948"/>
                  </a:cubicBezTo>
                  <a:cubicBezTo>
                    <a:pt x="5168051" y="2251710"/>
                    <a:pt x="5127094" y="2260283"/>
                    <a:pt x="5085184" y="2249805"/>
                  </a:cubicBezTo>
                  <a:cubicBezTo>
                    <a:pt x="5067086" y="2245043"/>
                    <a:pt x="5008984" y="2274570"/>
                    <a:pt x="5001364" y="2286000"/>
                  </a:cubicBezTo>
                  <a:cubicBezTo>
                    <a:pt x="4980409" y="2307908"/>
                    <a:pt x="4975646" y="2336483"/>
                    <a:pt x="4965169" y="2363153"/>
                  </a:cubicBezTo>
                  <a:cubicBezTo>
                    <a:pt x="4958501" y="2394585"/>
                    <a:pt x="4927069" y="2492693"/>
                    <a:pt x="4912781" y="2507933"/>
                  </a:cubicBezTo>
                  <a:cubicBezTo>
                    <a:pt x="4826103" y="2599373"/>
                    <a:pt x="4698469" y="2922270"/>
                    <a:pt x="4687039" y="2970848"/>
                  </a:cubicBezTo>
                  <a:cubicBezTo>
                    <a:pt x="4680371" y="2976563"/>
                    <a:pt x="4641319" y="3111818"/>
                    <a:pt x="4620364" y="3170873"/>
                  </a:cubicBezTo>
                  <a:cubicBezTo>
                    <a:pt x="4587978" y="3260408"/>
                    <a:pt x="4397478" y="3664268"/>
                    <a:pt x="4391764" y="3722370"/>
                  </a:cubicBezTo>
                  <a:cubicBezTo>
                    <a:pt x="4389859" y="3725228"/>
                    <a:pt x="4388906" y="3728085"/>
                    <a:pt x="4388906" y="3730943"/>
                  </a:cubicBezTo>
                  <a:cubicBezTo>
                    <a:pt x="4381286" y="3750945"/>
                    <a:pt x="4374619" y="3810000"/>
                    <a:pt x="4373666" y="3818573"/>
                  </a:cubicBezTo>
                  <a:cubicBezTo>
                    <a:pt x="4366998" y="3857625"/>
                    <a:pt x="4343186" y="3886200"/>
                    <a:pt x="4318421" y="3914775"/>
                  </a:cubicBezTo>
                  <a:cubicBezTo>
                    <a:pt x="4270796" y="3970020"/>
                    <a:pt x="4134589" y="4238625"/>
                    <a:pt x="4151733" y="4318635"/>
                  </a:cubicBezTo>
                  <a:cubicBezTo>
                    <a:pt x="4151733" y="4321493"/>
                    <a:pt x="4125064" y="4431983"/>
                    <a:pt x="4112681" y="4448175"/>
                  </a:cubicBezTo>
                  <a:cubicBezTo>
                    <a:pt x="4037433" y="4547235"/>
                    <a:pt x="3948851" y="4632008"/>
                    <a:pt x="3847886" y="4705350"/>
                  </a:cubicBezTo>
                  <a:cubicBezTo>
                    <a:pt x="3847886" y="4705350"/>
                    <a:pt x="3847886" y="4705350"/>
                    <a:pt x="3847886" y="4705350"/>
                  </a:cubicBezTo>
                  <a:cubicBezTo>
                    <a:pt x="3785973" y="4709160"/>
                    <a:pt x="3726918" y="4724400"/>
                    <a:pt x="3669768" y="4745355"/>
                  </a:cubicBezTo>
                  <a:cubicBezTo>
                    <a:pt x="3606903" y="4759643"/>
                    <a:pt x="3564993" y="4800600"/>
                    <a:pt x="3535466" y="4855845"/>
                  </a:cubicBezTo>
                  <a:cubicBezTo>
                    <a:pt x="3527846" y="4870133"/>
                    <a:pt x="3507843" y="4890135"/>
                    <a:pt x="3506891" y="4887278"/>
                  </a:cubicBezTo>
                  <a:cubicBezTo>
                    <a:pt x="3379256" y="4489133"/>
                    <a:pt x="3251621" y="4090988"/>
                    <a:pt x="3123986" y="3693795"/>
                  </a:cubicBezTo>
                  <a:cubicBezTo>
                    <a:pt x="3116366" y="3669030"/>
                    <a:pt x="3103983" y="3659505"/>
                    <a:pt x="3077314" y="3657600"/>
                  </a:cubicBezTo>
                  <a:cubicBezTo>
                    <a:pt x="2791564" y="3633788"/>
                    <a:pt x="444603" y="3435668"/>
                    <a:pt x="48363" y="3403283"/>
                  </a:cubicBezTo>
                  <a:cubicBezTo>
                    <a:pt x="-5929" y="3398520"/>
                    <a:pt x="-7834" y="3402330"/>
                    <a:pt x="10263" y="3453765"/>
                  </a:cubicBezTo>
                  <a:cubicBezTo>
                    <a:pt x="68366" y="3618548"/>
                    <a:pt x="722733" y="5509260"/>
                    <a:pt x="783693" y="5687378"/>
                  </a:cubicBezTo>
                  <a:cubicBezTo>
                    <a:pt x="797028" y="5724525"/>
                    <a:pt x="821793" y="5742623"/>
                    <a:pt x="858941" y="5751195"/>
                  </a:cubicBezTo>
                  <a:cubicBezTo>
                    <a:pt x="1196126" y="5827395"/>
                    <a:pt x="3562136" y="6356033"/>
                    <a:pt x="3812644" y="6414135"/>
                  </a:cubicBezTo>
                  <a:cubicBezTo>
                    <a:pt x="3835503" y="6419850"/>
                    <a:pt x="3858364" y="6423660"/>
                    <a:pt x="3882176" y="6414135"/>
                  </a:cubicBezTo>
                  <a:cubicBezTo>
                    <a:pt x="3978378" y="6374130"/>
                    <a:pt x="5427131" y="5882640"/>
                    <a:pt x="5439514" y="5869305"/>
                  </a:cubicBezTo>
                  <a:cubicBezTo>
                    <a:pt x="5436656" y="5863590"/>
                    <a:pt x="5498569" y="5767388"/>
                    <a:pt x="5500473" y="5750243"/>
                  </a:cubicBezTo>
                  <a:cubicBezTo>
                    <a:pt x="5514761" y="5647373"/>
                    <a:pt x="5511903" y="5643563"/>
                    <a:pt x="5409986" y="5628323"/>
                  </a:cubicBezTo>
                  <a:cubicBezTo>
                    <a:pt x="5058514" y="5574030"/>
                    <a:pt x="4707994" y="5520690"/>
                    <a:pt x="4356521" y="5469255"/>
                  </a:cubicBezTo>
                  <a:cubicBezTo>
                    <a:pt x="4266034" y="5455920"/>
                    <a:pt x="4175546" y="5434965"/>
                    <a:pt x="4083153" y="5431155"/>
                  </a:cubicBezTo>
                  <a:cubicBezTo>
                    <a:pt x="4077439" y="5432108"/>
                    <a:pt x="4023146" y="5385435"/>
                    <a:pt x="4065056" y="5359718"/>
                  </a:cubicBezTo>
                  <a:cubicBezTo>
                    <a:pt x="4068866" y="5359718"/>
                    <a:pt x="4120301" y="5326380"/>
                    <a:pt x="4126969" y="5299710"/>
                  </a:cubicBezTo>
                  <a:cubicBezTo>
                    <a:pt x="4135541" y="5267325"/>
                    <a:pt x="4155544" y="5253990"/>
                    <a:pt x="4185071" y="5245418"/>
                  </a:cubicBezTo>
                  <a:cubicBezTo>
                    <a:pt x="4251746" y="5226368"/>
                    <a:pt x="4318421" y="5204460"/>
                    <a:pt x="4386048" y="5192078"/>
                  </a:cubicBezTo>
                  <a:cubicBezTo>
                    <a:pt x="4443198" y="5181600"/>
                    <a:pt x="4478441" y="5154930"/>
                    <a:pt x="4485109" y="5096828"/>
                  </a:cubicBezTo>
                  <a:cubicBezTo>
                    <a:pt x="4490823" y="5081588"/>
                    <a:pt x="4499396" y="5043488"/>
                    <a:pt x="4500348" y="5039678"/>
                  </a:cubicBezTo>
                  <a:cubicBezTo>
                    <a:pt x="4511778" y="5033963"/>
                    <a:pt x="4640366" y="4949190"/>
                    <a:pt x="4657511" y="4881563"/>
                  </a:cubicBezTo>
                  <a:cubicBezTo>
                    <a:pt x="4657511" y="4881563"/>
                    <a:pt x="4657511" y="4881563"/>
                    <a:pt x="4657511" y="4880610"/>
                  </a:cubicBezTo>
                  <a:cubicBezTo>
                    <a:pt x="4659416" y="4880610"/>
                    <a:pt x="4685134" y="4797743"/>
                    <a:pt x="4685134" y="4792028"/>
                  </a:cubicBezTo>
                  <a:cubicBezTo>
                    <a:pt x="4694659" y="4772025"/>
                    <a:pt x="4710851" y="4756785"/>
                    <a:pt x="4729901" y="4742498"/>
                  </a:cubicBezTo>
                  <a:cubicBezTo>
                    <a:pt x="4836581" y="4663440"/>
                    <a:pt x="5026128" y="4291965"/>
                    <a:pt x="5028034" y="4289108"/>
                  </a:cubicBezTo>
                  <a:cubicBezTo>
                    <a:pt x="5040416" y="4272915"/>
                    <a:pt x="5043273" y="4254818"/>
                    <a:pt x="5041369" y="4235768"/>
                  </a:cubicBezTo>
                  <a:cubicBezTo>
                    <a:pt x="5040416" y="4232910"/>
                    <a:pt x="5088994" y="4015740"/>
                    <a:pt x="5100423" y="3920490"/>
                  </a:cubicBezTo>
                  <a:cubicBezTo>
                    <a:pt x="5104234" y="3910965"/>
                    <a:pt x="5139476" y="3823335"/>
                    <a:pt x="5154716" y="3794760"/>
                  </a:cubicBezTo>
                  <a:cubicBezTo>
                    <a:pt x="5181386" y="3772853"/>
                    <a:pt x="5205198" y="3748088"/>
                    <a:pt x="5224248" y="3719513"/>
                  </a:cubicBezTo>
                  <a:cubicBezTo>
                    <a:pt x="5247109" y="3740468"/>
                    <a:pt x="5233773" y="3769995"/>
                    <a:pt x="5241394" y="3794760"/>
                  </a:cubicBezTo>
                  <a:cubicBezTo>
                    <a:pt x="5241394" y="3801428"/>
                    <a:pt x="5239489" y="3874770"/>
                    <a:pt x="5235678" y="3905250"/>
                  </a:cubicBezTo>
                  <a:cubicBezTo>
                    <a:pt x="5234726" y="3915728"/>
                    <a:pt x="5239489" y="3988118"/>
                    <a:pt x="5229964" y="4012883"/>
                  </a:cubicBezTo>
                  <a:cubicBezTo>
                    <a:pt x="5219486" y="4065270"/>
                    <a:pt x="5198531" y="4115753"/>
                    <a:pt x="5192816" y="4169093"/>
                  </a:cubicBezTo>
                  <a:cubicBezTo>
                    <a:pt x="5194721" y="4172903"/>
                    <a:pt x="5161384" y="4284345"/>
                    <a:pt x="5158526" y="4288155"/>
                  </a:cubicBezTo>
                  <a:cubicBezTo>
                    <a:pt x="5119473" y="4337685"/>
                    <a:pt x="5117569" y="4396740"/>
                    <a:pt x="5112806" y="4455795"/>
                  </a:cubicBezTo>
                  <a:cubicBezTo>
                    <a:pt x="5111853" y="4461510"/>
                    <a:pt x="5102328" y="4538663"/>
                    <a:pt x="5102328" y="4551045"/>
                  </a:cubicBezTo>
                  <a:cubicBezTo>
                    <a:pt x="5101376" y="4561523"/>
                    <a:pt x="5106139" y="4607243"/>
                    <a:pt x="5102328" y="4606290"/>
                  </a:cubicBezTo>
                  <a:cubicBezTo>
                    <a:pt x="5088994" y="4625340"/>
                    <a:pt x="5089946" y="4848225"/>
                    <a:pt x="5086136" y="4851083"/>
                  </a:cubicBezTo>
                  <a:cubicBezTo>
                    <a:pt x="5078516" y="4900613"/>
                    <a:pt x="5083278" y="5044440"/>
                    <a:pt x="5083278" y="5066348"/>
                  </a:cubicBezTo>
                  <a:cubicBezTo>
                    <a:pt x="5083278" y="5172075"/>
                    <a:pt x="5083278" y="5172075"/>
                    <a:pt x="5190911" y="5172075"/>
                  </a:cubicBezTo>
                  <a:cubicBezTo>
                    <a:pt x="5940528" y="5172075"/>
                    <a:pt x="7475006" y="5172075"/>
                    <a:pt x="7493103" y="5171123"/>
                  </a:cubicBezTo>
                  <a:cubicBezTo>
                    <a:pt x="7530251" y="5170170"/>
                    <a:pt x="7550253" y="5153978"/>
                    <a:pt x="7540728" y="5113973"/>
                  </a:cubicBezTo>
                  <a:cubicBezTo>
                    <a:pt x="7538823" y="5087303"/>
                    <a:pt x="7544539" y="5060633"/>
                    <a:pt x="7531203" y="5035868"/>
                  </a:cubicBezTo>
                  <a:cubicBezTo>
                    <a:pt x="7529298" y="5033010"/>
                    <a:pt x="7526441" y="4953000"/>
                    <a:pt x="7530251" y="4920615"/>
                  </a:cubicBezTo>
                  <a:cubicBezTo>
                    <a:pt x="7530251" y="4893945"/>
                    <a:pt x="7519773" y="4828223"/>
                    <a:pt x="7515964" y="4822508"/>
                  </a:cubicBezTo>
                  <a:cubicBezTo>
                    <a:pt x="7515964" y="4748213"/>
                    <a:pt x="7527394" y="4462463"/>
                    <a:pt x="7527394" y="4438650"/>
                  </a:cubicBezTo>
                  <a:cubicBezTo>
                    <a:pt x="7531203" y="4432935"/>
                    <a:pt x="7638836" y="4023360"/>
                    <a:pt x="7640741" y="4023360"/>
                  </a:cubicBezTo>
                  <a:cubicBezTo>
                    <a:pt x="7640741" y="4024313"/>
                    <a:pt x="7640741" y="4025265"/>
                    <a:pt x="7640741" y="4026218"/>
                  </a:cubicBezTo>
                  <a:cubicBezTo>
                    <a:pt x="7653123" y="4068128"/>
                    <a:pt x="7693128" y="4152900"/>
                    <a:pt x="7695986" y="4155758"/>
                  </a:cubicBezTo>
                  <a:cubicBezTo>
                    <a:pt x="7695034" y="4184333"/>
                    <a:pt x="7801714" y="4412933"/>
                    <a:pt x="7802666" y="4413885"/>
                  </a:cubicBezTo>
                  <a:cubicBezTo>
                    <a:pt x="7826478" y="4495800"/>
                    <a:pt x="7801714" y="4456748"/>
                    <a:pt x="7836956" y="4534853"/>
                  </a:cubicBezTo>
                  <a:cubicBezTo>
                    <a:pt x="7836003" y="4539615"/>
                    <a:pt x="7885534" y="4655820"/>
                    <a:pt x="7897916" y="4672965"/>
                  </a:cubicBezTo>
                  <a:cubicBezTo>
                    <a:pt x="7944589" y="4787265"/>
                    <a:pt x="8016978" y="4935855"/>
                    <a:pt x="8019836" y="4934903"/>
                  </a:cubicBezTo>
                  <a:cubicBezTo>
                    <a:pt x="8132231" y="5106353"/>
                    <a:pt x="8221766" y="5200650"/>
                    <a:pt x="8265581" y="5229225"/>
                  </a:cubicBezTo>
                  <a:cubicBezTo>
                    <a:pt x="8268439" y="5229225"/>
                    <a:pt x="8308444" y="5266373"/>
                    <a:pt x="8308444" y="5270183"/>
                  </a:cubicBezTo>
                  <a:cubicBezTo>
                    <a:pt x="8322731" y="5306378"/>
                    <a:pt x="8289394" y="5299710"/>
                    <a:pt x="8274153" y="5303520"/>
                  </a:cubicBezTo>
                  <a:cubicBezTo>
                    <a:pt x="8111276" y="5343525"/>
                    <a:pt x="7950303" y="5387340"/>
                    <a:pt x="7787426" y="5428298"/>
                  </a:cubicBezTo>
                  <a:cubicBezTo>
                    <a:pt x="7758851" y="5435918"/>
                    <a:pt x="7733134" y="5445443"/>
                    <a:pt x="7721703" y="5471160"/>
                  </a:cubicBezTo>
                  <a:cubicBezTo>
                    <a:pt x="7721703" y="5471160"/>
                    <a:pt x="7721703" y="5471160"/>
                    <a:pt x="7721703" y="5471160"/>
                  </a:cubicBezTo>
                  <a:cubicBezTo>
                    <a:pt x="7721703" y="5471160"/>
                    <a:pt x="7721703" y="5471160"/>
                    <a:pt x="7721703" y="5472113"/>
                  </a:cubicBezTo>
                  <a:cubicBezTo>
                    <a:pt x="7719798" y="5476875"/>
                    <a:pt x="7711226" y="5553075"/>
                    <a:pt x="7720751" y="5585460"/>
                  </a:cubicBezTo>
                  <a:cubicBezTo>
                    <a:pt x="7743611" y="5622608"/>
                    <a:pt x="7885534" y="5739765"/>
                    <a:pt x="7937921" y="5749290"/>
                  </a:cubicBezTo>
                  <a:cubicBezTo>
                    <a:pt x="8046506" y="5769293"/>
                    <a:pt x="8536091" y="5876925"/>
                    <a:pt x="8677061" y="5865495"/>
                  </a:cubicBezTo>
                  <a:cubicBezTo>
                    <a:pt x="8724686" y="5861685"/>
                    <a:pt x="8771358" y="5853113"/>
                    <a:pt x="8818983" y="5855018"/>
                  </a:cubicBezTo>
                  <a:cubicBezTo>
                    <a:pt x="8849463" y="5855970"/>
                    <a:pt x="8865656" y="5865495"/>
                    <a:pt x="8869466" y="5896928"/>
                  </a:cubicBezTo>
                  <a:cubicBezTo>
                    <a:pt x="8875181" y="5945505"/>
                    <a:pt x="8882800" y="5994083"/>
                    <a:pt x="8889469" y="6042660"/>
                  </a:cubicBezTo>
                  <a:cubicBezTo>
                    <a:pt x="8893279" y="6075998"/>
                    <a:pt x="8904708" y="6104573"/>
                    <a:pt x="8942808" y="6113145"/>
                  </a:cubicBezTo>
                  <a:cubicBezTo>
                    <a:pt x="8995196" y="6125528"/>
                    <a:pt x="9045679" y="6144578"/>
                    <a:pt x="9099019" y="6154103"/>
                  </a:cubicBezTo>
                  <a:cubicBezTo>
                    <a:pt x="9149500" y="6162675"/>
                    <a:pt x="9242846" y="6126480"/>
                    <a:pt x="9242846" y="6126480"/>
                  </a:cubicBezTo>
                  <a:cubicBezTo>
                    <a:pt x="9287613" y="6126480"/>
                    <a:pt x="9319046" y="6111240"/>
                    <a:pt x="9308569" y="6058853"/>
                  </a:cubicBezTo>
                  <a:cubicBezTo>
                    <a:pt x="9303806" y="6035993"/>
                    <a:pt x="9346669" y="6026468"/>
                    <a:pt x="9356194" y="6027420"/>
                  </a:cubicBezTo>
                  <a:cubicBezTo>
                    <a:pt x="9378100" y="6028373"/>
                    <a:pt x="9400008" y="6025515"/>
                    <a:pt x="9422869" y="6022658"/>
                  </a:cubicBezTo>
                  <a:cubicBezTo>
                    <a:pt x="9649563" y="5992178"/>
                    <a:pt x="9875306" y="5959793"/>
                    <a:pt x="10102000" y="5926455"/>
                  </a:cubicBezTo>
                  <a:cubicBezTo>
                    <a:pt x="10142006" y="5920740"/>
                    <a:pt x="10166771" y="5928360"/>
                    <a:pt x="10171533" y="5972175"/>
                  </a:cubicBezTo>
                  <a:cubicBezTo>
                    <a:pt x="10175344" y="6005513"/>
                    <a:pt x="10196298" y="6016943"/>
                    <a:pt x="10227731" y="6017895"/>
                  </a:cubicBezTo>
                  <a:cubicBezTo>
                    <a:pt x="10262973" y="6018848"/>
                    <a:pt x="10297263" y="6011228"/>
                    <a:pt x="10331554" y="6008370"/>
                  </a:cubicBezTo>
                  <a:cubicBezTo>
                    <a:pt x="10384894" y="6004560"/>
                    <a:pt x="10399181" y="5991225"/>
                    <a:pt x="10399181" y="5937885"/>
                  </a:cubicBezTo>
                  <a:cubicBezTo>
                    <a:pt x="10402038" y="5715953"/>
                    <a:pt x="10401086" y="5496878"/>
                    <a:pt x="10401086" y="5277803"/>
                  </a:cubicBezTo>
                  <a:close/>
                  <a:moveTo>
                    <a:pt x="5120426" y="4653915"/>
                  </a:moveTo>
                  <a:cubicBezTo>
                    <a:pt x="5120426" y="4652963"/>
                    <a:pt x="5120426" y="4652010"/>
                    <a:pt x="5120426" y="4650105"/>
                  </a:cubicBezTo>
                  <a:cubicBezTo>
                    <a:pt x="5120426" y="4651058"/>
                    <a:pt x="5120426" y="4651058"/>
                    <a:pt x="5121378" y="4652010"/>
                  </a:cubicBezTo>
                  <a:cubicBezTo>
                    <a:pt x="5121378" y="4652010"/>
                    <a:pt x="5120426" y="4652963"/>
                    <a:pt x="5120426" y="4653915"/>
                  </a:cubicBezTo>
                  <a:close/>
                  <a:moveTo>
                    <a:pt x="5252823" y="3790950"/>
                  </a:moveTo>
                  <a:cubicBezTo>
                    <a:pt x="5252823" y="3790950"/>
                    <a:pt x="5252823" y="3791903"/>
                    <a:pt x="5252823" y="3790950"/>
                  </a:cubicBezTo>
                  <a:cubicBezTo>
                    <a:pt x="5251871" y="3791903"/>
                    <a:pt x="5251871" y="3791903"/>
                    <a:pt x="5250919" y="3791903"/>
                  </a:cubicBezTo>
                  <a:cubicBezTo>
                    <a:pt x="5251871" y="3791903"/>
                    <a:pt x="5252823" y="3790950"/>
                    <a:pt x="5252823" y="3790950"/>
                  </a:cubicBezTo>
                  <a:cubicBezTo>
                    <a:pt x="5252823" y="3790950"/>
                    <a:pt x="5252823" y="3790950"/>
                    <a:pt x="5252823" y="3790950"/>
                  </a:cubicBezTo>
                  <a:close/>
                  <a:moveTo>
                    <a:pt x="5253776" y="3801428"/>
                  </a:moveTo>
                  <a:cubicBezTo>
                    <a:pt x="5253776" y="3801428"/>
                    <a:pt x="5253776" y="3801428"/>
                    <a:pt x="5253776" y="3801428"/>
                  </a:cubicBezTo>
                  <a:cubicBezTo>
                    <a:pt x="5253776" y="3801428"/>
                    <a:pt x="5253776" y="3801428"/>
                    <a:pt x="5253776" y="3801428"/>
                  </a:cubicBezTo>
                  <a:cubicBezTo>
                    <a:pt x="5253776" y="3801428"/>
                    <a:pt x="5253776" y="3801428"/>
                    <a:pt x="5253776" y="3801428"/>
                  </a:cubicBezTo>
                  <a:cubicBezTo>
                    <a:pt x="5253776" y="3801428"/>
                    <a:pt x="5253776" y="3801428"/>
                    <a:pt x="5253776" y="3801428"/>
                  </a:cubicBezTo>
                  <a:cubicBezTo>
                    <a:pt x="5253776" y="3801428"/>
                    <a:pt x="5253776" y="3801428"/>
                    <a:pt x="5253776" y="3801428"/>
                  </a:cubicBezTo>
                  <a:close/>
                  <a:moveTo>
                    <a:pt x="7520726" y="5030153"/>
                  </a:moveTo>
                  <a:cubicBezTo>
                    <a:pt x="7520726" y="5030153"/>
                    <a:pt x="7520726" y="5030153"/>
                    <a:pt x="7520726" y="5030153"/>
                  </a:cubicBezTo>
                  <a:cubicBezTo>
                    <a:pt x="7520726" y="5030153"/>
                    <a:pt x="7520726" y="5030153"/>
                    <a:pt x="7520726" y="5030153"/>
                  </a:cubicBezTo>
                  <a:cubicBezTo>
                    <a:pt x="7520726" y="5030153"/>
                    <a:pt x="7520726" y="5030153"/>
                    <a:pt x="7520726" y="5030153"/>
                  </a:cubicBezTo>
                  <a:close/>
                  <a:moveTo>
                    <a:pt x="7243548" y="2096453"/>
                  </a:moveTo>
                  <a:cubicBezTo>
                    <a:pt x="7243548" y="2095500"/>
                    <a:pt x="7243548" y="2095500"/>
                    <a:pt x="7243548" y="2096453"/>
                  </a:cubicBezTo>
                  <a:cubicBezTo>
                    <a:pt x="7227356" y="2051685"/>
                    <a:pt x="7243548" y="2016443"/>
                    <a:pt x="7273076" y="1983105"/>
                  </a:cubicBezTo>
                  <a:cubicBezTo>
                    <a:pt x="7277839" y="1977390"/>
                    <a:pt x="7281648" y="1969770"/>
                    <a:pt x="7281648" y="1962150"/>
                  </a:cubicBezTo>
                  <a:cubicBezTo>
                    <a:pt x="7292126" y="1971675"/>
                    <a:pt x="7301651" y="1981200"/>
                    <a:pt x="7311176" y="1991678"/>
                  </a:cubicBezTo>
                  <a:lnTo>
                    <a:pt x="7311176" y="1991678"/>
                  </a:lnTo>
                  <a:cubicBezTo>
                    <a:pt x="7314986" y="1999298"/>
                    <a:pt x="7319748" y="2003108"/>
                    <a:pt x="7328321" y="2002155"/>
                  </a:cubicBezTo>
                  <a:cubicBezTo>
                    <a:pt x="7339751" y="2006918"/>
                    <a:pt x="7351181" y="2010728"/>
                    <a:pt x="7368326" y="2017395"/>
                  </a:cubicBezTo>
                  <a:cubicBezTo>
                    <a:pt x="7321653" y="2038350"/>
                    <a:pt x="7280696" y="2064068"/>
                    <a:pt x="7243548" y="2096453"/>
                  </a:cubicBezTo>
                  <a:close/>
                  <a:moveTo>
                    <a:pt x="7532156" y="1809750"/>
                  </a:moveTo>
                  <a:cubicBezTo>
                    <a:pt x="7492151" y="1830705"/>
                    <a:pt x="7453098" y="1853565"/>
                    <a:pt x="7414046" y="1876425"/>
                  </a:cubicBezTo>
                  <a:cubicBezTo>
                    <a:pt x="7376898" y="1888808"/>
                    <a:pt x="7339751" y="1901190"/>
                    <a:pt x="7302603" y="1913573"/>
                  </a:cubicBezTo>
                  <a:cubicBezTo>
                    <a:pt x="7344514" y="1848803"/>
                    <a:pt x="7385471" y="1784033"/>
                    <a:pt x="7427381" y="1719263"/>
                  </a:cubicBezTo>
                  <a:cubicBezTo>
                    <a:pt x="7439764" y="1721168"/>
                    <a:pt x="7452146" y="1723073"/>
                    <a:pt x="7463576" y="1725930"/>
                  </a:cubicBezTo>
                  <a:cubicBezTo>
                    <a:pt x="7485484" y="1744028"/>
                    <a:pt x="7515964" y="1744980"/>
                    <a:pt x="7536919" y="1766888"/>
                  </a:cubicBezTo>
                  <a:cubicBezTo>
                    <a:pt x="7552159" y="1784985"/>
                    <a:pt x="7559778" y="1795463"/>
                    <a:pt x="7532156" y="1809750"/>
                  </a:cubicBezTo>
                  <a:close/>
                  <a:moveTo>
                    <a:pt x="7635026" y="2258378"/>
                  </a:moveTo>
                  <a:cubicBezTo>
                    <a:pt x="7634073" y="2264093"/>
                    <a:pt x="7634073" y="2269808"/>
                    <a:pt x="7633121" y="2275523"/>
                  </a:cubicBezTo>
                  <a:cubicBezTo>
                    <a:pt x="7626453" y="2285048"/>
                    <a:pt x="7624548" y="2294573"/>
                    <a:pt x="7625501" y="2306003"/>
                  </a:cubicBezTo>
                  <a:cubicBezTo>
                    <a:pt x="7610261" y="2336483"/>
                    <a:pt x="7592164" y="2366010"/>
                    <a:pt x="7555969" y="2381250"/>
                  </a:cubicBezTo>
                  <a:cubicBezTo>
                    <a:pt x="7543586" y="2325053"/>
                    <a:pt x="7547396" y="2276475"/>
                    <a:pt x="7591211" y="2235518"/>
                  </a:cubicBezTo>
                  <a:cubicBezTo>
                    <a:pt x="7604546" y="2223135"/>
                    <a:pt x="7613119" y="2205990"/>
                    <a:pt x="7624548" y="2190750"/>
                  </a:cubicBezTo>
                  <a:cubicBezTo>
                    <a:pt x="7624548" y="2190750"/>
                    <a:pt x="7624548" y="2190750"/>
                    <a:pt x="7624548" y="2190750"/>
                  </a:cubicBezTo>
                  <a:cubicBezTo>
                    <a:pt x="7647409" y="2210753"/>
                    <a:pt x="7626453" y="2236470"/>
                    <a:pt x="7635026" y="2258378"/>
                  </a:cubicBezTo>
                  <a:close/>
                  <a:moveTo>
                    <a:pt x="7758851" y="1743075"/>
                  </a:moveTo>
                  <a:cubicBezTo>
                    <a:pt x="7758851" y="1743075"/>
                    <a:pt x="7757898" y="1742123"/>
                    <a:pt x="7757898" y="1742123"/>
                  </a:cubicBezTo>
                  <a:cubicBezTo>
                    <a:pt x="7757898" y="1742123"/>
                    <a:pt x="7757898" y="1742123"/>
                    <a:pt x="7757898" y="1741170"/>
                  </a:cubicBezTo>
                  <a:cubicBezTo>
                    <a:pt x="7757898" y="1742123"/>
                    <a:pt x="7758851" y="1742123"/>
                    <a:pt x="7758851" y="1743075"/>
                  </a:cubicBezTo>
                  <a:cubicBezTo>
                    <a:pt x="7758851" y="1743075"/>
                    <a:pt x="7758851" y="1743075"/>
                    <a:pt x="7758851" y="1743075"/>
                  </a:cubicBezTo>
                  <a:close/>
                  <a:moveTo>
                    <a:pt x="9201888" y="6113145"/>
                  </a:moveTo>
                  <a:cubicBezTo>
                    <a:pt x="9201888" y="6113145"/>
                    <a:pt x="9200936" y="6113145"/>
                    <a:pt x="9201888" y="6113145"/>
                  </a:cubicBezTo>
                  <a:cubicBezTo>
                    <a:pt x="9201888" y="6112193"/>
                    <a:pt x="9201888" y="6112193"/>
                    <a:pt x="9201888" y="6113145"/>
                  </a:cubicBezTo>
                  <a:cubicBezTo>
                    <a:pt x="9201888" y="6112193"/>
                    <a:pt x="9201888" y="6113145"/>
                    <a:pt x="9201888" y="6113145"/>
                  </a:cubicBezTo>
                  <a:close/>
                  <a:moveTo>
                    <a:pt x="9740050" y="5124450"/>
                  </a:moveTo>
                  <a:cubicBezTo>
                    <a:pt x="9733383" y="5117783"/>
                    <a:pt x="9089494" y="5115878"/>
                    <a:pt x="8798029" y="5114925"/>
                  </a:cubicBezTo>
                  <a:cubicBezTo>
                    <a:pt x="8795171" y="5104448"/>
                    <a:pt x="8874229" y="4975860"/>
                    <a:pt x="8872323" y="4905375"/>
                  </a:cubicBezTo>
                  <a:cubicBezTo>
                    <a:pt x="8877086" y="4879658"/>
                    <a:pt x="8853273" y="4698683"/>
                    <a:pt x="8845654" y="4692015"/>
                  </a:cubicBezTo>
                  <a:cubicBezTo>
                    <a:pt x="8826604" y="4610100"/>
                    <a:pt x="8740879" y="4419600"/>
                    <a:pt x="8737069" y="4410075"/>
                  </a:cubicBezTo>
                  <a:cubicBezTo>
                    <a:pt x="8730400" y="4394835"/>
                    <a:pt x="8723733" y="4378643"/>
                    <a:pt x="8715161" y="4363403"/>
                  </a:cubicBezTo>
                  <a:cubicBezTo>
                    <a:pt x="8666583" y="4273868"/>
                    <a:pt x="8567523" y="4095750"/>
                    <a:pt x="8567523" y="4095750"/>
                  </a:cubicBezTo>
                  <a:cubicBezTo>
                    <a:pt x="8567523" y="4095750"/>
                    <a:pt x="8567523" y="4089083"/>
                    <a:pt x="8567523" y="4085273"/>
                  </a:cubicBezTo>
                  <a:cubicBezTo>
                    <a:pt x="8573238" y="4057650"/>
                    <a:pt x="8585621" y="4071938"/>
                    <a:pt x="8596098" y="4081463"/>
                  </a:cubicBezTo>
                  <a:cubicBezTo>
                    <a:pt x="8678013" y="4153853"/>
                    <a:pt x="9679091" y="5034915"/>
                    <a:pt x="9721000" y="5074920"/>
                  </a:cubicBezTo>
                  <a:cubicBezTo>
                    <a:pt x="9733383" y="5087303"/>
                    <a:pt x="9767673" y="5095875"/>
                    <a:pt x="9740050" y="512445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32" name="Plus Sign 31">
            <a:extLst>
              <a:ext uri="{FF2B5EF4-FFF2-40B4-BE49-F238E27FC236}">
                <a16:creationId xmlns:a16="http://schemas.microsoft.com/office/drawing/2014/main" id="{05ADE562-83E4-4F4E-BB49-26001E38B8CA}"/>
              </a:ext>
            </a:extLst>
          </p:cNvPr>
          <p:cNvSpPr/>
          <p:nvPr/>
        </p:nvSpPr>
        <p:spPr>
          <a:xfrm>
            <a:off x="9615333" y="4240313"/>
            <a:ext cx="448003" cy="4480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nvGrpSpPr>
          <p:cNvPr id="31" name="Group 30">
            <a:extLst>
              <a:ext uri="{FF2B5EF4-FFF2-40B4-BE49-F238E27FC236}">
                <a16:creationId xmlns:a16="http://schemas.microsoft.com/office/drawing/2014/main" id="{B093F54A-5047-430A-BE4B-751B8A97079F}"/>
              </a:ext>
            </a:extLst>
          </p:cNvPr>
          <p:cNvGrpSpPr/>
          <p:nvPr/>
        </p:nvGrpSpPr>
        <p:grpSpPr>
          <a:xfrm rot="20857237">
            <a:off x="9024574" y="3519587"/>
            <a:ext cx="1109031" cy="1274933"/>
            <a:chOff x="8873991" y="3923317"/>
            <a:chExt cx="1109031" cy="1274933"/>
          </a:xfrm>
        </p:grpSpPr>
        <p:grpSp>
          <p:nvGrpSpPr>
            <p:cNvPr id="22" name="Group 21">
              <a:extLst>
                <a:ext uri="{FF2B5EF4-FFF2-40B4-BE49-F238E27FC236}">
                  <a16:creationId xmlns:a16="http://schemas.microsoft.com/office/drawing/2014/main" id="{622895FC-3765-4CEC-ACEC-0A04BDAFA5E8}"/>
                </a:ext>
              </a:extLst>
            </p:cNvPr>
            <p:cNvGrpSpPr/>
            <p:nvPr/>
          </p:nvGrpSpPr>
          <p:grpSpPr>
            <a:xfrm>
              <a:off x="8932620" y="3923317"/>
              <a:ext cx="1050402" cy="1274933"/>
              <a:chOff x="8772175" y="4670224"/>
              <a:chExt cx="1050402" cy="1274933"/>
            </a:xfrm>
            <a:solidFill>
              <a:schemeClr val="bg1"/>
            </a:solidFill>
          </p:grpSpPr>
          <p:sp>
            <p:nvSpPr>
              <p:cNvPr id="24" name="Freeform: Shape 23">
                <a:extLst>
                  <a:ext uri="{FF2B5EF4-FFF2-40B4-BE49-F238E27FC236}">
                    <a16:creationId xmlns:a16="http://schemas.microsoft.com/office/drawing/2014/main" id="{940E0907-0F25-49DC-B94F-BDA5FAE3D413}"/>
                  </a:ext>
                </a:extLst>
              </p:cNvPr>
              <p:cNvSpPr/>
              <p:nvPr/>
            </p:nvSpPr>
            <p:spPr>
              <a:xfrm rot="567401">
                <a:off x="8772175" y="4670224"/>
                <a:ext cx="116160" cy="704068"/>
              </a:xfrm>
              <a:custGeom>
                <a:avLst/>
                <a:gdLst>
                  <a:gd name="connsiteX0" fmla="*/ 31309 w 197809"/>
                  <a:gd name="connsiteY0" fmla="*/ 0 h 1198955"/>
                  <a:gd name="connsiteX1" fmla="*/ 8623 w 197809"/>
                  <a:gd name="connsiteY1" fmla="*/ 96358 h 1198955"/>
                  <a:gd name="connsiteX2" fmla="*/ 0 w 197809"/>
                  <a:gd name="connsiteY2" fmla="*/ 226395 h 1198955"/>
                  <a:gd name="connsiteX3" fmla="*/ 143760 w 197809"/>
                  <a:gd name="connsiteY3" fmla="*/ 1179118 h 1198955"/>
                  <a:gd name="connsiteX4" fmla="*/ 197367 w 197809"/>
                  <a:gd name="connsiteY4" fmla="*/ 1176683 h 1198955"/>
                  <a:gd name="connsiteX5" fmla="*/ 116958 w 197809"/>
                  <a:gd name="connsiteY5" fmla="*/ 812404 h 1198955"/>
                  <a:gd name="connsiteX6" fmla="*/ 51170 w 197809"/>
                  <a:gd name="connsiteY6" fmla="*/ 176444 h 1198955"/>
                  <a:gd name="connsiteX7" fmla="*/ 54101 w 197809"/>
                  <a:gd name="connsiteY7" fmla="*/ 106809 h 1198955"/>
                  <a:gd name="connsiteX8" fmla="*/ 61676 w 197809"/>
                  <a:gd name="connsiteY8" fmla="*/ 57582 h 119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809" h="1198955">
                    <a:moveTo>
                      <a:pt x="31309" y="0"/>
                    </a:moveTo>
                    <a:lnTo>
                      <a:pt x="8623" y="96358"/>
                    </a:lnTo>
                    <a:cubicBezTo>
                      <a:pt x="2589" y="138981"/>
                      <a:pt x="0" y="182536"/>
                      <a:pt x="0" y="226395"/>
                    </a:cubicBezTo>
                    <a:cubicBezTo>
                      <a:pt x="0" y="551685"/>
                      <a:pt x="77971" y="864793"/>
                      <a:pt x="143760" y="1179118"/>
                    </a:cubicBezTo>
                    <a:cubicBezTo>
                      <a:pt x="165691" y="1207140"/>
                      <a:pt x="202240" y="1204703"/>
                      <a:pt x="197367" y="1176683"/>
                    </a:cubicBezTo>
                    <a:cubicBezTo>
                      <a:pt x="176656" y="1063378"/>
                      <a:pt x="137668" y="925709"/>
                      <a:pt x="116958" y="812404"/>
                    </a:cubicBezTo>
                    <a:cubicBezTo>
                      <a:pt x="77972" y="602855"/>
                      <a:pt x="52387" y="390868"/>
                      <a:pt x="51170" y="176444"/>
                    </a:cubicBezTo>
                    <a:cubicBezTo>
                      <a:pt x="51170" y="152991"/>
                      <a:pt x="52007" y="129767"/>
                      <a:pt x="54101" y="106809"/>
                    </a:cubicBezTo>
                    <a:lnTo>
                      <a:pt x="61676" y="57582"/>
                    </a:lnTo>
                    <a:close/>
                  </a:path>
                </a:pathLst>
              </a:custGeom>
              <a:grp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5" name="Freeform: Shape 24">
                <a:extLst>
                  <a:ext uri="{FF2B5EF4-FFF2-40B4-BE49-F238E27FC236}">
                    <a16:creationId xmlns:a16="http://schemas.microsoft.com/office/drawing/2014/main" id="{B416E369-C8CC-4B34-9F95-24F901D1F5A2}"/>
                  </a:ext>
                </a:extLst>
              </p:cNvPr>
              <p:cNvSpPr/>
              <p:nvPr/>
            </p:nvSpPr>
            <p:spPr>
              <a:xfrm rot="2624473">
                <a:off x="9205359" y="5419204"/>
                <a:ext cx="175807" cy="376730"/>
              </a:xfrm>
              <a:custGeom>
                <a:avLst/>
                <a:gdLst>
                  <a:gd name="connsiteX0" fmla="*/ 0 w 144018"/>
                  <a:gd name="connsiteY0" fmla="*/ 4566 h 308610"/>
                  <a:gd name="connsiteX1" fmla="*/ 19888 w 144018"/>
                  <a:gd name="connsiteY1" fmla="*/ 7309 h 308610"/>
                  <a:gd name="connsiteX2" fmla="*/ 28804 w 144018"/>
                  <a:gd name="connsiteY2" fmla="*/ 73146 h 308610"/>
                  <a:gd name="connsiteX3" fmla="*/ 75438 w 144018"/>
                  <a:gd name="connsiteY3" fmla="*/ 239109 h 308610"/>
                  <a:gd name="connsiteX4" fmla="*/ 104242 w 144018"/>
                  <a:gd name="connsiteY4" fmla="*/ 280943 h 308610"/>
                  <a:gd name="connsiteX5" fmla="*/ 143332 w 144018"/>
                  <a:gd name="connsiteY5" fmla="*/ 297402 h 308610"/>
                  <a:gd name="connsiteX6" fmla="*/ 143332 w 144018"/>
                  <a:gd name="connsiteY6" fmla="*/ 314547 h 308610"/>
                  <a:gd name="connsiteX7" fmla="*/ 60350 w 144018"/>
                  <a:gd name="connsiteY7" fmla="*/ 243910 h 308610"/>
                  <a:gd name="connsiteX8" fmla="*/ 4115 w 144018"/>
                  <a:gd name="connsiteY8" fmla="*/ 29940 h 308610"/>
                  <a:gd name="connsiteX9" fmla="*/ 0 w 144018"/>
                  <a:gd name="connsiteY9" fmla="*/ 4566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18" h="308610">
                    <a:moveTo>
                      <a:pt x="0" y="4566"/>
                    </a:moveTo>
                    <a:cubicBezTo>
                      <a:pt x="9601" y="-3664"/>
                      <a:pt x="13716" y="451"/>
                      <a:pt x="19888" y="7309"/>
                    </a:cubicBezTo>
                    <a:cubicBezTo>
                      <a:pt x="21260" y="32684"/>
                      <a:pt x="24689" y="52572"/>
                      <a:pt x="28804" y="73146"/>
                    </a:cubicBezTo>
                    <a:cubicBezTo>
                      <a:pt x="40462" y="129381"/>
                      <a:pt x="58979" y="202762"/>
                      <a:pt x="75438" y="239109"/>
                    </a:cubicBezTo>
                    <a:cubicBezTo>
                      <a:pt x="80924" y="250082"/>
                      <a:pt x="97384" y="274085"/>
                      <a:pt x="104242" y="280943"/>
                    </a:cubicBezTo>
                    <a:cubicBezTo>
                      <a:pt x="114529" y="289173"/>
                      <a:pt x="128930" y="297402"/>
                      <a:pt x="143332" y="297402"/>
                    </a:cubicBezTo>
                    <a:cubicBezTo>
                      <a:pt x="148133" y="302889"/>
                      <a:pt x="148133" y="309061"/>
                      <a:pt x="143332" y="314547"/>
                    </a:cubicBezTo>
                    <a:cubicBezTo>
                      <a:pt x="102184" y="307004"/>
                      <a:pt x="76810" y="280257"/>
                      <a:pt x="60350" y="243910"/>
                    </a:cubicBezTo>
                    <a:cubicBezTo>
                      <a:pt x="31547" y="174644"/>
                      <a:pt x="14402" y="104007"/>
                      <a:pt x="4115" y="29940"/>
                    </a:cubicBezTo>
                    <a:cubicBezTo>
                      <a:pt x="3429" y="21711"/>
                      <a:pt x="2057" y="12110"/>
                      <a:pt x="0" y="4566"/>
                    </a:cubicBezTo>
                    <a:close/>
                  </a:path>
                </a:pathLst>
              </a:custGeom>
              <a:grp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26" name="Freeform: Shape 25">
                <a:extLst>
                  <a:ext uri="{FF2B5EF4-FFF2-40B4-BE49-F238E27FC236}">
                    <a16:creationId xmlns:a16="http://schemas.microsoft.com/office/drawing/2014/main" id="{D3AC3BE8-304E-4C32-A75F-D93A0350BD78}"/>
                  </a:ext>
                </a:extLst>
              </p:cNvPr>
              <p:cNvSpPr/>
              <p:nvPr/>
            </p:nvSpPr>
            <p:spPr>
              <a:xfrm rot="2624473">
                <a:off x="9453204" y="5568427"/>
                <a:ext cx="92090" cy="376730"/>
              </a:xfrm>
              <a:custGeom>
                <a:avLst/>
                <a:gdLst>
                  <a:gd name="connsiteX0" fmla="*/ 0 w 75438"/>
                  <a:gd name="connsiteY0" fmla="*/ 9601 h 308610"/>
                  <a:gd name="connsiteX1" fmla="*/ 17145 w 75438"/>
                  <a:gd name="connsiteY1" fmla="*/ 0 h 308610"/>
                  <a:gd name="connsiteX2" fmla="*/ 75438 w 75438"/>
                  <a:gd name="connsiteY2" fmla="*/ 233858 h 308610"/>
                  <a:gd name="connsiteX3" fmla="*/ 75438 w 75438"/>
                  <a:gd name="connsiteY3" fmla="*/ 279121 h 308610"/>
                  <a:gd name="connsiteX4" fmla="*/ 65151 w 75438"/>
                  <a:gd name="connsiteY4" fmla="*/ 311353 h 308610"/>
                  <a:gd name="connsiteX5" fmla="*/ 47320 w 75438"/>
                  <a:gd name="connsiteY5" fmla="*/ 296951 h 308610"/>
                  <a:gd name="connsiteX6" fmla="*/ 61722 w 75438"/>
                  <a:gd name="connsiteY6" fmla="*/ 256489 h 308610"/>
                  <a:gd name="connsiteX7" fmla="*/ 57607 w 75438"/>
                  <a:gd name="connsiteY7" fmla="*/ 225628 h 308610"/>
                  <a:gd name="connsiteX8" fmla="*/ 5487 w 75438"/>
                  <a:gd name="connsiteY8" fmla="*/ 25375 h 308610"/>
                  <a:gd name="connsiteX9" fmla="*/ 0 w 75438"/>
                  <a:gd name="connsiteY9" fmla="*/ 9601 h 3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8" h="308610">
                    <a:moveTo>
                      <a:pt x="0" y="9601"/>
                    </a:moveTo>
                    <a:cubicBezTo>
                      <a:pt x="6172" y="3429"/>
                      <a:pt x="11659" y="6172"/>
                      <a:pt x="17145" y="0"/>
                    </a:cubicBezTo>
                    <a:cubicBezTo>
                      <a:pt x="45263" y="100127"/>
                      <a:pt x="62408" y="153619"/>
                      <a:pt x="75438" y="233858"/>
                    </a:cubicBezTo>
                    <a:cubicBezTo>
                      <a:pt x="78181" y="248945"/>
                      <a:pt x="78181" y="264033"/>
                      <a:pt x="75438" y="279121"/>
                    </a:cubicBezTo>
                    <a:cubicBezTo>
                      <a:pt x="71323" y="292837"/>
                      <a:pt x="69266" y="297637"/>
                      <a:pt x="65151" y="311353"/>
                    </a:cubicBezTo>
                    <a:cubicBezTo>
                      <a:pt x="56236" y="314782"/>
                      <a:pt x="53493" y="304495"/>
                      <a:pt x="47320" y="296951"/>
                    </a:cubicBezTo>
                    <a:cubicBezTo>
                      <a:pt x="58293" y="285979"/>
                      <a:pt x="61036" y="277749"/>
                      <a:pt x="61722" y="256489"/>
                    </a:cubicBezTo>
                    <a:cubicBezTo>
                      <a:pt x="59665" y="243459"/>
                      <a:pt x="60351" y="233172"/>
                      <a:pt x="57607" y="225628"/>
                    </a:cubicBezTo>
                    <a:cubicBezTo>
                      <a:pt x="44577" y="157734"/>
                      <a:pt x="28804" y="100127"/>
                      <a:pt x="5487" y="25375"/>
                    </a:cubicBezTo>
                    <a:cubicBezTo>
                      <a:pt x="4801" y="21946"/>
                      <a:pt x="2058" y="13030"/>
                      <a:pt x="0" y="9601"/>
                    </a:cubicBezTo>
                    <a:close/>
                  </a:path>
                </a:pathLst>
              </a:custGeom>
              <a:grp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7" name="Freeform: Shape 26">
                <a:extLst>
                  <a:ext uri="{FF2B5EF4-FFF2-40B4-BE49-F238E27FC236}">
                    <a16:creationId xmlns:a16="http://schemas.microsoft.com/office/drawing/2014/main" id="{9676DCC6-A67A-4878-9059-57495BE308CD}"/>
                  </a:ext>
                </a:extLst>
              </p:cNvPr>
              <p:cNvSpPr/>
              <p:nvPr/>
            </p:nvSpPr>
            <p:spPr>
              <a:xfrm rot="2624473">
                <a:off x="9373440" y="5030162"/>
                <a:ext cx="449137" cy="527241"/>
              </a:xfrm>
              <a:custGeom>
                <a:avLst/>
                <a:gdLst>
                  <a:gd name="connsiteX0" fmla="*/ 196 w 349758"/>
                  <a:gd name="connsiteY0" fmla="*/ 0 h 445770"/>
                  <a:gd name="connsiteX1" fmla="*/ 119525 w 349758"/>
                  <a:gd name="connsiteY1" fmla="*/ 109042 h 445770"/>
                  <a:gd name="connsiteX2" fmla="*/ 153815 w 349758"/>
                  <a:gd name="connsiteY2" fmla="*/ 161163 h 445770"/>
                  <a:gd name="connsiteX3" fmla="*/ 181247 w 349758"/>
                  <a:gd name="connsiteY3" fmla="*/ 189967 h 445770"/>
                  <a:gd name="connsiteX4" fmla="*/ 226510 w 349758"/>
                  <a:gd name="connsiteY4" fmla="*/ 200254 h 445770"/>
                  <a:gd name="connsiteX5" fmla="*/ 293033 w 349758"/>
                  <a:gd name="connsiteY5" fmla="*/ 270891 h 445770"/>
                  <a:gd name="connsiteX6" fmla="*/ 351326 w 349758"/>
                  <a:gd name="connsiteY6" fmla="*/ 407365 h 445770"/>
                  <a:gd name="connsiteX7" fmla="*/ 333495 w 349758"/>
                  <a:gd name="connsiteY7" fmla="*/ 425196 h 445770"/>
                  <a:gd name="connsiteX8" fmla="*/ 274516 w 349758"/>
                  <a:gd name="connsiteY8" fmla="*/ 291465 h 445770"/>
                  <a:gd name="connsiteX9" fmla="*/ 197707 w 349758"/>
                  <a:gd name="connsiteY9" fmla="*/ 216027 h 445770"/>
                  <a:gd name="connsiteX10" fmla="*/ 146957 w 349758"/>
                  <a:gd name="connsiteY10" fmla="*/ 228371 h 445770"/>
                  <a:gd name="connsiteX11" fmla="*/ 101009 w 349758"/>
                  <a:gd name="connsiteY11" fmla="*/ 369646 h 445770"/>
                  <a:gd name="connsiteX12" fmla="*/ 114725 w 349758"/>
                  <a:gd name="connsiteY12" fmla="*/ 447142 h 445770"/>
                  <a:gd name="connsiteX13" fmla="*/ 92779 w 349758"/>
                  <a:gd name="connsiteY13" fmla="*/ 445770 h 445770"/>
                  <a:gd name="connsiteX14" fmla="*/ 71519 w 349758"/>
                  <a:gd name="connsiteY14" fmla="*/ 350444 h 445770"/>
                  <a:gd name="connsiteX15" fmla="*/ 132556 w 349758"/>
                  <a:gd name="connsiteY15" fmla="*/ 205054 h 445770"/>
                  <a:gd name="connsiteX16" fmla="*/ 128441 w 349758"/>
                  <a:gd name="connsiteY16" fmla="*/ 176251 h 445770"/>
                  <a:gd name="connsiteX17" fmla="*/ 107181 w 349758"/>
                  <a:gd name="connsiteY17" fmla="*/ 137846 h 445770"/>
                  <a:gd name="connsiteX18" fmla="*/ 35858 w 349758"/>
                  <a:gd name="connsiteY18" fmla="*/ 63779 h 445770"/>
                  <a:gd name="connsiteX19" fmla="*/ 7740 w 349758"/>
                  <a:gd name="connsiteY19" fmla="*/ 38405 h 445770"/>
                  <a:gd name="connsiteX20" fmla="*/ 196 w 349758"/>
                  <a:gd name="connsiteY20" fmla="*/ 0 h 445770"/>
                  <a:gd name="connsiteX0" fmla="*/ 9624 w 360810"/>
                  <a:gd name="connsiteY0" fmla="*/ 4565 h 454288"/>
                  <a:gd name="connsiteX1" fmla="*/ 128953 w 360810"/>
                  <a:gd name="connsiteY1" fmla="*/ 113607 h 454288"/>
                  <a:gd name="connsiteX2" fmla="*/ 163243 w 360810"/>
                  <a:gd name="connsiteY2" fmla="*/ 165728 h 454288"/>
                  <a:gd name="connsiteX3" fmla="*/ 190675 w 360810"/>
                  <a:gd name="connsiteY3" fmla="*/ 194532 h 454288"/>
                  <a:gd name="connsiteX4" fmla="*/ 235938 w 360810"/>
                  <a:gd name="connsiteY4" fmla="*/ 204819 h 454288"/>
                  <a:gd name="connsiteX5" fmla="*/ 302461 w 360810"/>
                  <a:gd name="connsiteY5" fmla="*/ 275456 h 454288"/>
                  <a:gd name="connsiteX6" fmla="*/ 360754 w 360810"/>
                  <a:gd name="connsiteY6" fmla="*/ 411930 h 454288"/>
                  <a:gd name="connsiteX7" fmla="*/ 342923 w 360810"/>
                  <a:gd name="connsiteY7" fmla="*/ 429761 h 454288"/>
                  <a:gd name="connsiteX8" fmla="*/ 283944 w 360810"/>
                  <a:gd name="connsiteY8" fmla="*/ 296030 h 454288"/>
                  <a:gd name="connsiteX9" fmla="*/ 207135 w 360810"/>
                  <a:gd name="connsiteY9" fmla="*/ 220592 h 454288"/>
                  <a:gd name="connsiteX10" fmla="*/ 156385 w 360810"/>
                  <a:gd name="connsiteY10" fmla="*/ 232936 h 454288"/>
                  <a:gd name="connsiteX11" fmla="*/ 110437 w 360810"/>
                  <a:gd name="connsiteY11" fmla="*/ 374211 h 454288"/>
                  <a:gd name="connsiteX12" fmla="*/ 124153 w 360810"/>
                  <a:gd name="connsiteY12" fmla="*/ 451707 h 454288"/>
                  <a:gd name="connsiteX13" fmla="*/ 102207 w 360810"/>
                  <a:gd name="connsiteY13" fmla="*/ 450335 h 454288"/>
                  <a:gd name="connsiteX14" fmla="*/ 80947 w 360810"/>
                  <a:gd name="connsiteY14" fmla="*/ 355009 h 454288"/>
                  <a:gd name="connsiteX15" fmla="*/ 141984 w 360810"/>
                  <a:gd name="connsiteY15" fmla="*/ 209619 h 454288"/>
                  <a:gd name="connsiteX16" fmla="*/ 137869 w 360810"/>
                  <a:gd name="connsiteY16" fmla="*/ 180816 h 454288"/>
                  <a:gd name="connsiteX17" fmla="*/ 116609 w 360810"/>
                  <a:gd name="connsiteY17" fmla="*/ 142411 h 454288"/>
                  <a:gd name="connsiteX18" fmla="*/ 45286 w 360810"/>
                  <a:gd name="connsiteY18" fmla="*/ 68344 h 454288"/>
                  <a:gd name="connsiteX19" fmla="*/ 17168 w 360810"/>
                  <a:gd name="connsiteY19" fmla="*/ 42970 h 454288"/>
                  <a:gd name="connsiteX20" fmla="*/ 8233 w 360810"/>
                  <a:gd name="connsiteY20" fmla="*/ 22698 h 454288"/>
                  <a:gd name="connsiteX21" fmla="*/ 9624 w 360810"/>
                  <a:gd name="connsiteY21" fmla="*/ 4565 h 454288"/>
                  <a:gd name="connsiteX0" fmla="*/ 17456 w 368642"/>
                  <a:gd name="connsiteY0" fmla="*/ 3522 h 453245"/>
                  <a:gd name="connsiteX1" fmla="*/ 136785 w 368642"/>
                  <a:gd name="connsiteY1" fmla="*/ 112564 h 453245"/>
                  <a:gd name="connsiteX2" fmla="*/ 171075 w 368642"/>
                  <a:gd name="connsiteY2" fmla="*/ 164685 h 453245"/>
                  <a:gd name="connsiteX3" fmla="*/ 198507 w 368642"/>
                  <a:gd name="connsiteY3" fmla="*/ 193489 h 453245"/>
                  <a:gd name="connsiteX4" fmla="*/ 243770 w 368642"/>
                  <a:gd name="connsiteY4" fmla="*/ 203776 h 453245"/>
                  <a:gd name="connsiteX5" fmla="*/ 310293 w 368642"/>
                  <a:gd name="connsiteY5" fmla="*/ 274413 h 453245"/>
                  <a:gd name="connsiteX6" fmla="*/ 368586 w 368642"/>
                  <a:gd name="connsiteY6" fmla="*/ 410887 h 453245"/>
                  <a:gd name="connsiteX7" fmla="*/ 350755 w 368642"/>
                  <a:gd name="connsiteY7" fmla="*/ 428718 h 453245"/>
                  <a:gd name="connsiteX8" fmla="*/ 291776 w 368642"/>
                  <a:gd name="connsiteY8" fmla="*/ 294987 h 453245"/>
                  <a:gd name="connsiteX9" fmla="*/ 214967 w 368642"/>
                  <a:gd name="connsiteY9" fmla="*/ 219549 h 453245"/>
                  <a:gd name="connsiteX10" fmla="*/ 164217 w 368642"/>
                  <a:gd name="connsiteY10" fmla="*/ 231893 h 453245"/>
                  <a:gd name="connsiteX11" fmla="*/ 118269 w 368642"/>
                  <a:gd name="connsiteY11" fmla="*/ 373168 h 453245"/>
                  <a:gd name="connsiteX12" fmla="*/ 131985 w 368642"/>
                  <a:gd name="connsiteY12" fmla="*/ 450664 h 453245"/>
                  <a:gd name="connsiteX13" fmla="*/ 110039 w 368642"/>
                  <a:gd name="connsiteY13" fmla="*/ 449292 h 453245"/>
                  <a:gd name="connsiteX14" fmla="*/ 88779 w 368642"/>
                  <a:gd name="connsiteY14" fmla="*/ 353966 h 453245"/>
                  <a:gd name="connsiteX15" fmla="*/ 149816 w 368642"/>
                  <a:gd name="connsiteY15" fmla="*/ 208576 h 453245"/>
                  <a:gd name="connsiteX16" fmla="*/ 145701 w 368642"/>
                  <a:gd name="connsiteY16" fmla="*/ 179773 h 453245"/>
                  <a:gd name="connsiteX17" fmla="*/ 124441 w 368642"/>
                  <a:gd name="connsiteY17" fmla="*/ 141368 h 453245"/>
                  <a:gd name="connsiteX18" fmla="*/ 53118 w 368642"/>
                  <a:gd name="connsiteY18" fmla="*/ 67301 h 453245"/>
                  <a:gd name="connsiteX19" fmla="*/ 25000 w 368642"/>
                  <a:gd name="connsiteY19" fmla="*/ 41927 h 453245"/>
                  <a:gd name="connsiteX20" fmla="*/ 761 w 368642"/>
                  <a:gd name="connsiteY20" fmla="*/ 33027 h 453245"/>
                  <a:gd name="connsiteX21" fmla="*/ 17456 w 368642"/>
                  <a:gd name="connsiteY21" fmla="*/ 3522 h 453245"/>
                  <a:gd name="connsiteX0" fmla="*/ 35749 w 367948"/>
                  <a:gd name="connsiteY0" fmla="*/ 4556 h 442990"/>
                  <a:gd name="connsiteX1" fmla="*/ 136091 w 367948"/>
                  <a:gd name="connsiteY1" fmla="*/ 102309 h 442990"/>
                  <a:gd name="connsiteX2" fmla="*/ 170381 w 367948"/>
                  <a:gd name="connsiteY2" fmla="*/ 154430 h 442990"/>
                  <a:gd name="connsiteX3" fmla="*/ 197813 w 367948"/>
                  <a:gd name="connsiteY3" fmla="*/ 183234 h 442990"/>
                  <a:gd name="connsiteX4" fmla="*/ 243076 w 367948"/>
                  <a:gd name="connsiteY4" fmla="*/ 193521 h 442990"/>
                  <a:gd name="connsiteX5" fmla="*/ 309599 w 367948"/>
                  <a:gd name="connsiteY5" fmla="*/ 264158 h 442990"/>
                  <a:gd name="connsiteX6" fmla="*/ 367892 w 367948"/>
                  <a:gd name="connsiteY6" fmla="*/ 400632 h 442990"/>
                  <a:gd name="connsiteX7" fmla="*/ 350061 w 367948"/>
                  <a:gd name="connsiteY7" fmla="*/ 418463 h 442990"/>
                  <a:gd name="connsiteX8" fmla="*/ 291082 w 367948"/>
                  <a:gd name="connsiteY8" fmla="*/ 284732 h 442990"/>
                  <a:gd name="connsiteX9" fmla="*/ 214273 w 367948"/>
                  <a:gd name="connsiteY9" fmla="*/ 209294 h 442990"/>
                  <a:gd name="connsiteX10" fmla="*/ 163523 w 367948"/>
                  <a:gd name="connsiteY10" fmla="*/ 221638 h 442990"/>
                  <a:gd name="connsiteX11" fmla="*/ 117575 w 367948"/>
                  <a:gd name="connsiteY11" fmla="*/ 362913 h 442990"/>
                  <a:gd name="connsiteX12" fmla="*/ 131291 w 367948"/>
                  <a:gd name="connsiteY12" fmla="*/ 440409 h 442990"/>
                  <a:gd name="connsiteX13" fmla="*/ 109345 w 367948"/>
                  <a:gd name="connsiteY13" fmla="*/ 439037 h 442990"/>
                  <a:gd name="connsiteX14" fmla="*/ 88085 w 367948"/>
                  <a:gd name="connsiteY14" fmla="*/ 343711 h 442990"/>
                  <a:gd name="connsiteX15" fmla="*/ 149122 w 367948"/>
                  <a:gd name="connsiteY15" fmla="*/ 198321 h 442990"/>
                  <a:gd name="connsiteX16" fmla="*/ 145007 w 367948"/>
                  <a:gd name="connsiteY16" fmla="*/ 169518 h 442990"/>
                  <a:gd name="connsiteX17" fmla="*/ 123747 w 367948"/>
                  <a:gd name="connsiteY17" fmla="*/ 131113 h 442990"/>
                  <a:gd name="connsiteX18" fmla="*/ 52424 w 367948"/>
                  <a:gd name="connsiteY18" fmla="*/ 57046 h 442990"/>
                  <a:gd name="connsiteX19" fmla="*/ 24306 w 367948"/>
                  <a:gd name="connsiteY19" fmla="*/ 31672 h 442990"/>
                  <a:gd name="connsiteX20" fmla="*/ 67 w 367948"/>
                  <a:gd name="connsiteY20" fmla="*/ 22772 h 442990"/>
                  <a:gd name="connsiteX21" fmla="*/ 35749 w 367948"/>
                  <a:gd name="connsiteY21" fmla="*/ 4556 h 442990"/>
                  <a:gd name="connsiteX0" fmla="*/ 35721 w 367920"/>
                  <a:gd name="connsiteY0" fmla="*/ 867 h 439301"/>
                  <a:gd name="connsiteX1" fmla="*/ 136063 w 367920"/>
                  <a:gd name="connsiteY1" fmla="*/ 98620 h 439301"/>
                  <a:gd name="connsiteX2" fmla="*/ 170353 w 367920"/>
                  <a:gd name="connsiteY2" fmla="*/ 150741 h 439301"/>
                  <a:gd name="connsiteX3" fmla="*/ 197785 w 367920"/>
                  <a:gd name="connsiteY3" fmla="*/ 179545 h 439301"/>
                  <a:gd name="connsiteX4" fmla="*/ 243048 w 367920"/>
                  <a:gd name="connsiteY4" fmla="*/ 189832 h 439301"/>
                  <a:gd name="connsiteX5" fmla="*/ 309571 w 367920"/>
                  <a:gd name="connsiteY5" fmla="*/ 260469 h 439301"/>
                  <a:gd name="connsiteX6" fmla="*/ 367864 w 367920"/>
                  <a:gd name="connsiteY6" fmla="*/ 396943 h 439301"/>
                  <a:gd name="connsiteX7" fmla="*/ 350033 w 367920"/>
                  <a:gd name="connsiteY7" fmla="*/ 414774 h 439301"/>
                  <a:gd name="connsiteX8" fmla="*/ 291054 w 367920"/>
                  <a:gd name="connsiteY8" fmla="*/ 281043 h 439301"/>
                  <a:gd name="connsiteX9" fmla="*/ 214245 w 367920"/>
                  <a:gd name="connsiteY9" fmla="*/ 205605 h 439301"/>
                  <a:gd name="connsiteX10" fmla="*/ 163495 w 367920"/>
                  <a:gd name="connsiteY10" fmla="*/ 217949 h 439301"/>
                  <a:gd name="connsiteX11" fmla="*/ 117547 w 367920"/>
                  <a:gd name="connsiteY11" fmla="*/ 359224 h 439301"/>
                  <a:gd name="connsiteX12" fmla="*/ 131263 w 367920"/>
                  <a:gd name="connsiteY12" fmla="*/ 436720 h 439301"/>
                  <a:gd name="connsiteX13" fmla="*/ 109317 w 367920"/>
                  <a:gd name="connsiteY13" fmla="*/ 435348 h 439301"/>
                  <a:gd name="connsiteX14" fmla="*/ 88057 w 367920"/>
                  <a:gd name="connsiteY14" fmla="*/ 340022 h 439301"/>
                  <a:gd name="connsiteX15" fmla="*/ 149094 w 367920"/>
                  <a:gd name="connsiteY15" fmla="*/ 194632 h 439301"/>
                  <a:gd name="connsiteX16" fmla="*/ 144979 w 367920"/>
                  <a:gd name="connsiteY16" fmla="*/ 165829 h 439301"/>
                  <a:gd name="connsiteX17" fmla="*/ 123719 w 367920"/>
                  <a:gd name="connsiteY17" fmla="*/ 127424 h 439301"/>
                  <a:gd name="connsiteX18" fmla="*/ 52396 w 367920"/>
                  <a:gd name="connsiteY18" fmla="*/ 53357 h 439301"/>
                  <a:gd name="connsiteX19" fmla="*/ 24278 w 367920"/>
                  <a:gd name="connsiteY19" fmla="*/ 27983 h 439301"/>
                  <a:gd name="connsiteX20" fmla="*/ 39 w 367920"/>
                  <a:gd name="connsiteY20" fmla="*/ 19083 h 439301"/>
                  <a:gd name="connsiteX21" fmla="*/ 35721 w 367920"/>
                  <a:gd name="connsiteY21" fmla="*/ 867 h 439301"/>
                  <a:gd name="connsiteX0" fmla="*/ 48827 w 367908"/>
                  <a:gd name="connsiteY0" fmla="*/ 1999 h 428436"/>
                  <a:gd name="connsiteX1" fmla="*/ 136051 w 367908"/>
                  <a:gd name="connsiteY1" fmla="*/ 87755 h 428436"/>
                  <a:gd name="connsiteX2" fmla="*/ 170341 w 367908"/>
                  <a:gd name="connsiteY2" fmla="*/ 139876 h 428436"/>
                  <a:gd name="connsiteX3" fmla="*/ 197773 w 367908"/>
                  <a:gd name="connsiteY3" fmla="*/ 168680 h 428436"/>
                  <a:gd name="connsiteX4" fmla="*/ 243036 w 367908"/>
                  <a:gd name="connsiteY4" fmla="*/ 178967 h 428436"/>
                  <a:gd name="connsiteX5" fmla="*/ 309559 w 367908"/>
                  <a:gd name="connsiteY5" fmla="*/ 249604 h 428436"/>
                  <a:gd name="connsiteX6" fmla="*/ 367852 w 367908"/>
                  <a:gd name="connsiteY6" fmla="*/ 386078 h 428436"/>
                  <a:gd name="connsiteX7" fmla="*/ 350021 w 367908"/>
                  <a:gd name="connsiteY7" fmla="*/ 403909 h 428436"/>
                  <a:gd name="connsiteX8" fmla="*/ 291042 w 367908"/>
                  <a:gd name="connsiteY8" fmla="*/ 270178 h 428436"/>
                  <a:gd name="connsiteX9" fmla="*/ 214233 w 367908"/>
                  <a:gd name="connsiteY9" fmla="*/ 194740 h 428436"/>
                  <a:gd name="connsiteX10" fmla="*/ 163483 w 367908"/>
                  <a:gd name="connsiteY10" fmla="*/ 207084 h 428436"/>
                  <a:gd name="connsiteX11" fmla="*/ 117535 w 367908"/>
                  <a:gd name="connsiteY11" fmla="*/ 348359 h 428436"/>
                  <a:gd name="connsiteX12" fmla="*/ 131251 w 367908"/>
                  <a:gd name="connsiteY12" fmla="*/ 425855 h 428436"/>
                  <a:gd name="connsiteX13" fmla="*/ 109305 w 367908"/>
                  <a:gd name="connsiteY13" fmla="*/ 424483 h 428436"/>
                  <a:gd name="connsiteX14" fmla="*/ 88045 w 367908"/>
                  <a:gd name="connsiteY14" fmla="*/ 329157 h 428436"/>
                  <a:gd name="connsiteX15" fmla="*/ 149082 w 367908"/>
                  <a:gd name="connsiteY15" fmla="*/ 183767 h 428436"/>
                  <a:gd name="connsiteX16" fmla="*/ 144967 w 367908"/>
                  <a:gd name="connsiteY16" fmla="*/ 154964 h 428436"/>
                  <a:gd name="connsiteX17" fmla="*/ 123707 w 367908"/>
                  <a:gd name="connsiteY17" fmla="*/ 116559 h 428436"/>
                  <a:gd name="connsiteX18" fmla="*/ 52384 w 367908"/>
                  <a:gd name="connsiteY18" fmla="*/ 42492 h 428436"/>
                  <a:gd name="connsiteX19" fmla="*/ 24266 w 367908"/>
                  <a:gd name="connsiteY19" fmla="*/ 17118 h 428436"/>
                  <a:gd name="connsiteX20" fmla="*/ 27 w 367908"/>
                  <a:gd name="connsiteY20" fmla="*/ 8218 h 428436"/>
                  <a:gd name="connsiteX21" fmla="*/ 48827 w 367908"/>
                  <a:gd name="connsiteY21" fmla="*/ 1999 h 428436"/>
                  <a:gd name="connsiteX0" fmla="*/ 48827 w 367908"/>
                  <a:gd name="connsiteY0" fmla="*/ 1999 h 428436"/>
                  <a:gd name="connsiteX1" fmla="*/ 136051 w 367908"/>
                  <a:gd name="connsiteY1" fmla="*/ 87755 h 428436"/>
                  <a:gd name="connsiteX2" fmla="*/ 170341 w 367908"/>
                  <a:gd name="connsiteY2" fmla="*/ 139876 h 428436"/>
                  <a:gd name="connsiteX3" fmla="*/ 197773 w 367908"/>
                  <a:gd name="connsiteY3" fmla="*/ 168680 h 428436"/>
                  <a:gd name="connsiteX4" fmla="*/ 243036 w 367908"/>
                  <a:gd name="connsiteY4" fmla="*/ 178967 h 428436"/>
                  <a:gd name="connsiteX5" fmla="*/ 309559 w 367908"/>
                  <a:gd name="connsiteY5" fmla="*/ 249604 h 428436"/>
                  <a:gd name="connsiteX6" fmla="*/ 367852 w 367908"/>
                  <a:gd name="connsiteY6" fmla="*/ 386078 h 428436"/>
                  <a:gd name="connsiteX7" fmla="*/ 350021 w 367908"/>
                  <a:gd name="connsiteY7" fmla="*/ 403909 h 428436"/>
                  <a:gd name="connsiteX8" fmla="*/ 291042 w 367908"/>
                  <a:gd name="connsiteY8" fmla="*/ 270178 h 428436"/>
                  <a:gd name="connsiteX9" fmla="*/ 214233 w 367908"/>
                  <a:gd name="connsiteY9" fmla="*/ 194740 h 428436"/>
                  <a:gd name="connsiteX10" fmla="*/ 163483 w 367908"/>
                  <a:gd name="connsiteY10" fmla="*/ 207084 h 428436"/>
                  <a:gd name="connsiteX11" fmla="*/ 117535 w 367908"/>
                  <a:gd name="connsiteY11" fmla="*/ 348359 h 428436"/>
                  <a:gd name="connsiteX12" fmla="*/ 131251 w 367908"/>
                  <a:gd name="connsiteY12" fmla="*/ 425855 h 428436"/>
                  <a:gd name="connsiteX13" fmla="*/ 109305 w 367908"/>
                  <a:gd name="connsiteY13" fmla="*/ 424483 h 428436"/>
                  <a:gd name="connsiteX14" fmla="*/ 88045 w 367908"/>
                  <a:gd name="connsiteY14" fmla="*/ 329157 h 428436"/>
                  <a:gd name="connsiteX15" fmla="*/ 149082 w 367908"/>
                  <a:gd name="connsiteY15" fmla="*/ 183767 h 428436"/>
                  <a:gd name="connsiteX16" fmla="*/ 144967 w 367908"/>
                  <a:gd name="connsiteY16" fmla="*/ 154964 h 428436"/>
                  <a:gd name="connsiteX17" fmla="*/ 123707 w 367908"/>
                  <a:gd name="connsiteY17" fmla="*/ 116559 h 428436"/>
                  <a:gd name="connsiteX18" fmla="*/ 52384 w 367908"/>
                  <a:gd name="connsiteY18" fmla="*/ 42492 h 428436"/>
                  <a:gd name="connsiteX19" fmla="*/ 24266 w 367908"/>
                  <a:gd name="connsiteY19" fmla="*/ 17118 h 428436"/>
                  <a:gd name="connsiteX20" fmla="*/ 27 w 367908"/>
                  <a:gd name="connsiteY20" fmla="*/ 8218 h 428436"/>
                  <a:gd name="connsiteX21" fmla="*/ 48827 w 367908"/>
                  <a:gd name="connsiteY21" fmla="*/ 1999 h 428436"/>
                  <a:gd name="connsiteX0" fmla="*/ 48843 w 367924"/>
                  <a:gd name="connsiteY0" fmla="*/ 5470 h 431907"/>
                  <a:gd name="connsiteX1" fmla="*/ 136067 w 367924"/>
                  <a:gd name="connsiteY1" fmla="*/ 91226 h 431907"/>
                  <a:gd name="connsiteX2" fmla="*/ 170357 w 367924"/>
                  <a:gd name="connsiteY2" fmla="*/ 143347 h 431907"/>
                  <a:gd name="connsiteX3" fmla="*/ 197789 w 367924"/>
                  <a:gd name="connsiteY3" fmla="*/ 172151 h 431907"/>
                  <a:gd name="connsiteX4" fmla="*/ 243052 w 367924"/>
                  <a:gd name="connsiteY4" fmla="*/ 182438 h 431907"/>
                  <a:gd name="connsiteX5" fmla="*/ 309575 w 367924"/>
                  <a:gd name="connsiteY5" fmla="*/ 253075 h 431907"/>
                  <a:gd name="connsiteX6" fmla="*/ 367868 w 367924"/>
                  <a:gd name="connsiteY6" fmla="*/ 389549 h 431907"/>
                  <a:gd name="connsiteX7" fmla="*/ 350037 w 367924"/>
                  <a:gd name="connsiteY7" fmla="*/ 407380 h 431907"/>
                  <a:gd name="connsiteX8" fmla="*/ 291058 w 367924"/>
                  <a:gd name="connsiteY8" fmla="*/ 273649 h 431907"/>
                  <a:gd name="connsiteX9" fmla="*/ 214249 w 367924"/>
                  <a:gd name="connsiteY9" fmla="*/ 198211 h 431907"/>
                  <a:gd name="connsiteX10" fmla="*/ 163499 w 367924"/>
                  <a:gd name="connsiteY10" fmla="*/ 210555 h 431907"/>
                  <a:gd name="connsiteX11" fmla="*/ 117551 w 367924"/>
                  <a:gd name="connsiteY11" fmla="*/ 351830 h 431907"/>
                  <a:gd name="connsiteX12" fmla="*/ 131267 w 367924"/>
                  <a:gd name="connsiteY12" fmla="*/ 429326 h 431907"/>
                  <a:gd name="connsiteX13" fmla="*/ 109321 w 367924"/>
                  <a:gd name="connsiteY13" fmla="*/ 427954 h 431907"/>
                  <a:gd name="connsiteX14" fmla="*/ 88061 w 367924"/>
                  <a:gd name="connsiteY14" fmla="*/ 332628 h 431907"/>
                  <a:gd name="connsiteX15" fmla="*/ 149098 w 367924"/>
                  <a:gd name="connsiteY15" fmla="*/ 187238 h 431907"/>
                  <a:gd name="connsiteX16" fmla="*/ 144983 w 367924"/>
                  <a:gd name="connsiteY16" fmla="*/ 158435 h 431907"/>
                  <a:gd name="connsiteX17" fmla="*/ 123723 w 367924"/>
                  <a:gd name="connsiteY17" fmla="*/ 120030 h 431907"/>
                  <a:gd name="connsiteX18" fmla="*/ 52400 w 367924"/>
                  <a:gd name="connsiteY18" fmla="*/ 45963 h 431907"/>
                  <a:gd name="connsiteX19" fmla="*/ 24282 w 367924"/>
                  <a:gd name="connsiteY19" fmla="*/ 20589 h 431907"/>
                  <a:gd name="connsiteX20" fmla="*/ 43 w 367924"/>
                  <a:gd name="connsiteY20" fmla="*/ 11689 h 431907"/>
                  <a:gd name="connsiteX21" fmla="*/ 48843 w 367924"/>
                  <a:gd name="connsiteY21" fmla="*/ 5470 h 43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7924" h="431907">
                    <a:moveTo>
                      <a:pt x="48843" y="5470"/>
                    </a:moveTo>
                    <a:cubicBezTo>
                      <a:pt x="79018" y="28101"/>
                      <a:pt x="115815" y="68247"/>
                      <a:pt x="136067" y="91226"/>
                    </a:cubicBezTo>
                    <a:cubicBezTo>
                      <a:pt x="156319" y="114206"/>
                      <a:pt x="159385" y="124830"/>
                      <a:pt x="170357" y="143347"/>
                    </a:cubicBezTo>
                    <a:cubicBezTo>
                      <a:pt x="179273" y="157749"/>
                      <a:pt x="179959" y="173522"/>
                      <a:pt x="197789" y="172151"/>
                    </a:cubicBezTo>
                    <a:cubicBezTo>
                      <a:pt x="214249" y="173522"/>
                      <a:pt x="232765" y="178323"/>
                      <a:pt x="243052" y="182438"/>
                    </a:cubicBezTo>
                    <a:cubicBezTo>
                      <a:pt x="273227" y="194782"/>
                      <a:pt x="296545" y="229072"/>
                      <a:pt x="309575" y="253075"/>
                    </a:cubicBezTo>
                    <a:cubicBezTo>
                      <a:pt x="333578" y="297652"/>
                      <a:pt x="352095" y="341543"/>
                      <a:pt x="367868" y="389549"/>
                    </a:cubicBezTo>
                    <a:cubicBezTo>
                      <a:pt x="368554" y="402579"/>
                      <a:pt x="363067" y="408752"/>
                      <a:pt x="350037" y="407380"/>
                    </a:cubicBezTo>
                    <a:cubicBezTo>
                      <a:pt x="326720" y="362117"/>
                      <a:pt x="320548" y="325770"/>
                      <a:pt x="291058" y="273649"/>
                    </a:cubicBezTo>
                    <a:cubicBezTo>
                      <a:pt x="274599" y="247589"/>
                      <a:pt x="264998" y="208498"/>
                      <a:pt x="214249" y="198211"/>
                    </a:cubicBezTo>
                    <a:cubicBezTo>
                      <a:pt x="201904" y="195468"/>
                      <a:pt x="173101" y="203012"/>
                      <a:pt x="163499" y="210555"/>
                    </a:cubicBezTo>
                    <a:cubicBezTo>
                      <a:pt x="120980" y="241416"/>
                      <a:pt x="105206" y="299709"/>
                      <a:pt x="117551" y="351830"/>
                    </a:cubicBezTo>
                    <a:cubicBezTo>
                      <a:pt x="123037" y="377205"/>
                      <a:pt x="128524" y="401208"/>
                      <a:pt x="131267" y="429326"/>
                    </a:cubicBezTo>
                    <a:cubicBezTo>
                      <a:pt x="129209" y="434126"/>
                      <a:pt x="116179" y="431383"/>
                      <a:pt x="109321" y="427954"/>
                    </a:cubicBezTo>
                    <a:cubicBezTo>
                      <a:pt x="101777" y="397779"/>
                      <a:pt x="90805" y="364175"/>
                      <a:pt x="88061" y="332628"/>
                    </a:cubicBezTo>
                    <a:cubicBezTo>
                      <a:pt x="83261" y="273649"/>
                      <a:pt x="105206" y="225643"/>
                      <a:pt x="149098" y="187238"/>
                    </a:cubicBezTo>
                    <a:cubicBezTo>
                      <a:pt x="158699" y="179009"/>
                      <a:pt x="151155" y="168036"/>
                      <a:pt x="144983" y="158435"/>
                    </a:cubicBezTo>
                    <a:cubicBezTo>
                      <a:pt x="144983" y="158435"/>
                      <a:pt x="134010" y="137175"/>
                      <a:pt x="123723" y="120030"/>
                    </a:cubicBezTo>
                    <a:cubicBezTo>
                      <a:pt x="111379" y="98084"/>
                      <a:pt x="84632" y="72710"/>
                      <a:pt x="52400" y="45963"/>
                    </a:cubicBezTo>
                    <a:cubicBezTo>
                      <a:pt x="44170" y="37734"/>
                      <a:pt x="32512" y="28133"/>
                      <a:pt x="24282" y="20589"/>
                    </a:cubicBezTo>
                    <a:cubicBezTo>
                      <a:pt x="18107" y="12981"/>
                      <a:pt x="1300" y="18090"/>
                      <a:pt x="43" y="11689"/>
                    </a:cubicBezTo>
                    <a:cubicBezTo>
                      <a:pt x="-1214" y="5288"/>
                      <a:pt x="25183" y="-7222"/>
                      <a:pt x="48843" y="5470"/>
                    </a:cubicBezTo>
                    <a:close/>
                  </a:path>
                </a:pathLst>
              </a:custGeom>
              <a:grp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grpSp>
        <p:grpSp>
          <p:nvGrpSpPr>
            <p:cNvPr id="28" name="Group 27">
              <a:extLst>
                <a:ext uri="{FF2B5EF4-FFF2-40B4-BE49-F238E27FC236}">
                  <a16:creationId xmlns:a16="http://schemas.microsoft.com/office/drawing/2014/main" id="{3A8997D5-2689-486D-92C5-E6B910414BDE}"/>
                </a:ext>
              </a:extLst>
            </p:cNvPr>
            <p:cNvGrpSpPr/>
            <p:nvPr/>
          </p:nvGrpSpPr>
          <p:grpSpPr>
            <a:xfrm>
              <a:off x="8873991" y="4601281"/>
              <a:ext cx="193168" cy="193168"/>
              <a:chOff x="8682887" y="5354471"/>
              <a:chExt cx="193168" cy="193168"/>
            </a:xfrm>
            <a:solidFill>
              <a:schemeClr val="bg1"/>
            </a:solidFill>
          </p:grpSpPr>
          <p:sp>
            <p:nvSpPr>
              <p:cNvPr id="29" name="Freeform: Shape 28">
                <a:extLst>
                  <a:ext uri="{FF2B5EF4-FFF2-40B4-BE49-F238E27FC236}">
                    <a16:creationId xmlns:a16="http://schemas.microsoft.com/office/drawing/2014/main" id="{505049BF-2809-4FE4-8285-6009C411DCEF}"/>
                  </a:ext>
                </a:extLst>
              </p:cNvPr>
              <p:cNvSpPr/>
              <p:nvPr/>
            </p:nvSpPr>
            <p:spPr>
              <a:xfrm rot="567401">
                <a:off x="8682887" y="5354471"/>
                <a:ext cx="193168" cy="193168"/>
              </a:xfrm>
              <a:custGeom>
                <a:avLst/>
                <a:gdLst>
                  <a:gd name="connsiteX0" fmla="*/ 64571 w 185166"/>
                  <a:gd name="connsiteY0" fmla="*/ 1778 h 185166"/>
                  <a:gd name="connsiteX1" fmla="*/ 135208 w 185166"/>
                  <a:gd name="connsiteY1" fmla="*/ 14122 h 185166"/>
                  <a:gd name="connsiteX2" fmla="*/ 183214 w 185166"/>
                  <a:gd name="connsiteY2" fmla="*/ 116306 h 185166"/>
                  <a:gd name="connsiteX3" fmla="*/ 95432 w 185166"/>
                  <a:gd name="connsiteY3" fmla="*/ 189001 h 185166"/>
                  <a:gd name="connsiteX4" fmla="*/ 3535 w 185166"/>
                  <a:gd name="connsiteY4" fmla="*/ 121107 h 185166"/>
                  <a:gd name="connsiteX5" fmla="*/ 47426 w 185166"/>
                  <a:gd name="connsiteY5" fmla="*/ 12751 h 185166"/>
                  <a:gd name="connsiteX6" fmla="*/ 64571 w 185166"/>
                  <a:gd name="connsiteY6" fmla="*/ 1778 h 18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 h="185166">
                    <a:moveTo>
                      <a:pt x="64571" y="1778"/>
                    </a:moveTo>
                    <a:cubicBezTo>
                      <a:pt x="98175" y="406"/>
                      <a:pt x="107776" y="-5080"/>
                      <a:pt x="135208" y="14122"/>
                    </a:cubicBezTo>
                    <a:cubicBezTo>
                      <a:pt x="176356" y="37439"/>
                      <a:pt x="193501" y="74473"/>
                      <a:pt x="183214" y="116306"/>
                    </a:cubicBezTo>
                    <a:cubicBezTo>
                      <a:pt x="172927" y="158826"/>
                      <a:pt x="137952" y="187630"/>
                      <a:pt x="95432" y="189001"/>
                    </a:cubicBezTo>
                    <a:cubicBezTo>
                      <a:pt x="53598" y="190373"/>
                      <a:pt x="15193" y="162255"/>
                      <a:pt x="3535" y="121107"/>
                    </a:cubicBezTo>
                    <a:cubicBezTo>
                      <a:pt x="-8124" y="79273"/>
                      <a:pt x="9707" y="36754"/>
                      <a:pt x="47426" y="12751"/>
                    </a:cubicBezTo>
                    <a:cubicBezTo>
                      <a:pt x="52912" y="9322"/>
                      <a:pt x="54284" y="4521"/>
                      <a:pt x="64571" y="1778"/>
                    </a:cubicBezTo>
                    <a:close/>
                  </a:path>
                </a:pathLst>
              </a:custGeom>
              <a:grp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30" name="Freeform: Shape 29">
                <a:extLst>
                  <a:ext uri="{FF2B5EF4-FFF2-40B4-BE49-F238E27FC236}">
                    <a16:creationId xmlns:a16="http://schemas.microsoft.com/office/drawing/2014/main" id="{01EA127B-C4C4-45B1-A9FD-B5EDF1D8B44D}"/>
                  </a:ext>
                </a:extLst>
              </p:cNvPr>
              <p:cNvSpPr/>
              <p:nvPr/>
            </p:nvSpPr>
            <p:spPr>
              <a:xfrm rot="567401">
                <a:off x="8709149" y="5384737"/>
                <a:ext cx="135933" cy="135933"/>
              </a:xfrm>
              <a:custGeom>
                <a:avLst/>
                <a:gdLst>
                  <a:gd name="connsiteX0" fmla="*/ 132359 w 130302"/>
                  <a:gd name="connsiteY0" fmla="*/ 65163 h 130302"/>
                  <a:gd name="connsiteX1" fmla="*/ 65151 w 130302"/>
                  <a:gd name="connsiteY1" fmla="*/ 132371 h 130302"/>
                  <a:gd name="connsiteX2" fmla="*/ 0 w 130302"/>
                  <a:gd name="connsiteY2" fmla="*/ 66535 h 130302"/>
                  <a:gd name="connsiteX3" fmla="*/ 64465 w 130302"/>
                  <a:gd name="connsiteY3" fmla="*/ 12 h 130302"/>
                  <a:gd name="connsiteX4" fmla="*/ 132359 w 130302"/>
                  <a:gd name="connsiteY4" fmla="*/ 65163 h 13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 h="130302">
                    <a:moveTo>
                      <a:pt x="132359" y="65163"/>
                    </a:moveTo>
                    <a:cubicBezTo>
                      <a:pt x="132359" y="102196"/>
                      <a:pt x="101498" y="133057"/>
                      <a:pt x="65151" y="132371"/>
                    </a:cubicBezTo>
                    <a:cubicBezTo>
                      <a:pt x="29489" y="131686"/>
                      <a:pt x="0" y="102196"/>
                      <a:pt x="0" y="66535"/>
                    </a:cubicBezTo>
                    <a:cubicBezTo>
                      <a:pt x="0" y="30187"/>
                      <a:pt x="28118" y="698"/>
                      <a:pt x="64465" y="12"/>
                    </a:cubicBezTo>
                    <a:cubicBezTo>
                      <a:pt x="102184" y="-674"/>
                      <a:pt x="132359" y="28130"/>
                      <a:pt x="132359" y="65163"/>
                    </a:cubicBezTo>
                    <a:close/>
                  </a:path>
                </a:pathLst>
              </a:custGeom>
              <a:solidFill>
                <a:schemeClr val="bg1">
                  <a:lumMod val="50000"/>
                </a:schemeClr>
              </a:solidFill>
              <a:ln w="685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grpSp>
      </p:grpSp>
      <p:grpSp>
        <p:nvGrpSpPr>
          <p:cNvPr id="34" name="Group 33">
            <a:extLst>
              <a:ext uri="{FF2B5EF4-FFF2-40B4-BE49-F238E27FC236}">
                <a16:creationId xmlns:a16="http://schemas.microsoft.com/office/drawing/2014/main" id="{8095E7FD-7B7B-44E4-8A06-453B2DE65ADC}"/>
              </a:ext>
            </a:extLst>
          </p:cNvPr>
          <p:cNvGrpSpPr/>
          <p:nvPr/>
        </p:nvGrpSpPr>
        <p:grpSpPr>
          <a:xfrm>
            <a:off x="6606589" y="2471213"/>
            <a:ext cx="1131410" cy="1647126"/>
            <a:chOff x="3941816" y="1814078"/>
            <a:chExt cx="1781788" cy="2593958"/>
          </a:xfrm>
        </p:grpSpPr>
        <p:grpSp>
          <p:nvGrpSpPr>
            <p:cNvPr id="35" name="Group 34">
              <a:extLst>
                <a:ext uri="{FF2B5EF4-FFF2-40B4-BE49-F238E27FC236}">
                  <a16:creationId xmlns:a16="http://schemas.microsoft.com/office/drawing/2014/main" id="{226F672B-6105-44CD-A02A-52755201F559}"/>
                </a:ext>
              </a:extLst>
            </p:cNvPr>
            <p:cNvGrpSpPr/>
            <p:nvPr/>
          </p:nvGrpSpPr>
          <p:grpSpPr>
            <a:xfrm>
              <a:off x="3941816" y="1814078"/>
              <a:ext cx="1781788" cy="2593958"/>
              <a:chOff x="2371069" y="2877253"/>
              <a:chExt cx="416267" cy="606009"/>
            </a:xfrm>
          </p:grpSpPr>
          <p:sp>
            <p:nvSpPr>
              <p:cNvPr id="40" name="Freeform 21">
                <a:extLst>
                  <a:ext uri="{FF2B5EF4-FFF2-40B4-BE49-F238E27FC236}">
                    <a16:creationId xmlns:a16="http://schemas.microsoft.com/office/drawing/2014/main" id="{7741DB12-935F-435F-9C9F-19CB560095DF}"/>
                  </a:ext>
                </a:extLst>
              </p:cNvPr>
              <p:cNvSpPr>
                <a:spLocks/>
              </p:cNvSpPr>
              <p:nvPr/>
            </p:nvSpPr>
            <p:spPr bwMode="auto">
              <a:xfrm>
                <a:off x="2371069" y="2912822"/>
                <a:ext cx="416267" cy="570440"/>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1" name="Rectangle 40">
                <a:extLst>
                  <a:ext uri="{FF2B5EF4-FFF2-40B4-BE49-F238E27FC236}">
                    <a16:creationId xmlns:a16="http://schemas.microsoft.com/office/drawing/2014/main" id="{627D5CDD-57F7-4749-965A-8F2C78F4FBCC}"/>
                  </a:ext>
                </a:extLst>
              </p:cNvPr>
              <p:cNvSpPr>
                <a:spLocks noChangeArrowheads="1"/>
              </p:cNvSpPr>
              <p:nvPr/>
            </p:nvSpPr>
            <p:spPr bwMode="auto">
              <a:xfrm>
                <a:off x="2408866" y="2956587"/>
                <a:ext cx="340673" cy="471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2" name="Freeform 23">
                <a:extLst>
                  <a:ext uri="{FF2B5EF4-FFF2-40B4-BE49-F238E27FC236}">
                    <a16:creationId xmlns:a16="http://schemas.microsoft.com/office/drawing/2014/main" id="{63FE7A6D-7D3A-4AB1-BA7D-BA57B40D98AF}"/>
                  </a:ext>
                </a:extLst>
              </p:cNvPr>
              <p:cNvSpPr>
                <a:spLocks/>
              </p:cNvSpPr>
              <p:nvPr/>
            </p:nvSpPr>
            <p:spPr bwMode="auto">
              <a:xfrm>
                <a:off x="2406877" y="2954100"/>
                <a:ext cx="345148" cy="476444"/>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3" name="Freeform: Shape 42">
                <a:extLst>
                  <a:ext uri="{FF2B5EF4-FFF2-40B4-BE49-F238E27FC236}">
                    <a16:creationId xmlns:a16="http://schemas.microsoft.com/office/drawing/2014/main" id="{D3C2747B-89E6-41B1-9867-21E7BE6CC308}"/>
                  </a:ext>
                </a:extLst>
              </p:cNvPr>
              <p:cNvSpPr>
                <a:spLocks/>
              </p:cNvSpPr>
              <p:nvPr/>
            </p:nvSpPr>
            <p:spPr bwMode="auto">
              <a:xfrm>
                <a:off x="2506261" y="3056183"/>
                <a:ext cx="220670" cy="301384"/>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4" name="Freeform: Shape 43">
                <a:extLst>
                  <a:ext uri="{FF2B5EF4-FFF2-40B4-BE49-F238E27FC236}">
                    <a16:creationId xmlns:a16="http://schemas.microsoft.com/office/drawing/2014/main" id="{3720102B-5A6B-4E65-89E9-DA6E67DEA149}"/>
                  </a:ext>
                </a:extLst>
              </p:cNvPr>
              <p:cNvSpPr/>
              <p:nvPr/>
            </p:nvSpPr>
            <p:spPr>
              <a:xfrm>
                <a:off x="2484461" y="2877253"/>
                <a:ext cx="189484" cy="10519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36" name="Chevron 2">
              <a:extLst>
                <a:ext uri="{FF2B5EF4-FFF2-40B4-BE49-F238E27FC236}">
                  <a16:creationId xmlns:a16="http://schemas.microsoft.com/office/drawing/2014/main" id="{AFEBF79D-988A-400A-BBFC-AF2C168BE2A9}"/>
                </a:ext>
              </a:extLst>
            </p:cNvPr>
            <p:cNvSpPr/>
            <p:nvPr/>
          </p:nvSpPr>
          <p:spPr>
            <a:xfrm rot="5400000">
              <a:off x="4198486" y="2547223"/>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7" name="Chevron 2">
              <a:extLst>
                <a:ext uri="{FF2B5EF4-FFF2-40B4-BE49-F238E27FC236}">
                  <a16:creationId xmlns:a16="http://schemas.microsoft.com/office/drawing/2014/main" id="{9AFD1F59-3FE0-4F5E-BA32-19DD4444A308}"/>
                </a:ext>
              </a:extLst>
            </p:cNvPr>
            <p:cNvSpPr/>
            <p:nvPr/>
          </p:nvSpPr>
          <p:spPr>
            <a:xfrm rot="5400000">
              <a:off x="4201989" y="2898837"/>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8" name="Chevron 2">
              <a:extLst>
                <a:ext uri="{FF2B5EF4-FFF2-40B4-BE49-F238E27FC236}">
                  <a16:creationId xmlns:a16="http://schemas.microsoft.com/office/drawing/2014/main" id="{CE759F55-D153-4A49-9905-B5CE12375BF8}"/>
                </a:ext>
              </a:extLst>
            </p:cNvPr>
            <p:cNvSpPr/>
            <p:nvPr/>
          </p:nvSpPr>
          <p:spPr>
            <a:xfrm rot="5400000">
              <a:off x="4205492" y="3250451"/>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9" name="Chevron 2">
              <a:extLst>
                <a:ext uri="{FF2B5EF4-FFF2-40B4-BE49-F238E27FC236}">
                  <a16:creationId xmlns:a16="http://schemas.microsoft.com/office/drawing/2014/main" id="{943ABE96-58FF-40AC-A592-4ABFDEB0594A}"/>
                </a:ext>
              </a:extLst>
            </p:cNvPr>
            <p:cNvSpPr/>
            <p:nvPr/>
          </p:nvSpPr>
          <p:spPr>
            <a:xfrm rot="5400000">
              <a:off x="4208995" y="3602065"/>
              <a:ext cx="270623" cy="26720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2" name="Rectangle 1">
            <a:extLst>
              <a:ext uri="{FF2B5EF4-FFF2-40B4-BE49-F238E27FC236}">
                <a16:creationId xmlns:a16="http://schemas.microsoft.com/office/drawing/2014/main" id="{A8D10ECC-D2CD-4649-A9B9-48468F2C6A1C}"/>
              </a:ext>
            </a:extLst>
          </p:cNvPr>
          <p:cNvSpPr/>
          <p:nvPr/>
        </p:nvSpPr>
        <p:spPr>
          <a:xfrm>
            <a:off x="4442842" y="757688"/>
            <a:ext cx="1887620" cy="584775"/>
          </a:xfrm>
          <a:prstGeom prst="rect">
            <a:avLst/>
          </a:prstGeom>
        </p:spPr>
        <p:txBody>
          <a:bodyPr wrap="square">
            <a:spAutoFit/>
          </a:bodyPr>
          <a:lstStyle/>
          <a:p>
            <a:r>
              <a:rPr lang="ro-RO" sz="1600" b="1" dirty="0">
                <a:solidFill>
                  <a:srgbClr val="000000"/>
                </a:solidFill>
                <a:latin typeface="Times New Roman" panose="02020603050405020304" pitchFamily="18" charset="0"/>
              </a:rPr>
              <a:t>PREGATIREA</a:t>
            </a:r>
          </a:p>
          <a:p>
            <a:r>
              <a:rPr lang="ro-RO" sz="1600" b="1" dirty="0">
                <a:solidFill>
                  <a:srgbClr val="000000"/>
                </a:solidFill>
                <a:latin typeface="Times New Roman" panose="02020603050405020304" pitchFamily="18" charset="0"/>
              </a:rPr>
              <a:t>MATERIALELOR</a:t>
            </a:r>
            <a:endParaRPr lang="ro-RO" sz="1600" dirty="0"/>
          </a:p>
        </p:txBody>
      </p:sp>
      <p:sp>
        <p:nvSpPr>
          <p:cNvPr id="23" name="Rectangle 22">
            <a:extLst>
              <a:ext uri="{FF2B5EF4-FFF2-40B4-BE49-F238E27FC236}">
                <a16:creationId xmlns:a16="http://schemas.microsoft.com/office/drawing/2014/main" id="{A61485D0-C1E2-4AE4-AE5C-FFDEBB3AED79}"/>
              </a:ext>
            </a:extLst>
          </p:cNvPr>
          <p:cNvSpPr/>
          <p:nvPr/>
        </p:nvSpPr>
        <p:spPr>
          <a:xfrm>
            <a:off x="6214577" y="384552"/>
            <a:ext cx="6096000" cy="1569660"/>
          </a:xfrm>
          <a:prstGeom prst="rect">
            <a:avLst/>
          </a:prstGeom>
        </p:spPr>
        <p:txBody>
          <a:bodyPr>
            <a:spAutoFit/>
          </a:bodyPr>
          <a:lstStyle/>
          <a:p>
            <a:r>
              <a:rPr lang="ro-RO" sz="1600" dirty="0">
                <a:solidFill>
                  <a:srgbClr val="000000"/>
                </a:solidFill>
                <a:latin typeface="Times New Roman" panose="02020603050405020304" pitchFamily="18" charset="0"/>
              </a:rPr>
              <a:t>■ Registru de intrări al UPU </a:t>
            </a:r>
          </a:p>
          <a:p>
            <a:r>
              <a:rPr lang="ro-RO" sz="1600" dirty="0">
                <a:solidFill>
                  <a:srgbClr val="000000"/>
                </a:solidFill>
                <a:latin typeface="Times New Roman" panose="02020603050405020304" pitchFamily="18" charset="0"/>
              </a:rPr>
              <a:t>■ Planul de îngrijire / Foaia de observaţie clinică. </a:t>
            </a:r>
          </a:p>
          <a:p>
            <a:r>
              <a:rPr lang="ro-RO" sz="1600" dirty="0">
                <a:solidFill>
                  <a:srgbClr val="000000"/>
                </a:solidFill>
                <a:latin typeface="Times New Roman" panose="02020603050405020304" pitchFamily="18" charset="0"/>
              </a:rPr>
              <a:t>■ Materiale şi instrumente pentru măsurarea funcţiilor vitale şi vegetative şi pentru examenul fizic: termomentru, tensiometru, stetoscop, spatulă linguală, sursă de lumină, recipient, recipient pentru colectarea urinei.</a:t>
            </a:r>
            <a:endParaRPr lang="ro-RO" sz="1600" dirty="0"/>
          </a:p>
        </p:txBody>
      </p:sp>
      <p:sp>
        <p:nvSpPr>
          <p:cNvPr id="45" name="Rectangle 44">
            <a:extLst>
              <a:ext uri="{FF2B5EF4-FFF2-40B4-BE49-F238E27FC236}">
                <a16:creationId xmlns:a16="http://schemas.microsoft.com/office/drawing/2014/main" id="{8C90E287-56AA-4DD4-A88B-6D3B41535E36}"/>
              </a:ext>
            </a:extLst>
          </p:cNvPr>
          <p:cNvSpPr/>
          <p:nvPr/>
        </p:nvSpPr>
        <p:spPr>
          <a:xfrm>
            <a:off x="156454" y="3342736"/>
            <a:ext cx="1735015" cy="584775"/>
          </a:xfrm>
          <a:prstGeom prst="rect">
            <a:avLst/>
          </a:prstGeom>
        </p:spPr>
        <p:txBody>
          <a:bodyPr wrap="square">
            <a:spAutoFit/>
          </a:bodyPr>
          <a:lstStyle/>
          <a:p>
            <a:r>
              <a:rPr lang="ro-RO" sz="1600" b="1" dirty="0">
                <a:solidFill>
                  <a:srgbClr val="000000"/>
                </a:solidFill>
                <a:latin typeface="Times New Roman" panose="02020603050405020304" pitchFamily="18" charset="0"/>
              </a:rPr>
              <a:t>PREGĂTIREA</a:t>
            </a:r>
          </a:p>
          <a:p>
            <a:r>
              <a:rPr lang="ro-RO" sz="1600" b="1" dirty="0">
                <a:solidFill>
                  <a:srgbClr val="000000"/>
                </a:solidFill>
                <a:latin typeface="Times New Roman" panose="02020603050405020304" pitchFamily="18" charset="0"/>
              </a:rPr>
              <a:t>PACIENTULUI</a:t>
            </a:r>
            <a:endParaRPr lang="ro-RO" sz="1600" dirty="0"/>
          </a:p>
        </p:txBody>
      </p:sp>
      <p:sp>
        <p:nvSpPr>
          <p:cNvPr id="46" name="Rectangle 45">
            <a:extLst>
              <a:ext uri="{FF2B5EF4-FFF2-40B4-BE49-F238E27FC236}">
                <a16:creationId xmlns:a16="http://schemas.microsoft.com/office/drawing/2014/main" id="{9B7F9194-9827-4B7F-93E5-1BCD10F64C75}"/>
              </a:ext>
            </a:extLst>
          </p:cNvPr>
          <p:cNvSpPr/>
          <p:nvPr/>
        </p:nvSpPr>
        <p:spPr>
          <a:xfrm>
            <a:off x="1788870" y="3079683"/>
            <a:ext cx="4051860" cy="2308324"/>
          </a:xfrm>
          <a:prstGeom prst="rect">
            <a:avLst/>
          </a:prstGeom>
        </p:spPr>
        <p:txBody>
          <a:bodyPr wrap="square">
            <a:spAutoFit/>
          </a:bodyPr>
          <a:lstStyle/>
          <a:p>
            <a:pPr marL="342900" indent="-342900">
              <a:buAutoNum type="alphaLcParenR"/>
            </a:pPr>
            <a:r>
              <a:rPr lang="ro-RO" sz="1600" b="1" dirty="0">
                <a:solidFill>
                  <a:srgbClr val="000000"/>
                </a:solidFill>
                <a:latin typeface="Times New Roman" panose="02020603050405020304" pitchFamily="18" charset="0"/>
              </a:rPr>
              <a:t>PSIHICĂ: </a:t>
            </a:r>
          </a:p>
          <a:p>
            <a:r>
              <a:rPr lang="ro-RO" sz="1600" dirty="0">
                <a:solidFill>
                  <a:srgbClr val="000000"/>
                </a:solidFill>
                <a:latin typeface="Times New Roman" panose="02020603050405020304" pitchFamily="18" charset="0"/>
              </a:rPr>
              <a:t>&gt; Oferiţi pacientului / familiei informaţii clare, despre necesitatea internării. </a:t>
            </a:r>
          </a:p>
          <a:p>
            <a:pPr marL="285750" indent="-285750">
              <a:buFont typeface="Wingdings" panose="05000000000000000000" pitchFamily="2" charset="2"/>
              <a:buChar char="Ø"/>
            </a:pPr>
            <a:r>
              <a:rPr lang="ro-RO" sz="1600" dirty="0">
                <a:solidFill>
                  <a:srgbClr val="000000"/>
                </a:solidFill>
                <a:latin typeface="Times New Roman" panose="02020603050405020304" pitchFamily="18" charset="0"/>
              </a:rPr>
              <a:t>Obţineţi consimţământul informat de la pacient / familie. </a:t>
            </a:r>
          </a:p>
          <a:p>
            <a:r>
              <a:rPr lang="ro-RO" sz="1600" b="1" dirty="0">
                <a:solidFill>
                  <a:srgbClr val="000000"/>
                </a:solidFill>
                <a:latin typeface="Times New Roman" panose="02020603050405020304" pitchFamily="18" charset="0"/>
              </a:rPr>
              <a:t>b)   FIZICĂ: </a:t>
            </a:r>
          </a:p>
          <a:p>
            <a:pPr marL="285750" indent="-285750">
              <a:buFont typeface="Wingdings" panose="05000000000000000000" pitchFamily="2" charset="2"/>
              <a:buChar char="Ø"/>
            </a:pPr>
            <a:r>
              <a:rPr lang="ro-RO" sz="1600" dirty="0">
                <a:solidFill>
                  <a:srgbClr val="000000"/>
                </a:solidFill>
                <a:latin typeface="Times New Roman" panose="02020603050405020304" pitchFamily="18" charset="0"/>
              </a:rPr>
              <a:t>Aşezaţi pacientul în poziţie conforabilă adaptată stării de sănătate.</a:t>
            </a:r>
          </a:p>
          <a:p>
            <a:pPr marL="285750" indent="-285750">
              <a:buFont typeface="Wingdings" panose="05000000000000000000" pitchFamily="2" charset="2"/>
              <a:buChar char="Ø"/>
            </a:pPr>
            <a:r>
              <a:rPr lang="ro-RO" sz="1600" dirty="0">
                <a:solidFill>
                  <a:srgbClr val="000000"/>
                </a:solidFill>
                <a:latin typeface="Times New Roman" panose="02020603050405020304" pitchFamily="18" charset="0"/>
              </a:rPr>
              <a:t>Asiguraţi intimitatea pacientului.</a:t>
            </a:r>
            <a:endParaRPr lang="ro-RO" sz="1600" dirty="0"/>
          </a:p>
        </p:txBody>
      </p:sp>
    </p:spTree>
    <p:extLst>
      <p:ext uri="{BB962C8B-B14F-4D97-AF65-F5344CB8AC3E}">
        <p14:creationId xmlns:p14="http://schemas.microsoft.com/office/powerpoint/2010/main" val="33194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A1926-9964-4C19-99B2-539083A36EFE}"/>
              </a:ext>
            </a:extLst>
          </p:cNvPr>
          <p:cNvPicPr>
            <a:picLocks noChangeAspect="1"/>
          </p:cNvPicPr>
          <p:nvPr/>
        </p:nvPicPr>
        <p:blipFill>
          <a:blip r:embed="rId2"/>
          <a:stretch>
            <a:fillRect/>
          </a:stretch>
        </p:blipFill>
        <p:spPr>
          <a:xfrm>
            <a:off x="9733111" y="505714"/>
            <a:ext cx="2066723" cy="5846571"/>
          </a:xfrm>
          <a:prstGeom prst="rect">
            <a:avLst/>
          </a:prstGeom>
        </p:spPr>
      </p:pic>
      <p:sp>
        <p:nvSpPr>
          <p:cNvPr id="4" name="Rectangle 3">
            <a:extLst>
              <a:ext uri="{FF2B5EF4-FFF2-40B4-BE49-F238E27FC236}">
                <a16:creationId xmlns:a16="http://schemas.microsoft.com/office/drawing/2014/main" id="{B6B215BA-3DB8-4FF9-BFD6-1AB58E5D11D8}"/>
              </a:ext>
            </a:extLst>
          </p:cNvPr>
          <p:cNvSpPr/>
          <p:nvPr/>
        </p:nvSpPr>
        <p:spPr>
          <a:xfrm>
            <a:off x="392166" y="2964302"/>
            <a:ext cx="2297723" cy="646331"/>
          </a:xfrm>
          <a:prstGeom prst="rect">
            <a:avLst/>
          </a:prstGeom>
        </p:spPr>
        <p:txBody>
          <a:bodyPr wrap="square">
            <a:spAutoFit/>
          </a:bodyPr>
          <a:lstStyle/>
          <a:p>
            <a:r>
              <a:rPr lang="ro-RO" b="1" dirty="0">
                <a:solidFill>
                  <a:srgbClr val="000000"/>
                </a:solidFill>
                <a:latin typeface="Times New Roman" panose="02020603050405020304" pitchFamily="18" charset="0"/>
              </a:rPr>
              <a:t>EFECTUAREA</a:t>
            </a:r>
          </a:p>
          <a:p>
            <a:r>
              <a:rPr lang="ro-RO" b="1" dirty="0">
                <a:solidFill>
                  <a:srgbClr val="000000"/>
                </a:solidFill>
                <a:latin typeface="Times New Roman" panose="02020603050405020304" pitchFamily="18" charset="0"/>
              </a:rPr>
              <a:t>PROCEDURII</a:t>
            </a:r>
            <a:endParaRPr lang="ro-RO" dirty="0"/>
          </a:p>
        </p:txBody>
      </p:sp>
      <p:sp>
        <p:nvSpPr>
          <p:cNvPr id="5" name="Rectangle 4">
            <a:extLst>
              <a:ext uri="{FF2B5EF4-FFF2-40B4-BE49-F238E27FC236}">
                <a16:creationId xmlns:a16="http://schemas.microsoft.com/office/drawing/2014/main" id="{A1A6539B-AFDF-4F03-9ADC-55DEC35DCE02}"/>
              </a:ext>
            </a:extLst>
          </p:cNvPr>
          <p:cNvSpPr/>
          <p:nvPr/>
        </p:nvSpPr>
        <p:spPr>
          <a:xfrm>
            <a:off x="2513426" y="505714"/>
            <a:ext cx="7066671" cy="5632311"/>
          </a:xfrm>
          <a:prstGeom prst="rect">
            <a:avLst/>
          </a:prstGeom>
        </p:spPr>
        <p:txBody>
          <a:bodyPr wrap="square">
            <a:spAutoFit/>
          </a:bodyPr>
          <a:lstStyle/>
          <a:p>
            <a:r>
              <a:rPr lang="ro-RO" dirty="0">
                <a:solidFill>
                  <a:srgbClr val="000000"/>
                </a:solidFill>
                <a:latin typeface="Times New Roman" panose="02020603050405020304" pitchFamily="18" charset="0"/>
              </a:rPr>
              <a:t>Introduceţi-vă cu numele şi stabiliţi o relaţie terapeutică nursă-pacient.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Observaţi şi notaţi starea fizică, emoţională şi intelectuală a pacientului.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Observaţi dizabilităţile sau limitările fizice sau / şi psihice.</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Evaluaţi gradul de confort sau disconfort al pacientului.</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Măsuraţi greutatea şi înălţimea pacientului.</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Apreciaţi semnele vitale şi obţineţi o mostră de urină.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Faceţi inventarul bunurilor de valoare ale pacientului conform cu politica serviciului medical.</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Efectuaţi anamneza şi o apreciere nursing cât mai completă a pacientului.</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Identificaţi problemele, nevoile şi aşteptările pacientului legate de internare.</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Explicaţi pacientului / familiei, regulamentul şi rutinele spitalului - orarul meselor şi al vizitelor.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Informaţi pacientul despre procedurile sau intervenţiile nefamiliare.</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Completaţi planul de îngrijire al pacientului cu informaţiile obţinute : data / ora, nume şi prenume, vârsta, starea la internare, valorile funcţiilor vitale, orientarea în timp şi în spaţiu, măsurile aplicate la UPU, prelevările de produse biopatologice, numele medicului care a făcut internarea.</a:t>
            </a:r>
            <a:endParaRPr lang="ro-RO" dirty="0"/>
          </a:p>
        </p:txBody>
      </p:sp>
    </p:spTree>
    <p:extLst>
      <p:ext uri="{BB962C8B-B14F-4D97-AF65-F5344CB8AC3E}">
        <p14:creationId xmlns:p14="http://schemas.microsoft.com/office/powerpoint/2010/main" val="420439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E6F291-5B98-463A-A47F-8C271EFFD8BB}"/>
              </a:ext>
            </a:extLst>
          </p:cNvPr>
          <p:cNvPicPr>
            <a:picLocks noChangeAspect="1"/>
          </p:cNvPicPr>
          <p:nvPr/>
        </p:nvPicPr>
        <p:blipFill>
          <a:blip r:embed="rId2"/>
          <a:stretch>
            <a:fillRect/>
          </a:stretch>
        </p:blipFill>
        <p:spPr>
          <a:xfrm>
            <a:off x="7340091" y="667272"/>
            <a:ext cx="4517528" cy="5523455"/>
          </a:xfrm>
          <a:prstGeom prst="rect">
            <a:avLst/>
          </a:prstGeom>
        </p:spPr>
      </p:pic>
      <p:pic>
        <p:nvPicPr>
          <p:cNvPr id="3" name="Picture 2">
            <a:extLst>
              <a:ext uri="{FF2B5EF4-FFF2-40B4-BE49-F238E27FC236}">
                <a16:creationId xmlns:a16="http://schemas.microsoft.com/office/drawing/2014/main" id="{C6BD5F8E-1DE2-45C8-BBD5-7426DBC3AD35}"/>
              </a:ext>
            </a:extLst>
          </p:cNvPr>
          <p:cNvPicPr>
            <a:picLocks noChangeAspect="1"/>
          </p:cNvPicPr>
          <p:nvPr/>
        </p:nvPicPr>
        <p:blipFill>
          <a:blip r:embed="rId3"/>
          <a:stretch>
            <a:fillRect/>
          </a:stretch>
        </p:blipFill>
        <p:spPr>
          <a:xfrm>
            <a:off x="6901985" y="3553682"/>
            <a:ext cx="2158171" cy="3304318"/>
          </a:xfrm>
          <a:prstGeom prst="rect">
            <a:avLst/>
          </a:prstGeom>
        </p:spPr>
      </p:pic>
      <p:pic>
        <p:nvPicPr>
          <p:cNvPr id="4" name="Picture 3">
            <a:extLst>
              <a:ext uri="{FF2B5EF4-FFF2-40B4-BE49-F238E27FC236}">
                <a16:creationId xmlns:a16="http://schemas.microsoft.com/office/drawing/2014/main" id="{4E673BCA-A6E7-41E5-BA20-0149EEFCDFFC}"/>
              </a:ext>
            </a:extLst>
          </p:cNvPr>
          <p:cNvPicPr>
            <a:picLocks noChangeAspect="1"/>
          </p:cNvPicPr>
          <p:nvPr/>
        </p:nvPicPr>
        <p:blipFill>
          <a:blip r:embed="rId4"/>
          <a:stretch>
            <a:fillRect/>
          </a:stretch>
        </p:blipFill>
        <p:spPr>
          <a:xfrm>
            <a:off x="334381" y="4604266"/>
            <a:ext cx="5645385" cy="2066723"/>
          </a:xfrm>
          <a:prstGeom prst="rect">
            <a:avLst/>
          </a:prstGeom>
        </p:spPr>
      </p:pic>
      <p:sp>
        <p:nvSpPr>
          <p:cNvPr id="5" name="Rectangle 4">
            <a:extLst>
              <a:ext uri="{FF2B5EF4-FFF2-40B4-BE49-F238E27FC236}">
                <a16:creationId xmlns:a16="http://schemas.microsoft.com/office/drawing/2014/main" id="{27ED15B2-D56A-43A6-9944-90FDF1BC6818}"/>
              </a:ext>
            </a:extLst>
          </p:cNvPr>
          <p:cNvSpPr/>
          <p:nvPr/>
        </p:nvSpPr>
        <p:spPr>
          <a:xfrm>
            <a:off x="25450" y="2575648"/>
            <a:ext cx="2100775" cy="861774"/>
          </a:xfrm>
          <a:prstGeom prst="rect">
            <a:avLst/>
          </a:prstGeom>
        </p:spPr>
        <p:txBody>
          <a:bodyPr wrap="square">
            <a:spAutoFit/>
          </a:bodyPr>
          <a:lstStyle/>
          <a:p>
            <a:r>
              <a:rPr lang="ro-RO" sz="1600" b="1" dirty="0">
                <a:solidFill>
                  <a:srgbClr val="000000"/>
                </a:solidFill>
                <a:latin typeface="Times New Roman" panose="02020603050405020304" pitchFamily="18" charset="0"/>
              </a:rPr>
              <a:t>EVALUAREA</a:t>
            </a:r>
          </a:p>
          <a:p>
            <a:r>
              <a:rPr lang="ro-RO" b="1" dirty="0">
                <a:solidFill>
                  <a:srgbClr val="000000"/>
                </a:solidFill>
                <a:latin typeface="Times New Roman" panose="02020603050405020304" pitchFamily="18" charset="0"/>
              </a:rPr>
              <a:t>EFICACITĂŢII</a:t>
            </a:r>
          </a:p>
          <a:p>
            <a:r>
              <a:rPr lang="ro-RO" sz="1600" b="1" dirty="0">
                <a:solidFill>
                  <a:srgbClr val="000000"/>
                </a:solidFill>
                <a:latin typeface="Times New Roman" panose="02020603050405020304" pitchFamily="18" charset="0"/>
              </a:rPr>
              <a:t>PROCEDURII</a:t>
            </a:r>
            <a:endParaRPr lang="ro-RO" sz="1600" dirty="0"/>
          </a:p>
        </p:txBody>
      </p:sp>
      <p:sp>
        <p:nvSpPr>
          <p:cNvPr id="6" name="Rectangle 5">
            <a:extLst>
              <a:ext uri="{FF2B5EF4-FFF2-40B4-BE49-F238E27FC236}">
                <a16:creationId xmlns:a16="http://schemas.microsoft.com/office/drawing/2014/main" id="{FC10E33C-0626-4A2D-A2B2-628C99C09066}"/>
              </a:ext>
            </a:extLst>
          </p:cNvPr>
          <p:cNvSpPr/>
          <p:nvPr/>
        </p:nvSpPr>
        <p:spPr>
          <a:xfrm>
            <a:off x="1794291" y="867090"/>
            <a:ext cx="5877734" cy="4770537"/>
          </a:xfrm>
          <a:prstGeom prst="rect">
            <a:avLst/>
          </a:prstGeom>
        </p:spPr>
        <p:txBody>
          <a:bodyPr wrap="square">
            <a:spAutoFit/>
          </a:bodyPr>
          <a:lstStyle/>
          <a:p>
            <a:r>
              <a:rPr lang="ro-RO" sz="1600" b="1" dirty="0">
                <a:solidFill>
                  <a:srgbClr val="000000"/>
                </a:solidFill>
                <a:latin typeface="Times New Roman" panose="02020603050405020304" pitchFamily="18" charset="0"/>
              </a:rPr>
              <a:t>Rezultate aşteptate/dorite: </a:t>
            </a:r>
          </a:p>
          <a:p>
            <a:r>
              <a:rPr lang="ro-RO" sz="1600" dirty="0">
                <a:solidFill>
                  <a:srgbClr val="000000"/>
                </a:solidFill>
                <a:latin typeface="Times New Roman" panose="02020603050405020304" pitchFamily="18" charset="0"/>
              </a:rPr>
              <a:t>- Pacientul se simte binevenit, relaxat şi are încredere în echipa medicală.</a:t>
            </a:r>
          </a:p>
          <a:p>
            <a:r>
              <a:rPr lang="ro-RO" sz="1600" dirty="0">
                <a:solidFill>
                  <a:srgbClr val="000000"/>
                </a:solidFill>
                <a:latin typeface="Times New Roman" panose="02020603050405020304" pitchFamily="18" charset="0"/>
              </a:rPr>
              <a:t>Culegerea de date este completată în primele 24 ore sau chiar mai puţin de la internare.</a:t>
            </a:r>
          </a:p>
          <a:p>
            <a:r>
              <a:rPr lang="ro-RO" sz="1600" dirty="0">
                <a:solidFill>
                  <a:srgbClr val="000000"/>
                </a:solidFill>
                <a:latin typeface="Times New Roman" panose="02020603050405020304" pitchFamily="18" charset="0"/>
              </a:rPr>
              <a:t>Familia se simte confortabil întrucât pacientul este în siguranţă. </a:t>
            </a:r>
            <a:r>
              <a:rPr lang="ro-RO" sz="1600" b="1" dirty="0">
                <a:solidFill>
                  <a:srgbClr val="000000"/>
                </a:solidFill>
                <a:latin typeface="Times New Roman" panose="02020603050405020304" pitchFamily="18" charset="0"/>
              </a:rPr>
              <a:t> Rezultate nedorite / Ce faceţi </a:t>
            </a:r>
          </a:p>
          <a:p>
            <a:r>
              <a:rPr lang="ro-RO" sz="1600" dirty="0">
                <a:solidFill>
                  <a:srgbClr val="000000"/>
                </a:solidFill>
                <a:latin typeface="Times New Roman" panose="02020603050405020304" pitchFamily="18" charset="0"/>
              </a:rPr>
              <a:t>-  Pacientul are un nivel înalt de anxietate sau dezorientare care-i ameninţă siguranţa, </a:t>
            </a:r>
          </a:p>
          <a:p>
            <a:pPr marL="742950" lvl="1" indent="-285750">
              <a:buFontTx/>
              <a:buChar char="-"/>
            </a:pPr>
            <a:r>
              <a:rPr lang="ro-RO" sz="1600" i="1" dirty="0">
                <a:solidFill>
                  <a:srgbClr val="000000"/>
                </a:solidFill>
                <a:latin typeface="Times New Roman" panose="02020603050405020304" pitchFamily="18" charset="0"/>
              </a:rPr>
              <a:t>Comunicaţi cu pacientul </a:t>
            </a:r>
          </a:p>
          <a:p>
            <a:pPr marL="742950" lvl="1" indent="-285750">
              <a:buFontTx/>
              <a:buChar char="-"/>
            </a:pPr>
            <a:r>
              <a:rPr lang="ro-RO" sz="1600" i="1" dirty="0">
                <a:solidFill>
                  <a:srgbClr val="000000"/>
                </a:solidFill>
                <a:latin typeface="Times New Roman" panose="02020603050405020304" pitchFamily="18" charset="0"/>
              </a:rPr>
              <a:t>Asiguraţi condiţii optime de confort </a:t>
            </a:r>
          </a:p>
          <a:p>
            <a:pPr marL="285750" indent="-285750">
              <a:buFontTx/>
              <a:buChar char="-"/>
            </a:pPr>
            <a:r>
              <a:rPr lang="ro-RO" sz="1600" dirty="0">
                <a:solidFill>
                  <a:srgbClr val="000000"/>
                </a:solidFill>
                <a:latin typeface="Times New Roman" panose="02020603050405020304" pitchFamily="18" charset="0"/>
              </a:rPr>
              <a:t>Pacientul sau altă persoană semnificativă este incapabilă să furnizeze informaţii despre istoricul stării de sănătate. </a:t>
            </a:r>
          </a:p>
          <a:p>
            <a:pPr marL="742950" lvl="1" indent="-285750">
              <a:buFontTx/>
              <a:buChar char="-"/>
            </a:pPr>
            <a:r>
              <a:rPr lang="ro-RO" sz="1600" i="1" dirty="0">
                <a:solidFill>
                  <a:srgbClr val="000000"/>
                </a:solidFill>
                <a:latin typeface="Times New Roman" panose="02020603050405020304" pitchFamily="18" charset="0"/>
              </a:rPr>
              <a:t>Puneţi întrebări scurte, accesibile </a:t>
            </a:r>
          </a:p>
          <a:p>
            <a:pPr marL="742950" lvl="1" indent="-285750">
              <a:buFontTx/>
              <a:buChar char="-"/>
            </a:pPr>
            <a:r>
              <a:rPr lang="ro-RO" sz="1600" i="1" dirty="0">
                <a:solidFill>
                  <a:srgbClr val="000000"/>
                </a:solidFill>
                <a:latin typeface="Times New Roman" panose="02020603050405020304" pitchFamily="18" charset="0"/>
              </a:rPr>
              <a:t>Cercetaţi documentele vechi în caz de reinternare </a:t>
            </a:r>
          </a:p>
          <a:p>
            <a:pPr marL="285750" indent="-285750">
              <a:buFontTx/>
              <a:buChar char="-"/>
            </a:pPr>
            <a:r>
              <a:rPr lang="ro-RO" sz="1600" dirty="0">
                <a:solidFill>
                  <a:srgbClr val="000000"/>
                </a:solidFill>
                <a:latin typeface="Times New Roman" panose="02020603050405020304" pitchFamily="18" charset="0"/>
              </a:rPr>
              <a:t>Pacientul refuză internarea exprimându-şi dorinţa de a părăsi UPU în ciuda recomandărilor medicale </a:t>
            </a:r>
          </a:p>
          <a:p>
            <a:pPr marL="742950" lvl="1" indent="-285750">
              <a:buFontTx/>
              <a:buChar char="-"/>
            </a:pPr>
            <a:r>
              <a:rPr lang="ro-RO" sz="1600" i="1" dirty="0">
                <a:solidFill>
                  <a:srgbClr val="000000"/>
                </a:solidFill>
                <a:latin typeface="Times New Roman" panose="02020603050405020304" pitchFamily="18" charset="0"/>
              </a:rPr>
              <a:t>Consemnaţi refuzul pacientului în documentele medicale sub semnătură</a:t>
            </a:r>
            <a:endParaRPr lang="ro-RO" sz="1600" i="1" dirty="0"/>
          </a:p>
        </p:txBody>
      </p:sp>
    </p:spTree>
    <p:extLst>
      <p:ext uri="{BB962C8B-B14F-4D97-AF65-F5344CB8AC3E}">
        <p14:creationId xmlns:p14="http://schemas.microsoft.com/office/powerpoint/2010/main" val="48779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D163132-3CC9-4ED1-96E7-94ED06090D64}"/>
              </a:ext>
            </a:extLst>
          </p:cNvPr>
          <p:cNvGrpSpPr/>
          <p:nvPr/>
        </p:nvGrpSpPr>
        <p:grpSpPr>
          <a:xfrm>
            <a:off x="2057626" y="2795716"/>
            <a:ext cx="786508" cy="1309462"/>
            <a:chOff x="756338" y="2636912"/>
            <a:chExt cx="1152128" cy="1918185"/>
          </a:xfrm>
        </p:grpSpPr>
        <p:grpSp>
          <p:nvGrpSpPr>
            <p:cNvPr id="41" name="Group 40">
              <a:extLst>
                <a:ext uri="{FF2B5EF4-FFF2-40B4-BE49-F238E27FC236}">
                  <a16:creationId xmlns:a16="http://schemas.microsoft.com/office/drawing/2014/main" id="{0CCE12FB-3048-446D-8347-602B742AC1D7}"/>
                </a:ext>
              </a:extLst>
            </p:cNvPr>
            <p:cNvGrpSpPr/>
            <p:nvPr/>
          </p:nvGrpSpPr>
          <p:grpSpPr>
            <a:xfrm>
              <a:off x="756338" y="2636912"/>
              <a:ext cx="1152128" cy="1918185"/>
              <a:chOff x="3631246" y="4903910"/>
              <a:chExt cx="446244" cy="742954"/>
            </a:xfrm>
          </p:grpSpPr>
          <p:sp>
            <p:nvSpPr>
              <p:cNvPr id="44" name="Freeform 6">
                <a:extLst>
                  <a:ext uri="{FF2B5EF4-FFF2-40B4-BE49-F238E27FC236}">
                    <a16:creationId xmlns:a16="http://schemas.microsoft.com/office/drawing/2014/main" id="{D00F3EE6-EBD4-4ECD-9B55-50D8A592BB99}"/>
                  </a:ext>
                </a:extLst>
              </p:cNvPr>
              <p:cNvSpPr>
                <a:spLocks noEditPoints="1"/>
              </p:cNvSpPr>
              <p:nvPr/>
            </p:nvSpPr>
            <p:spPr bwMode="auto">
              <a:xfrm>
                <a:off x="3631246" y="4903910"/>
                <a:ext cx="446244" cy="742954"/>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ounded Rectangle 49">
                <a:extLst>
                  <a:ext uri="{FF2B5EF4-FFF2-40B4-BE49-F238E27FC236}">
                    <a16:creationId xmlns:a16="http://schemas.microsoft.com/office/drawing/2014/main" id="{51FD6AAB-232E-4757-B2AF-9B8711E23A98}"/>
                  </a:ext>
                </a:extLst>
              </p:cNvPr>
              <p:cNvSpPr/>
              <p:nvPr/>
            </p:nvSpPr>
            <p:spPr>
              <a:xfrm>
                <a:off x="3802267" y="4938019"/>
                <a:ext cx="104202" cy="20042"/>
              </a:xfrm>
              <a:prstGeom prst="roundRect">
                <a:avLst>
                  <a:gd name="adj" fmla="val 50000"/>
                </a:avLst>
              </a:prstGeom>
              <a:solidFill>
                <a:schemeClr val="accent3">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BF366F26-1968-49FF-A581-E33622EA2865}"/>
                  </a:ext>
                </a:extLst>
              </p:cNvPr>
              <p:cNvSpPr/>
              <p:nvPr/>
            </p:nvSpPr>
            <p:spPr>
              <a:xfrm>
                <a:off x="3822161" y="5563917"/>
                <a:ext cx="64414" cy="64414"/>
              </a:xfrm>
              <a:prstGeom prst="ellipse">
                <a:avLst/>
              </a:prstGeom>
              <a:solidFill>
                <a:schemeClr val="accent3">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ight Triangle 3">
                <a:extLst>
                  <a:ext uri="{FF2B5EF4-FFF2-40B4-BE49-F238E27FC236}">
                    <a16:creationId xmlns:a16="http://schemas.microsoft.com/office/drawing/2014/main" id="{A1B5D54A-9F54-4707-BCAD-E2D8B20A6FE4}"/>
                  </a:ext>
                </a:extLst>
              </p:cNvPr>
              <p:cNvSpPr/>
              <p:nvPr/>
            </p:nvSpPr>
            <p:spPr>
              <a:xfrm flipV="1">
                <a:off x="3667586" y="4984405"/>
                <a:ext cx="353926" cy="561866"/>
              </a:xfrm>
              <a:custGeom>
                <a:avLst/>
                <a:gdLst>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Lst>
                <a:ahLst/>
                <a:cxnLst>
                  <a:cxn ang="0">
                    <a:pos x="connsiteX0" y="connsiteY0"/>
                  </a:cxn>
                  <a:cxn ang="0">
                    <a:pos x="connsiteX1" y="connsiteY1"/>
                  </a:cxn>
                  <a:cxn ang="0">
                    <a:pos x="connsiteX2" y="connsiteY2"/>
                  </a:cxn>
                  <a:cxn ang="0">
                    <a:pos x="connsiteX3" y="connsiteY3"/>
                  </a:cxn>
                </a:cxnLst>
                <a:rect l="l" t="t" r="r" b="b"/>
                <a:pathLst>
                  <a:path w="1149070" h="660238">
                    <a:moveTo>
                      <a:pt x="0" y="660238"/>
                    </a:moveTo>
                    <a:lnTo>
                      <a:pt x="0" y="0"/>
                    </a:lnTo>
                    <a:cubicBezTo>
                      <a:pt x="179823" y="397879"/>
                      <a:pt x="710167" y="602719"/>
                      <a:pt x="1149070" y="660238"/>
                    </a:cubicBezTo>
                    <a:lnTo>
                      <a:pt x="0" y="660238"/>
                    </a:lnTo>
                    <a:close/>
                  </a:path>
                </a:pathLst>
              </a:custGeom>
              <a:solidFill>
                <a:schemeClr val="accent1">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43" name="Oval 42">
              <a:extLst>
                <a:ext uri="{FF2B5EF4-FFF2-40B4-BE49-F238E27FC236}">
                  <a16:creationId xmlns:a16="http://schemas.microsoft.com/office/drawing/2014/main" id="{109421A6-E6BE-454B-955B-D37238C54135}"/>
                </a:ext>
              </a:extLst>
            </p:cNvPr>
            <p:cNvSpPr/>
            <p:nvPr/>
          </p:nvSpPr>
          <p:spPr>
            <a:xfrm>
              <a:off x="1260394" y="4352086"/>
              <a:ext cx="144017" cy="14401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23" name="Freeform: Shape 22">
            <a:extLst>
              <a:ext uri="{FF2B5EF4-FFF2-40B4-BE49-F238E27FC236}">
                <a16:creationId xmlns:a16="http://schemas.microsoft.com/office/drawing/2014/main" id="{DF5BF392-5D0F-4A28-B627-CC829DC3666D}"/>
              </a:ext>
            </a:extLst>
          </p:cNvPr>
          <p:cNvSpPr/>
          <p:nvPr/>
        </p:nvSpPr>
        <p:spPr>
          <a:xfrm>
            <a:off x="3405286" y="3418416"/>
            <a:ext cx="548033" cy="74014"/>
          </a:xfrm>
          <a:custGeom>
            <a:avLst/>
            <a:gdLst>
              <a:gd name="connsiteX0" fmla="*/ 37007 w 548033"/>
              <a:gd name="connsiteY0" fmla="*/ 0 h 74014"/>
              <a:gd name="connsiteX1" fmla="*/ 548033 w 548033"/>
              <a:gd name="connsiteY1" fmla="*/ 0 h 74014"/>
              <a:gd name="connsiteX2" fmla="*/ 548033 w 548033"/>
              <a:gd name="connsiteY2" fmla="*/ 73374 h 74014"/>
              <a:gd name="connsiteX3" fmla="*/ 37007 w 548033"/>
              <a:gd name="connsiteY3" fmla="*/ 74014 h 74014"/>
              <a:gd name="connsiteX4" fmla="*/ 0 w 548033"/>
              <a:gd name="connsiteY4" fmla="*/ 37007 h 74014"/>
              <a:gd name="connsiteX5" fmla="*/ 37007 w 548033"/>
              <a:gd name="connsiteY5" fmla="*/ 0 h 7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33" h="74014">
                <a:moveTo>
                  <a:pt x="37007" y="0"/>
                </a:moveTo>
                <a:lnTo>
                  <a:pt x="548033" y="0"/>
                </a:lnTo>
                <a:lnTo>
                  <a:pt x="548033" y="73374"/>
                </a:lnTo>
                <a:lnTo>
                  <a:pt x="37007" y="74014"/>
                </a:lnTo>
                <a:cubicBezTo>
                  <a:pt x="16535" y="74014"/>
                  <a:pt x="0" y="56692"/>
                  <a:pt x="0" y="37007"/>
                </a:cubicBezTo>
                <a:cubicBezTo>
                  <a:pt x="0" y="16535"/>
                  <a:pt x="17322" y="0"/>
                  <a:pt x="37007"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F7EFC2CE-8920-45A3-BAD7-488164AB9ECF}"/>
              </a:ext>
            </a:extLst>
          </p:cNvPr>
          <p:cNvGrpSpPr/>
          <p:nvPr/>
        </p:nvGrpSpPr>
        <p:grpSpPr>
          <a:xfrm>
            <a:off x="-7365" y="2231690"/>
            <a:ext cx="3262030" cy="2407122"/>
            <a:chOff x="-7366" y="2231690"/>
            <a:chExt cx="4086409" cy="2407122"/>
          </a:xfrm>
          <a:effectLst>
            <a:outerShdw blurRad="25400" sx="102000" sy="102000" algn="ctr" rotWithShape="0">
              <a:prstClr val="black">
                <a:alpha val="40000"/>
              </a:prstClr>
            </a:outerShdw>
          </a:effectLst>
        </p:grpSpPr>
        <p:sp>
          <p:nvSpPr>
            <p:cNvPr id="11" name="Freeform 36">
              <a:extLst>
                <a:ext uri="{FF2B5EF4-FFF2-40B4-BE49-F238E27FC236}">
                  <a16:creationId xmlns:a16="http://schemas.microsoft.com/office/drawing/2014/main" id="{51995150-19E4-48E2-AFCD-3BDCA3FFA79F}"/>
                </a:ext>
              </a:extLst>
            </p:cNvPr>
            <p:cNvSpPr>
              <a:spLocks/>
            </p:cNvSpPr>
            <p:nvPr/>
          </p:nvSpPr>
          <p:spPr bwMode="auto">
            <a:xfrm rot="5400000">
              <a:off x="840850" y="2833400"/>
              <a:ext cx="2055457" cy="1210749"/>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12" name="Freeform 36">
              <a:extLst>
                <a:ext uri="{FF2B5EF4-FFF2-40B4-BE49-F238E27FC236}">
                  <a16:creationId xmlns:a16="http://schemas.microsoft.com/office/drawing/2014/main" id="{353684FE-726F-4FD7-A093-6128EBEBEE7D}"/>
                </a:ext>
              </a:extLst>
            </p:cNvPr>
            <p:cNvSpPr>
              <a:spLocks/>
            </p:cNvSpPr>
            <p:nvPr/>
          </p:nvSpPr>
          <p:spPr bwMode="auto">
            <a:xfrm rot="5400000">
              <a:off x="2070238" y="2630006"/>
              <a:ext cx="2407122" cy="161048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14" name="Rectangle 13">
              <a:extLst>
                <a:ext uri="{FF2B5EF4-FFF2-40B4-BE49-F238E27FC236}">
                  <a16:creationId xmlns:a16="http://schemas.microsoft.com/office/drawing/2014/main" id="{7B562376-4534-4AC8-B5F3-1CCDF3489370}"/>
                </a:ext>
              </a:extLst>
            </p:cNvPr>
            <p:cNvSpPr/>
            <p:nvPr/>
          </p:nvSpPr>
          <p:spPr>
            <a:xfrm>
              <a:off x="-7366" y="3374070"/>
              <a:ext cx="1318846" cy="1223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Graphic 1">
            <a:extLst>
              <a:ext uri="{FF2B5EF4-FFF2-40B4-BE49-F238E27FC236}">
                <a16:creationId xmlns:a16="http://schemas.microsoft.com/office/drawing/2014/main" id="{709AA23E-ED76-4145-A236-499C363391D1}"/>
              </a:ext>
            </a:extLst>
          </p:cNvPr>
          <p:cNvSpPr/>
          <p:nvPr/>
        </p:nvSpPr>
        <p:spPr>
          <a:xfrm>
            <a:off x="3398376" y="2074179"/>
            <a:ext cx="1682885" cy="2228282"/>
          </a:xfrm>
          <a:custGeom>
            <a:avLst/>
            <a:gdLst>
              <a:gd name="connsiteX0" fmla="*/ 2900363 w 3390900"/>
              <a:gd name="connsiteY0" fmla="*/ 1265873 h 2695575"/>
              <a:gd name="connsiteX1" fmla="*/ 2855595 w 3390900"/>
              <a:gd name="connsiteY1" fmla="*/ 1234440 h 2695575"/>
              <a:gd name="connsiteX2" fmla="*/ 2813685 w 3390900"/>
              <a:gd name="connsiteY2" fmla="*/ 1269683 h 2695575"/>
              <a:gd name="connsiteX3" fmla="*/ 2707005 w 3390900"/>
              <a:gd name="connsiteY3" fmla="*/ 1832610 h 2695575"/>
              <a:gd name="connsiteX4" fmla="*/ 2597468 w 3390900"/>
              <a:gd name="connsiteY4" fmla="*/ 628650 h 2695575"/>
              <a:gd name="connsiteX5" fmla="*/ 2552700 w 3390900"/>
              <a:gd name="connsiteY5" fmla="*/ 589598 h 2695575"/>
              <a:gd name="connsiteX6" fmla="*/ 2507933 w 3390900"/>
              <a:gd name="connsiteY6" fmla="*/ 628650 h 2695575"/>
              <a:gd name="connsiteX7" fmla="*/ 2333625 w 3390900"/>
              <a:gd name="connsiteY7" fmla="*/ 1626870 h 2695575"/>
              <a:gd name="connsiteX8" fmla="*/ 1795463 w 3390900"/>
              <a:gd name="connsiteY8" fmla="*/ 1626870 h 2695575"/>
              <a:gd name="connsiteX9" fmla="*/ 1660208 w 3390900"/>
              <a:gd name="connsiteY9" fmla="*/ 1047750 h 2695575"/>
              <a:gd name="connsiteX10" fmla="*/ 1617345 w 3390900"/>
              <a:gd name="connsiteY10" fmla="*/ 1013460 h 2695575"/>
              <a:gd name="connsiteX11" fmla="*/ 1574483 w 3390900"/>
              <a:gd name="connsiteY11" fmla="*/ 1047750 h 2695575"/>
              <a:gd name="connsiteX12" fmla="*/ 1479233 w 3390900"/>
              <a:gd name="connsiteY12" fmla="*/ 1475423 h 2695575"/>
              <a:gd name="connsiteX13" fmla="*/ 1363028 w 3390900"/>
              <a:gd name="connsiteY13" fmla="*/ 40958 h 2695575"/>
              <a:gd name="connsiteX14" fmla="*/ 1319213 w 3390900"/>
              <a:gd name="connsiteY14" fmla="*/ 0 h 2695575"/>
              <a:gd name="connsiteX15" fmla="*/ 1274445 w 3390900"/>
              <a:gd name="connsiteY15" fmla="*/ 41910 h 2695575"/>
              <a:gd name="connsiteX16" fmla="*/ 1102043 w 3390900"/>
              <a:gd name="connsiteY16" fmla="*/ 2458403 h 2695575"/>
              <a:gd name="connsiteX17" fmla="*/ 992505 w 3390900"/>
              <a:gd name="connsiteY17" fmla="*/ 1335405 h 2695575"/>
              <a:gd name="connsiteX18" fmla="*/ 954405 w 3390900"/>
              <a:gd name="connsiteY18" fmla="*/ 1294448 h 2695575"/>
              <a:gd name="connsiteX19" fmla="*/ 907733 w 3390900"/>
              <a:gd name="connsiteY19" fmla="*/ 1323975 h 2695575"/>
              <a:gd name="connsiteX20" fmla="*/ 797243 w 3390900"/>
              <a:gd name="connsiteY20" fmla="*/ 1624013 h 2695575"/>
              <a:gd name="connsiteX21" fmla="*/ 44768 w 3390900"/>
              <a:gd name="connsiteY21" fmla="*/ 1624013 h 2695575"/>
              <a:gd name="connsiteX22" fmla="*/ 0 w 3390900"/>
              <a:gd name="connsiteY22" fmla="*/ 1668780 h 2695575"/>
              <a:gd name="connsiteX23" fmla="*/ 44768 w 3390900"/>
              <a:gd name="connsiteY23" fmla="*/ 1713548 h 2695575"/>
              <a:gd name="connsiteX24" fmla="*/ 805815 w 3390900"/>
              <a:gd name="connsiteY24" fmla="*/ 1712595 h 2695575"/>
              <a:gd name="connsiteX25" fmla="*/ 878205 w 3390900"/>
              <a:gd name="connsiteY25" fmla="*/ 1662113 h 2695575"/>
              <a:gd name="connsiteX26" fmla="*/ 922973 w 3390900"/>
              <a:gd name="connsiteY26" fmla="*/ 1541145 h 2695575"/>
              <a:gd name="connsiteX27" fmla="*/ 1028700 w 3390900"/>
              <a:gd name="connsiteY27" fmla="*/ 2635568 h 2695575"/>
              <a:gd name="connsiteX28" fmla="*/ 1100138 w 3390900"/>
              <a:gd name="connsiteY28" fmla="*/ 2704148 h 2695575"/>
              <a:gd name="connsiteX29" fmla="*/ 1104900 w 3390900"/>
              <a:gd name="connsiteY29" fmla="*/ 2704148 h 2695575"/>
              <a:gd name="connsiteX30" fmla="*/ 1154430 w 3390900"/>
              <a:gd name="connsiteY30" fmla="*/ 2685098 h 2695575"/>
              <a:gd name="connsiteX31" fmla="*/ 1180148 w 3390900"/>
              <a:gd name="connsiteY31" fmla="*/ 2632710 h 2695575"/>
              <a:gd name="connsiteX32" fmla="*/ 1326833 w 3390900"/>
              <a:gd name="connsiteY32" fmla="*/ 537210 h 2695575"/>
              <a:gd name="connsiteX33" fmla="*/ 1403985 w 3390900"/>
              <a:gd name="connsiteY33" fmla="*/ 1604963 h 2695575"/>
              <a:gd name="connsiteX34" fmla="*/ 1458278 w 3390900"/>
              <a:gd name="connsiteY34" fmla="*/ 1668780 h 2695575"/>
              <a:gd name="connsiteX35" fmla="*/ 1542098 w 3390900"/>
              <a:gd name="connsiteY35" fmla="*/ 1615440 h 2695575"/>
              <a:gd name="connsiteX36" fmla="*/ 1622108 w 3390900"/>
              <a:gd name="connsiteY36" fmla="*/ 1254443 h 2695575"/>
              <a:gd name="connsiteX37" fmla="*/ 1716405 w 3390900"/>
              <a:gd name="connsiteY37" fmla="*/ 1659255 h 2695575"/>
              <a:gd name="connsiteX38" fmla="*/ 1784033 w 3390900"/>
              <a:gd name="connsiteY38" fmla="*/ 1712595 h 2695575"/>
              <a:gd name="connsiteX39" fmla="*/ 2356485 w 3390900"/>
              <a:gd name="connsiteY39" fmla="*/ 1712595 h 2695575"/>
              <a:gd name="connsiteX40" fmla="*/ 2425065 w 3390900"/>
              <a:gd name="connsiteY40" fmla="*/ 1652588 h 2695575"/>
              <a:gd name="connsiteX41" fmla="*/ 2555558 w 3390900"/>
              <a:gd name="connsiteY41" fmla="*/ 879158 h 2695575"/>
              <a:gd name="connsiteX42" fmla="*/ 2640330 w 3390900"/>
              <a:gd name="connsiteY42" fmla="*/ 1994535 h 2695575"/>
              <a:gd name="connsiteX43" fmla="*/ 2693670 w 3390900"/>
              <a:gd name="connsiteY43" fmla="*/ 2051685 h 2695575"/>
              <a:gd name="connsiteX44" fmla="*/ 2769870 w 3390900"/>
              <a:gd name="connsiteY44" fmla="*/ 1999298 h 2695575"/>
              <a:gd name="connsiteX45" fmla="*/ 2871788 w 3390900"/>
              <a:gd name="connsiteY45" fmla="*/ 1464945 h 2695575"/>
              <a:gd name="connsiteX46" fmla="*/ 2927985 w 3390900"/>
              <a:gd name="connsiteY46" fmla="*/ 1656398 h 2695575"/>
              <a:gd name="connsiteX47" fmla="*/ 2989898 w 3390900"/>
              <a:gd name="connsiteY47" fmla="*/ 1702118 h 2695575"/>
              <a:gd name="connsiteX48" fmla="*/ 3398520 w 3390900"/>
              <a:gd name="connsiteY48" fmla="*/ 1702118 h 2695575"/>
              <a:gd name="connsiteX49" fmla="*/ 3398520 w 3390900"/>
              <a:gd name="connsiteY49" fmla="*/ 1615440 h 2695575"/>
              <a:gd name="connsiteX50" fmla="*/ 3005138 w 3390900"/>
              <a:gd name="connsiteY50" fmla="*/ 1615440 h 2695575"/>
              <a:gd name="connsiteX51" fmla="*/ 2900363 w 3390900"/>
              <a:gd name="connsiteY51" fmla="*/ 1265873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900" h="2695575">
                <a:moveTo>
                  <a:pt x="2900363" y="1265873"/>
                </a:moveTo>
                <a:cubicBezTo>
                  <a:pt x="2895600" y="1246823"/>
                  <a:pt x="2877503" y="1232535"/>
                  <a:pt x="2855595" y="1234440"/>
                </a:cubicBezTo>
                <a:cubicBezTo>
                  <a:pt x="2835593" y="1234440"/>
                  <a:pt x="2817495" y="1249680"/>
                  <a:pt x="2813685" y="1269683"/>
                </a:cubicBezTo>
                <a:lnTo>
                  <a:pt x="2707005" y="1832610"/>
                </a:lnTo>
                <a:lnTo>
                  <a:pt x="2597468" y="628650"/>
                </a:lnTo>
                <a:cubicBezTo>
                  <a:pt x="2594610" y="605790"/>
                  <a:pt x="2575560" y="589598"/>
                  <a:pt x="2552700" y="589598"/>
                </a:cubicBezTo>
                <a:cubicBezTo>
                  <a:pt x="2529840" y="589598"/>
                  <a:pt x="2510790" y="605790"/>
                  <a:pt x="2507933" y="628650"/>
                </a:cubicBezTo>
                <a:lnTo>
                  <a:pt x="2333625" y="1626870"/>
                </a:lnTo>
                <a:lnTo>
                  <a:pt x="1795463" y="1626870"/>
                </a:lnTo>
                <a:lnTo>
                  <a:pt x="1660208" y="1047750"/>
                </a:lnTo>
                <a:cubicBezTo>
                  <a:pt x="1655445" y="1027748"/>
                  <a:pt x="1637348" y="1013460"/>
                  <a:pt x="1617345" y="1013460"/>
                </a:cubicBezTo>
                <a:cubicBezTo>
                  <a:pt x="1597343" y="1013460"/>
                  <a:pt x="1579245" y="1027748"/>
                  <a:pt x="1574483" y="1047750"/>
                </a:cubicBezTo>
                <a:lnTo>
                  <a:pt x="1479233" y="1475423"/>
                </a:lnTo>
                <a:lnTo>
                  <a:pt x="1363028" y="40958"/>
                </a:lnTo>
                <a:cubicBezTo>
                  <a:pt x="1362075" y="18098"/>
                  <a:pt x="1342073" y="0"/>
                  <a:pt x="1319213" y="0"/>
                </a:cubicBezTo>
                <a:cubicBezTo>
                  <a:pt x="1295400" y="0"/>
                  <a:pt x="1276350" y="19050"/>
                  <a:pt x="1274445" y="41910"/>
                </a:cubicBezTo>
                <a:lnTo>
                  <a:pt x="1102043" y="2458403"/>
                </a:lnTo>
                <a:lnTo>
                  <a:pt x="992505" y="1335405"/>
                </a:lnTo>
                <a:cubicBezTo>
                  <a:pt x="991553" y="1313498"/>
                  <a:pt x="974408" y="1297305"/>
                  <a:pt x="954405" y="1294448"/>
                </a:cubicBezTo>
                <a:cubicBezTo>
                  <a:pt x="934403" y="1291590"/>
                  <a:pt x="915353" y="1304925"/>
                  <a:pt x="907733" y="1323975"/>
                </a:cubicBezTo>
                <a:lnTo>
                  <a:pt x="797243" y="1624013"/>
                </a:lnTo>
                <a:lnTo>
                  <a:pt x="44768" y="1624013"/>
                </a:lnTo>
                <a:cubicBezTo>
                  <a:pt x="20955" y="1624013"/>
                  <a:pt x="0" y="1644015"/>
                  <a:pt x="0" y="1668780"/>
                </a:cubicBezTo>
                <a:cubicBezTo>
                  <a:pt x="0" y="1692593"/>
                  <a:pt x="20003" y="1713548"/>
                  <a:pt x="44768" y="1713548"/>
                </a:cubicBezTo>
                <a:lnTo>
                  <a:pt x="805815" y="1712595"/>
                </a:lnTo>
                <a:cubicBezTo>
                  <a:pt x="837248" y="1712595"/>
                  <a:pt x="866775" y="1692593"/>
                  <a:pt x="878205" y="1662113"/>
                </a:cubicBezTo>
                <a:lnTo>
                  <a:pt x="922973" y="1541145"/>
                </a:lnTo>
                <a:lnTo>
                  <a:pt x="1028700" y="2635568"/>
                </a:lnTo>
                <a:cubicBezTo>
                  <a:pt x="1032510" y="2672715"/>
                  <a:pt x="1062990" y="2701290"/>
                  <a:pt x="1100138" y="2704148"/>
                </a:cubicBezTo>
                <a:cubicBezTo>
                  <a:pt x="1101090" y="2704148"/>
                  <a:pt x="1103948" y="2704148"/>
                  <a:pt x="1104900" y="2704148"/>
                </a:cubicBezTo>
                <a:cubicBezTo>
                  <a:pt x="1122998" y="2704148"/>
                  <a:pt x="1140143" y="2697480"/>
                  <a:pt x="1154430" y="2685098"/>
                </a:cubicBezTo>
                <a:cubicBezTo>
                  <a:pt x="1169670" y="2670810"/>
                  <a:pt x="1178243" y="2653665"/>
                  <a:pt x="1180148" y="2632710"/>
                </a:cubicBezTo>
                <a:lnTo>
                  <a:pt x="1326833" y="537210"/>
                </a:lnTo>
                <a:lnTo>
                  <a:pt x="1403985" y="1604963"/>
                </a:lnTo>
                <a:cubicBezTo>
                  <a:pt x="1406843" y="1635443"/>
                  <a:pt x="1427798" y="1662113"/>
                  <a:pt x="1458278" y="1668780"/>
                </a:cubicBezTo>
                <a:cubicBezTo>
                  <a:pt x="1496378" y="1677353"/>
                  <a:pt x="1533525" y="1653540"/>
                  <a:pt x="1542098" y="1615440"/>
                </a:cubicBezTo>
                <a:lnTo>
                  <a:pt x="1622108" y="1254443"/>
                </a:lnTo>
                <a:lnTo>
                  <a:pt x="1716405" y="1659255"/>
                </a:lnTo>
                <a:cubicBezTo>
                  <a:pt x="1724025" y="1690688"/>
                  <a:pt x="1751648" y="1712595"/>
                  <a:pt x="1784033" y="1712595"/>
                </a:cubicBezTo>
                <a:lnTo>
                  <a:pt x="2356485" y="1712595"/>
                </a:lnTo>
                <a:cubicBezTo>
                  <a:pt x="2391728" y="1712595"/>
                  <a:pt x="2421255" y="1686878"/>
                  <a:pt x="2425065" y="1652588"/>
                </a:cubicBezTo>
                <a:lnTo>
                  <a:pt x="2555558" y="879158"/>
                </a:lnTo>
                <a:lnTo>
                  <a:pt x="2640330" y="1994535"/>
                </a:lnTo>
                <a:cubicBezTo>
                  <a:pt x="2644140" y="2024063"/>
                  <a:pt x="2666048" y="2046923"/>
                  <a:pt x="2693670" y="2051685"/>
                </a:cubicBezTo>
                <a:cubicBezTo>
                  <a:pt x="2728913" y="2058353"/>
                  <a:pt x="2763203" y="2035493"/>
                  <a:pt x="2769870" y="1999298"/>
                </a:cubicBezTo>
                <a:lnTo>
                  <a:pt x="2871788" y="1464945"/>
                </a:lnTo>
                <a:lnTo>
                  <a:pt x="2927985" y="1656398"/>
                </a:lnTo>
                <a:cubicBezTo>
                  <a:pt x="2936558" y="1683068"/>
                  <a:pt x="2962275" y="1702118"/>
                  <a:pt x="2989898" y="1702118"/>
                </a:cubicBezTo>
                <a:lnTo>
                  <a:pt x="3398520" y="1702118"/>
                </a:lnTo>
                <a:lnTo>
                  <a:pt x="3398520" y="1615440"/>
                </a:lnTo>
                <a:lnTo>
                  <a:pt x="3005138" y="1615440"/>
                </a:lnTo>
                <a:lnTo>
                  <a:pt x="2900363" y="1265873"/>
                </a:ln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B3E6664-8F69-4DC2-BC58-15393C0F85BC}"/>
              </a:ext>
            </a:extLst>
          </p:cNvPr>
          <p:cNvSpPr txBox="1"/>
          <p:nvPr/>
        </p:nvSpPr>
        <p:spPr>
          <a:xfrm>
            <a:off x="5499811" y="1939806"/>
            <a:ext cx="5002774" cy="3796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ko-KR" sz="1867" b="1" i="0" u="none" strike="noStrike" kern="1200" cap="none" spc="0" normalizeH="0" baseline="0" noProof="0" dirty="0">
                <a:ln>
                  <a:noFill/>
                </a:ln>
                <a:solidFill>
                  <a:srgbClr val="507C89"/>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Circuitul pacientului în internarea continuă</a:t>
            </a:r>
            <a:endParaRPr kumimoji="0" lang="ko-KR" altLang="en-US" sz="1867" b="1" i="0" u="none" strike="noStrike" kern="1200" cap="none" spc="0" normalizeH="0" baseline="0" noProof="0" dirty="0">
              <a:ln>
                <a:noFill/>
              </a:ln>
              <a:solidFill>
                <a:srgbClr val="507C89"/>
              </a:solidFill>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6" name="Freeform: Shape 35">
            <a:extLst>
              <a:ext uri="{FF2B5EF4-FFF2-40B4-BE49-F238E27FC236}">
                <a16:creationId xmlns:a16="http://schemas.microsoft.com/office/drawing/2014/main" id="{EAA68B72-1094-4144-9006-189612CA7367}"/>
              </a:ext>
            </a:extLst>
          </p:cNvPr>
          <p:cNvSpPr/>
          <p:nvPr/>
        </p:nvSpPr>
        <p:spPr>
          <a:xfrm>
            <a:off x="10928796" y="2074179"/>
            <a:ext cx="1280296" cy="2235369"/>
          </a:xfrm>
          <a:custGeom>
            <a:avLst/>
            <a:gdLst>
              <a:gd name="connsiteX0" fmla="*/ 1090520 w 1711808"/>
              <a:gd name="connsiteY0" fmla="*/ 0 h 2235369"/>
              <a:gd name="connsiteX1" fmla="*/ 1126739 w 1711808"/>
              <a:gd name="connsiteY1" fmla="*/ 33858 h 2235369"/>
              <a:gd name="connsiteX2" fmla="*/ 1222800 w 1711808"/>
              <a:gd name="connsiteY2" fmla="*/ 1219650 h 2235369"/>
              <a:gd name="connsiteX3" fmla="*/ 1301537 w 1711808"/>
              <a:gd name="connsiteY3" fmla="*/ 866117 h 2235369"/>
              <a:gd name="connsiteX4" fmla="*/ 1336969 w 1711808"/>
              <a:gd name="connsiteY4" fmla="*/ 837771 h 2235369"/>
              <a:gd name="connsiteX5" fmla="*/ 1372401 w 1711808"/>
              <a:gd name="connsiteY5" fmla="*/ 866117 h 2235369"/>
              <a:gd name="connsiteX6" fmla="*/ 1484209 w 1711808"/>
              <a:gd name="connsiteY6" fmla="*/ 1344843 h 2235369"/>
              <a:gd name="connsiteX7" fmla="*/ 1711808 w 1711808"/>
              <a:gd name="connsiteY7" fmla="*/ 1344843 h 2235369"/>
              <a:gd name="connsiteX8" fmla="*/ 1711808 w 1711808"/>
              <a:gd name="connsiteY8" fmla="*/ 1415707 h 2235369"/>
              <a:gd name="connsiteX9" fmla="*/ 1474761 w 1711808"/>
              <a:gd name="connsiteY9" fmla="*/ 1415707 h 2235369"/>
              <a:gd name="connsiteX10" fmla="*/ 1418856 w 1711808"/>
              <a:gd name="connsiteY10" fmla="*/ 1371614 h 2235369"/>
              <a:gd name="connsiteX11" fmla="*/ 1340906 w 1711808"/>
              <a:gd name="connsiteY11" fmla="*/ 1036978 h 2235369"/>
              <a:gd name="connsiteX12" fmla="*/ 1274766 w 1711808"/>
              <a:gd name="connsiteY12" fmla="*/ 1335395 h 2235369"/>
              <a:gd name="connsiteX13" fmla="*/ 1205477 w 1711808"/>
              <a:gd name="connsiteY13" fmla="*/ 1379488 h 2235369"/>
              <a:gd name="connsiteX14" fmla="*/ 1160596 w 1711808"/>
              <a:gd name="connsiteY14" fmla="*/ 1326734 h 2235369"/>
              <a:gd name="connsiteX15" fmla="*/ 1096819 w 1711808"/>
              <a:gd name="connsiteY15" fmla="*/ 444082 h 2235369"/>
              <a:gd name="connsiteX16" fmla="*/ 975563 w 1711808"/>
              <a:gd name="connsiteY16" fmla="*/ 2176315 h 2235369"/>
              <a:gd name="connsiteX17" fmla="*/ 954303 w 1711808"/>
              <a:gd name="connsiteY17" fmla="*/ 2219621 h 2235369"/>
              <a:gd name="connsiteX18" fmla="*/ 913359 w 1711808"/>
              <a:gd name="connsiteY18" fmla="*/ 2235369 h 2235369"/>
              <a:gd name="connsiteX19" fmla="*/ 909423 w 1711808"/>
              <a:gd name="connsiteY19" fmla="*/ 2235369 h 2235369"/>
              <a:gd name="connsiteX20" fmla="*/ 850369 w 1711808"/>
              <a:gd name="connsiteY20" fmla="*/ 2178678 h 2235369"/>
              <a:gd name="connsiteX21" fmla="*/ 762970 w 1711808"/>
              <a:gd name="connsiteY21" fmla="*/ 1273979 h 2235369"/>
              <a:gd name="connsiteX22" fmla="*/ 725963 w 1711808"/>
              <a:gd name="connsiteY22" fmla="*/ 1373977 h 2235369"/>
              <a:gd name="connsiteX23" fmla="*/ 666122 w 1711808"/>
              <a:gd name="connsiteY23" fmla="*/ 1415707 h 2235369"/>
              <a:gd name="connsiteX24" fmla="*/ 37007 w 1711808"/>
              <a:gd name="connsiteY24" fmla="*/ 1416495 h 2235369"/>
              <a:gd name="connsiteX25" fmla="*/ 0 w 1711808"/>
              <a:gd name="connsiteY25" fmla="*/ 1379488 h 2235369"/>
              <a:gd name="connsiteX26" fmla="*/ 37007 w 1711808"/>
              <a:gd name="connsiteY26" fmla="*/ 1342481 h 2235369"/>
              <a:gd name="connsiteX27" fmla="*/ 659036 w 1711808"/>
              <a:gd name="connsiteY27" fmla="*/ 1342481 h 2235369"/>
              <a:gd name="connsiteX28" fmla="*/ 750372 w 1711808"/>
              <a:gd name="connsiteY28" fmla="*/ 1094457 h 2235369"/>
              <a:gd name="connsiteX29" fmla="*/ 788953 w 1711808"/>
              <a:gd name="connsiteY29" fmla="*/ 1070048 h 2235369"/>
              <a:gd name="connsiteX30" fmla="*/ 820449 w 1711808"/>
              <a:gd name="connsiteY30" fmla="*/ 1103905 h 2235369"/>
              <a:gd name="connsiteX31" fmla="*/ 910998 w 1711808"/>
              <a:gd name="connsiteY31" fmla="*/ 2032225 h 2235369"/>
              <a:gd name="connsiteX32" fmla="*/ 1053513 w 1711808"/>
              <a:gd name="connsiteY32" fmla="*/ 34645 h 2235369"/>
              <a:gd name="connsiteX33" fmla="*/ 1090520 w 1711808"/>
              <a:gd name="connsiteY33" fmla="*/ 0 h 223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1808" h="2235369">
                <a:moveTo>
                  <a:pt x="1090520" y="0"/>
                </a:moveTo>
                <a:cubicBezTo>
                  <a:pt x="1109417" y="0"/>
                  <a:pt x="1125952" y="14961"/>
                  <a:pt x="1126739" y="33858"/>
                </a:cubicBezTo>
                <a:lnTo>
                  <a:pt x="1222800" y="1219650"/>
                </a:lnTo>
                <a:lnTo>
                  <a:pt x="1301537" y="866117"/>
                </a:lnTo>
                <a:cubicBezTo>
                  <a:pt x="1305474" y="849582"/>
                  <a:pt x="1320434" y="837771"/>
                  <a:pt x="1336969" y="837771"/>
                </a:cubicBezTo>
                <a:cubicBezTo>
                  <a:pt x="1353504" y="837771"/>
                  <a:pt x="1368464" y="849582"/>
                  <a:pt x="1372401" y="866117"/>
                </a:cubicBezTo>
                <a:lnTo>
                  <a:pt x="1484209" y="1344843"/>
                </a:lnTo>
                <a:lnTo>
                  <a:pt x="1711808" y="1344843"/>
                </a:lnTo>
                <a:lnTo>
                  <a:pt x="1711808" y="1415707"/>
                </a:lnTo>
                <a:lnTo>
                  <a:pt x="1474761" y="1415707"/>
                </a:lnTo>
                <a:cubicBezTo>
                  <a:pt x="1447990" y="1415707"/>
                  <a:pt x="1425155" y="1397598"/>
                  <a:pt x="1418856" y="1371614"/>
                </a:cubicBezTo>
                <a:lnTo>
                  <a:pt x="1340906" y="1036978"/>
                </a:lnTo>
                <a:lnTo>
                  <a:pt x="1274766" y="1335395"/>
                </a:lnTo>
                <a:cubicBezTo>
                  <a:pt x="1267680" y="1366890"/>
                  <a:pt x="1236972" y="1386575"/>
                  <a:pt x="1205477" y="1379488"/>
                </a:cubicBezTo>
                <a:cubicBezTo>
                  <a:pt x="1180281" y="1373977"/>
                  <a:pt x="1162959" y="1351930"/>
                  <a:pt x="1160596" y="1326734"/>
                </a:cubicBezTo>
                <a:lnTo>
                  <a:pt x="1096819" y="444082"/>
                </a:lnTo>
                <a:lnTo>
                  <a:pt x="975563" y="2176315"/>
                </a:lnTo>
                <a:cubicBezTo>
                  <a:pt x="973988" y="2193637"/>
                  <a:pt x="966901" y="2207810"/>
                  <a:pt x="954303" y="2219621"/>
                </a:cubicBezTo>
                <a:cubicBezTo>
                  <a:pt x="942493" y="2229857"/>
                  <a:pt x="928320" y="2235369"/>
                  <a:pt x="913359" y="2235369"/>
                </a:cubicBezTo>
                <a:cubicBezTo>
                  <a:pt x="912572" y="2235369"/>
                  <a:pt x="910210" y="2235369"/>
                  <a:pt x="909423" y="2235369"/>
                </a:cubicBezTo>
                <a:cubicBezTo>
                  <a:pt x="878715" y="2233006"/>
                  <a:pt x="853518" y="2209385"/>
                  <a:pt x="850369" y="2178678"/>
                </a:cubicBezTo>
                <a:lnTo>
                  <a:pt x="762970" y="1273979"/>
                </a:lnTo>
                <a:lnTo>
                  <a:pt x="725963" y="1373977"/>
                </a:lnTo>
                <a:cubicBezTo>
                  <a:pt x="716515" y="1399173"/>
                  <a:pt x="692106" y="1415707"/>
                  <a:pt x="666122" y="1415707"/>
                </a:cubicBezTo>
                <a:lnTo>
                  <a:pt x="37007" y="1416495"/>
                </a:lnTo>
                <a:cubicBezTo>
                  <a:pt x="16535" y="1416495"/>
                  <a:pt x="0" y="1399173"/>
                  <a:pt x="0" y="1379488"/>
                </a:cubicBezTo>
                <a:cubicBezTo>
                  <a:pt x="0" y="1359016"/>
                  <a:pt x="17322" y="1342481"/>
                  <a:pt x="37007" y="1342481"/>
                </a:cubicBezTo>
                <a:lnTo>
                  <a:pt x="659036" y="1342481"/>
                </a:lnTo>
                <a:lnTo>
                  <a:pt x="750372" y="1094457"/>
                </a:lnTo>
                <a:cubicBezTo>
                  <a:pt x="756671" y="1078709"/>
                  <a:pt x="772419" y="1067686"/>
                  <a:pt x="788953" y="1070048"/>
                </a:cubicBezTo>
                <a:cubicBezTo>
                  <a:pt x="805489" y="1072410"/>
                  <a:pt x="819662" y="1085796"/>
                  <a:pt x="820449" y="1103905"/>
                </a:cubicBezTo>
                <a:lnTo>
                  <a:pt x="910998" y="2032225"/>
                </a:lnTo>
                <a:lnTo>
                  <a:pt x="1053513" y="34645"/>
                </a:lnTo>
                <a:cubicBezTo>
                  <a:pt x="1055087" y="15748"/>
                  <a:pt x="1070835" y="0"/>
                  <a:pt x="1090520"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B97636EC-E3C6-4752-B775-F817117E46A3}"/>
              </a:ext>
            </a:extLst>
          </p:cNvPr>
          <p:cNvGrpSpPr/>
          <p:nvPr/>
        </p:nvGrpSpPr>
        <p:grpSpPr>
          <a:xfrm>
            <a:off x="2985586" y="3251850"/>
            <a:ext cx="447048" cy="424626"/>
            <a:chOff x="2968494" y="3216687"/>
            <a:chExt cx="447048" cy="424626"/>
          </a:xfrm>
        </p:grpSpPr>
        <p:sp>
          <p:nvSpPr>
            <p:cNvPr id="28" name="Oval 27">
              <a:extLst>
                <a:ext uri="{FF2B5EF4-FFF2-40B4-BE49-F238E27FC236}">
                  <a16:creationId xmlns:a16="http://schemas.microsoft.com/office/drawing/2014/main" id="{B85FD941-5397-4F02-BB88-A42A2D57A74C}"/>
                </a:ext>
              </a:extLst>
            </p:cNvPr>
            <p:cNvSpPr/>
            <p:nvPr/>
          </p:nvSpPr>
          <p:spPr>
            <a:xfrm>
              <a:off x="2968494" y="3216687"/>
              <a:ext cx="424626" cy="424626"/>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47A30FC-31E9-4C80-840C-261BC33E1590}"/>
                </a:ext>
              </a:extLst>
            </p:cNvPr>
            <p:cNvSpPr/>
            <p:nvPr/>
          </p:nvSpPr>
          <p:spPr>
            <a:xfrm>
              <a:off x="3324102" y="3383253"/>
              <a:ext cx="91440" cy="74014"/>
            </a:xfrm>
            <a:custGeom>
              <a:avLst/>
              <a:gdLst>
                <a:gd name="connsiteX0" fmla="*/ 37007 w 548033"/>
                <a:gd name="connsiteY0" fmla="*/ 0 h 74014"/>
                <a:gd name="connsiteX1" fmla="*/ 548033 w 548033"/>
                <a:gd name="connsiteY1" fmla="*/ 0 h 74014"/>
                <a:gd name="connsiteX2" fmla="*/ 548033 w 548033"/>
                <a:gd name="connsiteY2" fmla="*/ 73374 h 74014"/>
                <a:gd name="connsiteX3" fmla="*/ 37007 w 548033"/>
                <a:gd name="connsiteY3" fmla="*/ 74014 h 74014"/>
                <a:gd name="connsiteX4" fmla="*/ 0 w 548033"/>
                <a:gd name="connsiteY4" fmla="*/ 37007 h 74014"/>
                <a:gd name="connsiteX5" fmla="*/ 37007 w 548033"/>
                <a:gd name="connsiteY5" fmla="*/ 0 h 7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33" h="74014">
                  <a:moveTo>
                    <a:pt x="37007" y="0"/>
                  </a:moveTo>
                  <a:lnTo>
                    <a:pt x="548033" y="0"/>
                  </a:lnTo>
                  <a:lnTo>
                    <a:pt x="548033" y="73374"/>
                  </a:lnTo>
                  <a:lnTo>
                    <a:pt x="37007" y="74014"/>
                  </a:lnTo>
                  <a:cubicBezTo>
                    <a:pt x="16535" y="74014"/>
                    <a:pt x="0" y="56692"/>
                    <a:pt x="0" y="37007"/>
                  </a:cubicBezTo>
                  <a:cubicBezTo>
                    <a:pt x="0" y="16535"/>
                    <a:pt x="17322" y="0"/>
                    <a:pt x="37007" y="0"/>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A4AA7B49-74D1-4C5F-976A-0F15392DBA5E}"/>
                </a:ext>
              </a:extLst>
            </p:cNvPr>
            <p:cNvSpPr/>
            <p:nvPr/>
          </p:nvSpPr>
          <p:spPr>
            <a:xfrm>
              <a:off x="3027869" y="3276062"/>
              <a:ext cx="305876" cy="30587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ACDCF8A-AE60-4280-B511-75E0F7FEF13A}"/>
                </a:ext>
              </a:extLst>
            </p:cNvPr>
            <p:cNvSpPr/>
            <p:nvPr/>
          </p:nvSpPr>
          <p:spPr>
            <a:xfrm>
              <a:off x="3058443" y="3306636"/>
              <a:ext cx="244728" cy="244728"/>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D44B0319-8F21-451E-9F78-64C6BC44BF30}"/>
                </a:ext>
              </a:extLst>
            </p:cNvPr>
            <p:cNvSpPr>
              <a:spLocks noChangeAspect="1"/>
            </p:cNvSpPr>
            <p:nvPr/>
          </p:nvSpPr>
          <p:spPr>
            <a:xfrm flipH="1">
              <a:off x="3167091" y="3415284"/>
              <a:ext cx="27432" cy="274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A7E18F13-CFDB-485C-8DFB-D9C46BCAC9F0}"/>
              </a:ext>
            </a:extLst>
          </p:cNvPr>
          <p:cNvSpPr txBox="1"/>
          <p:nvPr/>
        </p:nvSpPr>
        <p:spPr>
          <a:xfrm>
            <a:off x="5073599" y="2572982"/>
            <a:ext cx="6419706" cy="1754326"/>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CAMERA DE GARDĂ -  UNITATE/COMPARTIMENT DE INTERNARE    GARDEROBĂ – IGIENIZARE – PRELUCRARE SANITARĂ – SECȚIE/COMPARTIMENT CU PATURI – AMBULATORIU/LABORATOARE/RADIOLOGIE/EXPLORĂRI FUNCȚIONALE – SECȚIE/COMPARTIMENT CU PATURI – GARDEROBĂ - EXTERNARE</a:t>
            </a:r>
          </a:p>
        </p:txBody>
      </p:sp>
      <p:sp>
        <p:nvSpPr>
          <p:cNvPr id="5" name="Arrow: Right 4">
            <a:extLst>
              <a:ext uri="{FF2B5EF4-FFF2-40B4-BE49-F238E27FC236}">
                <a16:creationId xmlns:a16="http://schemas.microsoft.com/office/drawing/2014/main" id="{F5A90E15-43DE-4622-A4ED-B4FFD2B2FA36}"/>
              </a:ext>
            </a:extLst>
          </p:cNvPr>
          <p:cNvSpPr/>
          <p:nvPr/>
        </p:nvSpPr>
        <p:spPr>
          <a:xfrm>
            <a:off x="7399606" y="2709478"/>
            <a:ext cx="182880" cy="108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5">
            <a:extLst>
              <a:ext uri="{FF2B5EF4-FFF2-40B4-BE49-F238E27FC236}">
                <a16:creationId xmlns:a16="http://schemas.microsoft.com/office/drawing/2014/main" id="{51E12A25-C73F-459B-A4EF-B8E34D1F60E0}"/>
              </a:ext>
            </a:extLst>
          </p:cNvPr>
          <p:cNvPicPr>
            <a:picLocks noChangeAspect="1"/>
          </p:cNvPicPr>
          <p:nvPr/>
        </p:nvPicPr>
        <p:blipFill>
          <a:blip r:embed="rId2"/>
          <a:stretch>
            <a:fillRect/>
          </a:stretch>
        </p:blipFill>
        <p:spPr>
          <a:xfrm>
            <a:off x="6500383" y="2937589"/>
            <a:ext cx="201185" cy="146317"/>
          </a:xfrm>
          <a:prstGeom prst="rect">
            <a:avLst/>
          </a:prstGeom>
        </p:spPr>
      </p:pic>
      <p:pic>
        <p:nvPicPr>
          <p:cNvPr id="7" name="Picture 6">
            <a:extLst>
              <a:ext uri="{FF2B5EF4-FFF2-40B4-BE49-F238E27FC236}">
                <a16:creationId xmlns:a16="http://schemas.microsoft.com/office/drawing/2014/main" id="{AD395A4B-FF32-4115-A7CB-5D06EA96DA26}"/>
              </a:ext>
            </a:extLst>
          </p:cNvPr>
          <p:cNvPicPr>
            <a:picLocks noChangeAspect="1"/>
          </p:cNvPicPr>
          <p:nvPr/>
        </p:nvPicPr>
        <p:blipFill>
          <a:blip r:embed="rId2"/>
          <a:stretch>
            <a:fillRect/>
          </a:stretch>
        </p:blipFill>
        <p:spPr>
          <a:xfrm>
            <a:off x="6299198" y="3264267"/>
            <a:ext cx="201185" cy="146317"/>
          </a:xfrm>
          <a:prstGeom prst="rect">
            <a:avLst/>
          </a:prstGeom>
        </p:spPr>
      </p:pic>
      <p:pic>
        <p:nvPicPr>
          <p:cNvPr id="8" name="Picture 7">
            <a:extLst>
              <a:ext uri="{FF2B5EF4-FFF2-40B4-BE49-F238E27FC236}">
                <a16:creationId xmlns:a16="http://schemas.microsoft.com/office/drawing/2014/main" id="{E64214D9-CB59-45F5-9E5F-214F0A5FCCD6}"/>
              </a:ext>
            </a:extLst>
          </p:cNvPr>
          <p:cNvPicPr>
            <a:picLocks noChangeAspect="1"/>
          </p:cNvPicPr>
          <p:nvPr/>
        </p:nvPicPr>
        <p:blipFill>
          <a:blip r:embed="rId2"/>
          <a:stretch>
            <a:fillRect/>
          </a:stretch>
        </p:blipFill>
        <p:spPr>
          <a:xfrm>
            <a:off x="10414384" y="3264266"/>
            <a:ext cx="201185" cy="146317"/>
          </a:xfrm>
          <a:prstGeom prst="rect">
            <a:avLst/>
          </a:prstGeom>
        </p:spPr>
      </p:pic>
      <p:pic>
        <p:nvPicPr>
          <p:cNvPr id="9" name="Picture 8">
            <a:extLst>
              <a:ext uri="{FF2B5EF4-FFF2-40B4-BE49-F238E27FC236}">
                <a16:creationId xmlns:a16="http://schemas.microsoft.com/office/drawing/2014/main" id="{E223BFE9-A883-4FAB-BB4D-AEE8C3615D13}"/>
              </a:ext>
            </a:extLst>
          </p:cNvPr>
          <p:cNvPicPr>
            <a:picLocks noChangeAspect="1"/>
          </p:cNvPicPr>
          <p:nvPr/>
        </p:nvPicPr>
        <p:blipFill>
          <a:blip r:embed="rId2"/>
          <a:stretch>
            <a:fillRect/>
          </a:stretch>
        </p:blipFill>
        <p:spPr>
          <a:xfrm>
            <a:off x="6806501" y="3791601"/>
            <a:ext cx="187385" cy="136281"/>
          </a:xfrm>
          <a:prstGeom prst="rect">
            <a:avLst/>
          </a:prstGeom>
        </p:spPr>
      </p:pic>
      <p:pic>
        <p:nvPicPr>
          <p:cNvPr id="2" name="Picture 1">
            <a:extLst>
              <a:ext uri="{FF2B5EF4-FFF2-40B4-BE49-F238E27FC236}">
                <a16:creationId xmlns:a16="http://schemas.microsoft.com/office/drawing/2014/main" id="{CBA2979A-370F-48B2-8EC4-CF7BC446264D}"/>
              </a:ext>
            </a:extLst>
          </p:cNvPr>
          <p:cNvPicPr>
            <a:picLocks noChangeAspect="1"/>
          </p:cNvPicPr>
          <p:nvPr/>
        </p:nvPicPr>
        <p:blipFill>
          <a:blip r:embed="rId3"/>
          <a:stretch>
            <a:fillRect/>
          </a:stretch>
        </p:blipFill>
        <p:spPr>
          <a:xfrm>
            <a:off x="10837348" y="3802284"/>
            <a:ext cx="182896" cy="134124"/>
          </a:xfrm>
          <a:prstGeom prst="rect">
            <a:avLst/>
          </a:prstGeom>
        </p:spPr>
      </p:pic>
      <p:pic>
        <p:nvPicPr>
          <p:cNvPr id="4" name="Picture 3">
            <a:extLst>
              <a:ext uri="{FF2B5EF4-FFF2-40B4-BE49-F238E27FC236}">
                <a16:creationId xmlns:a16="http://schemas.microsoft.com/office/drawing/2014/main" id="{D047BEC5-34C4-492C-A5DD-FCFBEE5558A8}"/>
              </a:ext>
            </a:extLst>
          </p:cNvPr>
          <p:cNvPicPr>
            <a:picLocks noChangeAspect="1"/>
          </p:cNvPicPr>
          <p:nvPr/>
        </p:nvPicPr>
        <p:blipFill>
          <a:blip r:embed="rId3"/>
          <a:stretch>
            <a:fillRect/>
          </a:stretch>
        </p:blipFill>
        <p:spPr>
          <a:xfrm>
            <a:off x="6586069" y="4087630"/>
            <a:ext cx="163385" cy="119816"/>
          </a:xfrm>
          <a:prstGeom prst="rect">
            <a:avLst/>
          </a:prstGeom>
        </p:spPr>
      </p:pic>
    </p:spTree>
    <p:extLst>
      <p:ext uri="{BB962C8B-B14F-4D97-AF65-F5344CB8AC3E}">
        <p14:creationId xmlns:p14="http://schemas.microsoft.com/office/powerpoint/2010/main" val="211630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B7F22-F3A6-4802-B20D-5D545FC971C5}"/>
              </a:ext>
            </a:extLst>
          </p:cNvPr>
          <p:cNvPicPr>
            <a:picLocks noChangeAspect="1"/>
          </p:cNvPicPr>
          <p:nvPr/>
        </p:nvPicPr>
        <p:blipFill>
          <a:blip r:embed="rId2"/>
          <a:stretch>
            <a:fillRect/>
          </a:stretch>
        </p:blipFill>
        <p:spPr>
          <a:xfrm>
            <a:off x="397985" y="3245276"/>
            <a:ext cx="3011685" cy="3237257"/>
          </a:xfrm>
          <a:prstGeom prst="rect">
            <a:avLst/>
          </a:prstGeom>
        </p:spPr>
      </p:pic>
      <p:sp>
        <p:nvSpPr>
          <p:cNvPr id="3" name="Rectangle 2">
            <a:extLst>
              <a:ext uri="{FF2B5EF4-FFF2-40B4-BE49-F238E27FC236}">
                <a16:creationId xmlns:a16="http://schemas.microsoft.com/office/drawing/2014/main" id="{C1997CDD-B442-42C4-85E4-B7C798150E15}"/>
              </a:ext>
            </a:extLst>
          </p:cNvPr>
          <p:cNvSpPr/>
          <p:nvPr/>
        </p:nvSpPr>
        <p:spPr>
          <a:xfrm>
            <a:off x="3562521" y="318254"/>
            <a:ext cx="5892767" cy="584775"/>
          </a:xfrm>
          <a:prstGeom prst="rect">
            <a:avLst/>
          </a:prstGeom>
        </p:spPr>
        <p:txBody>
          <a:bodyPr wrap="none">
            <a:spAutoFit/>
          </a:bodyPr>
          <a:lstStyle/>
          <a:p>
            <a:pPr algn="ctr"/>
            <a:r>
              <a:rPr lang="ro-RO" sz="3200" b="1" i="1" dirty="0">
                <a:solidFill>
                  <a:srgbClr val="000000"/>
                </a:solidFill>
                <a:latin typeface="Times New Roman" panose="02020603050405020304" pitchFamily="18" charset="0"/>
              </a:rPr>
              <a:t>TRANSFERUL PACIENTULUI</a:t>
            </a:r>
            <a:endParaRPr lang="ro-RO" sz="3200" i="1" dirty="0"/>
          </a:p>
        </p:txBody>
      </p:sp>
      <p:sp>
        <p:nvSpPr>
          <p:cNvPr id="4" name="Rectangle 3">
            <a:extLst>
              <a:ext uri="{FF2B5EF4-FFF2-40B4-BE49-F238E27FC236}">
                <a16:creationId xmlns:a16="http://schemas.microsoft.com/office/drawing/2014/main" id="{82853D4E-6F78-476F-9EE1-35A7928559F0}"/>
              </a:ext>
            </a:extLst>
          </p:cNvPr>
          <p:cNvSpPr/>
          <p:nvPr/>
        </p:nvSpPr>
        <p:spPr>
          <a:xfrm>
            <a:off x="987082" y="1416856"/>
            <a:ext cx="1833490" cy="646331"/>
          </a:xfrm>
          <a:prstGeom prst="rect">
            <a:avLst/>
          </a:prstGeom>
        </p:spPr>
        <p:txBody>
          <a:bodyPr wrap="square">
            <a:spAutoFit/>
          </a:bodyPr>
          <a:lstStyle/>
          <a:p>
            <a:r>
              <a:rPr lang="ro-RO" b="1" dirty="0">
                <a:solidFill>
                  <a:srgbClr val="000000"/>
                </a:solidFill>
                <a:latin typeface="Times New Roman" panose="02020603050405020304" pitchFamily="18" charset="0"/>
              </a:rPr>
              <a:t>OBIECTIVELE</a:t>
            </a:r>
          </a:p>
          <a:p>
            <a:r>
              <a:rPr lang="ro-RO" b="1" dirty="0">
                <a:solidFill>
                  <a:srgbClr val="000000"/>
                </a:solidFill>
                <a:latin typeface="Times New Roman" panose="02020603050405020304" pitchFamily="18" charset="0"/>
              </a:rPr>
              <a:t>PROCEDURII</a:t>
            </a:r>
            <a:endParaRPr lang="ro-RO" dirty="0"/>
          </a:p>
        </p:txBody>
      </p:sp>
      <p:sp>
        <p:nvSpPr>
          <p:cNvPr id="5" name="Rectangle 4">
            <a:extLst>
              <a:ext uri="{FF2B5EF4-FFF2-40B4-BE49-F238E27FC236}">
                <a16:creationId xmlns:a16="http://schemas.microsoft.com/office/drawing/2014/main" id="{B144C06F-CED5-4902-9292-A8A4A726D64F}"/>
              </a:ext>
            </a:extLst>
          </p:cNvPr>
          <p:cNvSpPr/>
          <p:nvPr/>
        </p:nvSpPr>
        <p:spPr>
          <a:xfrm>
            <a:off x="3409670" y="1438787"/>
            <a:ext cx="5519460" cy="646331"/>
          </a:xfrm>
          <a:prstGeom prst="rect">
            <a:avLst/>
          </a:prstGeom>
        </p:spPr>
        <p:txBody>
          <a:bodyPr wrap="none">
            <a:spAutoFit/>
          </a:bodyPr>
          <a:lstStyle/>
          <a:p>
            <a:r>
              <a:rPr lang="ro-RO" sz="800" b="1"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Stabilirea condiţiilor optime pentru transfer. </a:t>
            </a:r>
          </a:p>
          <a:p>
            <a:r>
              <a:rPr lang="ro-RO" dirty="0">
                <a:solidFill>
                  <a:srgbClr val="000000"/>
                </a:solidFill>
                <a:latin typeface="Times New Roman" panose="02020603050405020304" pitchFamily="18" charset="0"/>
              </a:rPr>
              <a:t>Asigurarea securităţii pacientului în perioada transferului.</a:t>
            </a:r>
            <a:endParaRPr lang="ro-RO" dirty="0"/>
          </a:p>
        </p:txBody>
      </p:sp>
      <p:sp>
        <p:nvSpPr>
          <p:cNvPr id="6" name="Rectangle 5">
            <a:extLst>
              <a:ext uri="{FF2B5EF4-FFF2-40B4-BE49-F238E27FC236}">
                <a16:creationId xmlns:a16="http://schemas.microsoft.com/office/drawing/2014/main" id="{491ED18F-0417-4B3D-AD1F-8EBC1EDD6E07}"/>
              </a:ext>
            </a:extLst>
          </p:cNvPr>
          <p:cNvSpPr/>
          <p:nvPr/>
        </p:nvSpPr>
        <p:spPr>
          <a:xfrm>
            <a:off x="987082" y="2584885"/>
            <a:ext cx="2663483" cy="646331"/>
          </a:xfrm>
          <a:prstGeom prst="rect">
            <a:avLst/>
          </a:prstGeom>
        </p:spPr>
        <p:txBody>
          <a:bodyPr wrap="square">
            <a:spAutoFit/>
          </a:bodyPr>
          <a:lstStyle/>
          <a:p>
            <a:r>
              <a:rPr lang="ro-RO" b="1" dirty="0">
                <a:solidFill>
                  <a:srgbClr val="000000"/>
                </a:solidFill>
                <a:latin typeface="Times New Roman" panose="02020603050405020304" pitchFamily="18" charset="0"/>
              </a:rPr>
              <a:t>PREGATIREA</a:t>
            </a:r>
          </a:p>
          <a:p>
            <a:r>
              <a:rPr lang="ro-RO" b="1" dirty="0">
                <a:solidFill>
                  <a:srgbClr val="000000"/>
                </a:solidFill>
                <a:latin typeface="Times New Roman" panose="02020603050405020304" pitchFamily="18" charset="0"/>
              </a:rPr>
              <a:t>MATERIALELOR</a:t>
            </a:r>
            <a:endParaRPr lang="ro-RO" dirty="0"/>
          </a:p>
        </p:txBody>
      </p:sp>
      <p:sp>
        <p:nvSpPr>
          <p:cNvPr id="7" name="Rectangle 6">
            <a:extLst>
              <a:ext uri="{FF2B5EF4-FFF2-40B4-BE49-F238E27FC236}">
                <a16:creationId xmlns:a16="http://schemas.microsoft.com/office/drawing/2014/main" id="{69D57C28-09F1-434D-A515-357A13A2EF82}"/>
              </a:ext>
            </a:extLst>
          </p:cNvPr>
          <p:cNvSpPr/>
          <p:nvPr/>
        </p:nvSpPr>
        <p:spPr>
          <a:xfrm>
            <a:off x="3409670" y="2481166"/>
            <a:ext cx="8576004" cy="1477328"/>
          </a:xfrm>
          <a:prstGeom prst="rect">
            <a:avLst/>
          </a:prstGeom>
        </p:spPr>
        <p:txBody>
          <a:bodyPr wrap="square">
            <a:spAutoFit/>
          </a:bodyPr>
          <a:lstStyle/>
          <a:p>
            <a:r>
              <a:rPr lang="ro-RO" dirty="0">
                <a:solidFill>
                  <a:srgbClr val="000000"/>
                </a:solidFill>
                <a:latin typeface="Times New Roman" panose="02020603050405020304" pitchFamily="18" charset="0"/>
              </a:rPr>
              <a:t>Biletul de transfer, semnat şi parafat de medic. </a:t>
            </a:r>
          </a:p>
          <a:p>
            <a:r>
              <a:rPr lang="ro-RO" dirty="0">
                <a:solidFill>
                  <a:srgbClr val="000000"/>
                </a:solidFill>
                <a:latin typeface="Times New Roman" panose="02020603050405020304" pitchFamily="18" charset="0"/>
              </a:rPr>
              <a:t>F.O. a pacientului, dacă este cazul. </a:t>
            </a:r>
          </a:p>
          <a:p>
            <a:r>
              <a:rPr lang="ro-RO" dirty="0">
                <a:solidFill>
                  <a:srgbClr val="000000"/>
                </a:solidFill>
                <a:latin typeface="Times New Roman" panose="02020603050405020304" pitchFamily="18" charset="0"/>
              </a:rPr>
              <a:t>Foaia de evidenţă şi mişcare zilnică a secţiei. </a:t>
            </a:r>
          </a:p>
          <a:p>
            <a:r>
              <a:rPr lang="ro-RO" dirty="0">
                <a:solidFill>
                  <a:srgbClr val="000000"/>
                </a:solidFill>
                <a:latin typeface="Times New Roman" panose="02020603050405020304" pitchFamily="18" charset="0"/>
              </a:rPr>
              <a:t>Efectele pacientului. </a:t>
            </a:r>
            <a:endParaRPr lang="ro-RO" i="1" dirty="0">
              <a:solidFill>
                <a:srgbClr val="000000"/>
              </a:solidFill>
              <a:latin typeface="Times New Roman" panose="02020603050405020304" pitchFamily="18" charset="0"/>
            </a:endParaRPr>
          </a:p>
          <a:p>
            <a:r>
              <a:rPr lang="ro-RO" dirty="0">
                <a:solidFill>
                  <a:srgbClr val="000000"/>
                </a:solidFill>
                <a:latin typeface="Times New Roman" panose="02020603050405020304" pitchFamily="18" charset="0"/>
              </a:rPr>
              <a:t>Alte bunuri de valoare ale pacientului, care au fost inventariate (acolo unde este cazul).</a:t>
            </a:r>
            <a:endParaRPr lang="ro-RO" dirty="0"/>
          </a:p>
        </p:txBody>
      </p:sp>
      <p:sp>
        <p:nvSpPr>
          <p:cNvPr id="8" name="Rectangle 7">
            <a:extLst>
              <a:ext uri="{FF2B5EF4-FFF2-40B4-BE49-F238E27FC236}">
                <a16:creationId xmlns:a16="http://schemas.microsoft.com/office/drawing/2014/main" id="{EDC32159-F8BB-4AB4-A237-3102AEF60393}"/>
              </a:ext>
            </a:extLst>
          </p:cNvPr>
          <p:cNvSpPr/>
          <p:nvPr/>
        </p:nvSpPr>
        <p:spPr>
          <a:xfrm>
            <a:off x="1120726" y="4794813"/>
            <a:ext cx="2049793" cy="646331"/>
          </a:xfrm>
          <a:prstGeom prst="rect">
            <a:avLst/>
          </a:prstGeom>
        </p:spPr>
        <p:txBody>
          <a:bodyPr wrap="square">
            <a:spAutoFit/>
          </a:bodyPr>
          <a:lstStyle/>
          <a:p>
            <a:r>
              <a:rPr lang="ro-RO" b="1" dirty="0">
                <a:solidFill>
                  <a:srgbClr val="000000"/>
                </a:solidFill>
                <a:latin typeface="Times New Roman" panose="02020603050405020304" pitchFamily="18" charset="0"/>
              </a:rPr>
              <a:t>PREGATIREA</a:t>
            </a:r>
          </a:p>
          <a:p>
            <a:r>
              <a:rPr lang="ro-RO" b="1" dirty="0">
                <a:solidFill>
                  <a:srgbClr val="000000"/>
                </a:solidFill>
                <a:latin typeface="Times New Roman" panose="02020603050405020304" pitchFamily="18" charset="0"/>
              </a:rPr>
              <a:t>PACIENTULUI</a:t>
            </a:r>
          </a:p>
        </p:txBody>
      </p:sp>
      <p:sp>
        <p:nvSpPr>
          <p:cNvPr id="9" name="Rectangle 8">
            <a:extLst>
              <a:ext uri="{FF2B5EF4-FFF2-40B4-BE49-F238E27FC236}">
                <a16:creationId xmlns:a16="http://schemas.microsoft.com/office/drawing/2014/main" id="{D75ECC7A-C6D7-4BC6-AE0E-E84757D389EB}"/>
              </a:ext>
            </a:extLst>
          </p:cNvPr>
          <p:cNvSpPr/>
          <p:nvPr/>
        </p:nvSpPr>
        <p:spPr>
          <a:xfrm>
            <a:off x="3460903" y="4480192"/>
            <a:ext cx="8333111" cy="1754326"/>
          </a:xfrm>
          <a:prstGeom prst="rect">
            <a:avLst/>
          </a:prstGeom>
        </p:spPr>
        <p:txBody>
          <a:bodyPr wrap="square">
            <a:spAutoFit/>
          </a:bodyPr>
          <a:lstStyle/>
          <a:p>
            <a:pPr marL="342900" indent="-342900">
              <a:buAutoNum type="alphaLcParenR"/>
            </a:pPr>
            <a:r>
              <a:rPr lang="ro-RO" b="1" dirty="0">
                <a:solidFill>
                  <a:srgbClr val="000000"/>
                </a:solidFill>
                <a:latin typeface="Times New Roman" panose="02020603050405020304" pitchFamily="18" charset="0"/>
              </a:rPr>
              <a:t>PSIHICĂ: </a:t>
            </a:r>
          </a:p>
          <a:p>
            <a:r>
              <a:rPr lang="ro-RO" dirty="0">
                <a:solidFill>
                  <a:srgbClr val="000000"/>
                </a:solidFill>
                <a:latin typeface="Times New Roman" panose="02020603050405020304" pitchFamily="18" charset="0"/>
              </a:rPr>
              <a:t> Anunţaţi pacientul/familia despre necesitatea transferului şi unitatea/secţia de transfer. </a:t>
            </a:r>
          </a:p>
          <a:p>
            <a:r>
              <a:rPr lang="ro-RO" dirty="0">
                <a:solidFill>
                  <a:srgbClr val="000000"/>
                </a:solidFill>
                <a:latin typeface="Times New Roman" panose="02020603050405020304" pitchFamily="18" charset="0"/>
              </a:rPr>
              <a:t> Obţineţi consimţământul informat al pacientului/familiei.</a:t>
            </a:r>
          </a:p>
          <a:p>
            <a:r>
              <a:rPr lang="ro-RO" dirty="0">
                <a:solidFill>
                  <a:srgbClr val="000000"/>
                </a:solidFill>
                <a:latin typeface="Times New Roman" panose="02020603050405020304" pitchFamily="18" charset="0"/>
              </a:rPr>
              <a:t> </a:t>
            </a:r>
            <a:r>
              <a:rPr lang="ro-RO" b="1" dirty="0">
                <a:solidFill>
                  <a:srgbClr val="000000"/>
                </a:solidFill>
                <a:latin typeface="Times New Roman" panose="02020603050405020304" pitchFamily="18" charset="0"/>
              </a:rPr>
              <a:t>b)  FIZICĂ: </a:t>
            </a:r>
          </a:p>
          <a:p>
            <a:r>
              <a:rPr lang="ro-RO" dirty="0">
                <a:solidFill>
                  <a:srgbClr val="000000"/>
                </a:solidFill>
                <a:latin typeface="Times New Roman" panose="02020603050405020304" pitchFamily="18" charset="0"/>
              </a:rPr>
              <a:t> Evaluaţi starea fizică şi asiguraţi mijlocul de transport adecvat pentru transferul în siguranţă al pacientului.</a:t>
            </a:r>
            <a:endParaRPr lang="ro-RO" dirty="0"/>
          </a:p>
        </p:txBody>
      </p:sp>
    </p:spTree>
    <p:extLst>
      <p:ext uri="{BB962C8B-B14F-4D97-AF65-F5344CB8AC3E}">
        <p14:creationId xmlns:p14="http://schemas.microsoft.com/office/powerpoint/2010/main" val="350074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EC26CD-F8DB-4CB5-A4A1-E4C94F0C4BE2}"/>
              </a:ext>
            </a:extLst>
          </p:cNvPr>
          <p:cNvPicPr>
            <a:picLocks noChangeAspect="1"/>
          </p:cNvPicPr>
          <p:nvPr/>
        </p:nvPicPr>
        <p:blipFill>
          <a:blip r:embed="rId2"/>
          <a:stretch>
            <a:fillRect/>
          </a:stretch>
        </p:blipFill>
        <p:spPr>
          <a:xfrm>
            <a:off x="8543863" y="182803"/>
            <a:ext cx="3432345" cy="1737511"/>
          </a:xfrm>
          <a:prstGeom prst="rect">
            <a:avLst/>
          </a:prstGeom>
        </p:spPr>
      </p:pic>
      <p:pic>
        <p:nvPicPr>
          <p:cNvPr id="3" name="Picture 2">
            <a:extLst>
              <a:ext uri="{FF2B5EF4-FFF2-40B4-BE49-F238E27FC236}">
                <a16:creationId xmlns:a16="http://schemas.microsoft.com/office/drawing/2014/main" id="{6C7CD1C8-EBB8-411F-BD7B-C86D8F3C99D7}"/>
              </a:ext>
            </a:extLst>
          </p:cNvPr>
          <p:cNvPicPr>
            <a:picLocks noChangeAspect="1"/>
          </p:cNvPicPr>
          <p:nvPr/>
        </p:nvPicPr>
        <p:blipFill>
          <a:blip r:embed="rId3"/>
          <a:stretch>
            <a:fillRect/>
          </a:stretch>
        </p:blipFill>
        <p:spPr>
          <a:xfrm>
            <a:off x="10938775" y="432708"/>
            <a:ext cx="934927" cy="934927"/>
          </a:xfrm>
          <a:prstGeom prst="rect">
            <a:avLst/>
          </a:prstGeom>
        </p:spPr>
      </p:pic>
      <p:pic>
        <p:nvPicPr>
          <p:cNvPr id="4" name="Picture 3">
            <a:extLst>
              <a:ext uri="{FF2B5EF4-FFF2-40B4-BE49-F238E27FC236}">
                <a16:creationId xmlns:a16="http://schemas.microsoft.com/office/drawing/2014/main" id="{D7006908-05B7-4EF9-AE19-9C02D67345CA}"/>
              </a:ext>
            </a:extLst>
          </p:cNvPr>
          <p:cNvPicPr>
            <a:picLocks noChangeAspect="1"/>
          </p:cNvPicPr>
          <p:nvPr/>
        </p:nvPicPr>
        <p:blipFill>
          <a:blip r:embed="rId4"/>
          <a:stretch>
            <a:fillRect/>
          </a:stretch>
        </p:blipFill>
        <p:spPr>
          <a:xfrm>
            <a:off x="8778313" y="622779"/>
            <a:ext cx="566977" cy="554784"/>
          </a:xfrm>
          <a:prstGeom prst="rect">
            <a:avLst/>
          </a:prstGeom>
        </p:spPr>
      </p:pic>
      <p:sp>
        <p:nvSpPr>
          <p:cNvPr id="5" name="Rectangle 4">
            <a:extLst>
              <a:ext uri="{FF2B5EF4-FFF2-40B4-BE49-F238E27FC236}">
                <a16:creationId xmlns:a16="http://schemas.microsoft.com/office/drawing/2014/main" id="{BA100C3F-6623-4A72-BA6E-63F39742A68E}"/>
              </a:ext>
            </a:extLst>
          </p:cNvPr>
          <p:cNvSpPr/>
          <p:nvPr/>
        </p:nvSpPr>
        <p:spPr>
          <a:xfrm>
            <a:off x="276664" y="2776137"/>
            <a:ext cx="3507545" cy="923330"/>
          </a:xfrm>
          <a:prstGeom prst="rect">
            <a:avLst/>
          </a:prstGeom>
        </p:spPr>
        <p:txBody>
          <a:bodyPr wrap="square">
            <a:spAutoFit/>
          </a:bodyPr>
          <a:lstStyle/>
          <a:p>
            <a:r>
              <a:rPr lang="ro-RO" b="1" dirty="0">
                <a:solidFill>
                  <a:srgbClr val="000000"/>
                </a:solidFill>
                <a:latin typeface="Times New Roman" panose="02020603050405020304" pitchFamily="18" charset="0"/>
              </a:rPr>
              <a:t>EFECTUAREA</a:t>
            </a:r>
          </a:p>
          <a:p>
            <a:r>
              <a:rPr lang="ro-RO" b="1" dirty="0">
                <a:solidFill>
                  <a:srgbClr val="000000"/>
                </a:solidFill>
                <a:latin typeface="Times New Roman" panose="02020603050405020304" pitchFamily="18" charset="0"/>
              </a:rPr>
              <a:t>PROCEDURII</a:t>
            </a:r>
          </a:p>
          <a:p>
            <a:endParaRPr lang="ro-RO" dirty="0"/>
          </a:p>
        </p:txBody>
      </p:sp>
      <p:sp>
        <p:nvSpPr>
          <p:cNvPr id="6" name="Rectangle 5">
            <a:extLst>
              <a:ext uri="{FF2B5EF4-FFF2-40B4-BE49-F238E27FC236}">
                <a16:creationId xmlns:a16="http://schemas.microsoft.com/office/drawing/2014/main" id="{C6C4DDD4-0833-4E42-9BB7-DF27D58CE246}"/>
              </a:ext>
            </a:extLst>
          </p:cNvPr>
          <p:cNvSpPr/>
          <p:nvPr/>
        </p:nvSpPr>
        <p:spPr>
          <a:xfrm>
            <a:off x="2447863" y="784272"/>
            <a:ext cx="6096000" cy="5632311"/>
          </a:xfrm>
          <a:prstGeom prst="rect">
            <a:avLst/>
          </a:prstGeom>
        </p:spPr>
        <p:txBody>
          <a:bodyPr>
            <a:spAutoFit/>
          </a:bodyPr>
          <a:lstStyle/>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Obţineţi recomandarea medicului.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Comunicaţi cu unitatea/secţia de transfer pentru a stabili perioada optimă de transfer.</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Informaţi şi discutaţi cu pacientul/familia condiţiile apropiatului transfer.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Pregătiţi lucrurile care-i aparţin pacientului, biletul de transfer sau/şi F.O.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Pregătiţi mijlocul de transfer adecvat: fotoliu rulant, brancarda sau căruciorul rulant.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Acoperiţi pacientul pentru a-1 proteja de curenţii de aer, de frig şi a evita expunerea pe durata transportului.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Însoţiţi personal pacientul până la secţia sau unitatea de transfer.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Prezentaţi-l personalului de îngrijire când ajungeţi în secţia/unitatea în care s-a transferat.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Prezentaţi asistentei-şefe dosarul pacientului sau/şi biletul de transfer.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Notaţi numele medicului când transferul pacientului s-a realizat. </a:t>
            </a:r>
          </a:p>
          <a:p>
            <a:pPr marL="285750" indent="-285750">
              <a:buFont typeface="Wingdings" panose="05000000000000000000" pitchFamily="2" charset="2"/>
              <a:buChar char="Ø"/>
            </a:pPr>
            <a:r>
              <a:rPr lang="ro-RO" dirty="0">
                <a:solidFill>
                  <a:srgbClr val="000000"/>
                </a:solidFill>
                <a:latin typeface="Times New Roman" panose="02020603050405020304" pitchFamily="18" charset="0"/>
              </a:rPr>
              <a:t> Scoateţi pacientul din evidenţele secţiei.</a:t>
            </a:r>
            <a:endParaRPr lang="ro-RO" dirty="0"/>
          </a:p>
        </p:txBody>
      </p:sp>
    </p:spTree>
    <p:extLst>
      <p:ext uri="{BB962C8B-B14F-4D97-AF65-F5344CB8AC3E}">
        <p14:creationId xmlns:p14="http://schemas.microsoft.com/office/powerpoint/2010/main" val="1272874938"/>
      </p:ext>
    </p:extLst>
  </p:cSld>
  <p:clrMapOvr>
    <a:masterClrMapping/>
  </p:clrMapOvr>
</p:sld>
</file>

<file path=ppt/theme/theme1.xml><?xml version="1.0" encoding="utf-8"?>
<a:theme xmlns:a="http://schemas.openxmlformats.org/drawingml/2006/main" name="Cover and End Slide Master">
  <a:themeElements>
    <a:clrScheme name="ALLPPT-COLOR-A22">
      <a:dk1>
        <a:sysClr val="windowText" lastClr="000000"/>
      </a:dk1>
      <a:lt1>
        <a:sysClr val="window" lastClr="FFFFFF"/>
      </a:lt1>
      <a:dk2>
        <a:srgbClr val="1F497D"/>
      </a:dk2>
      <a:lt2>
        <a:srgbClr val="EEECE1"/>
      </a:lt2>
      <a:accent1>
        <a:srgbClr val="027696"/>
      </a:accent1>
      <a:accent2>
        <a:srgbClr val="4BACC6"/>
      </a:accent2>
      <a:accent3>
        <a:srgbClr val="027696"/>
      </a:accent3>
      <a:accent4>
        <a:srgbClr val="4BACC6"/>
      </a:accent4>
      <a:accent5>
        <a:srgbClr val="027696"/>
      </a:accent5>
      <a:accent6>
        <a:srgbClr val="4BACC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2">
      <a:dk1>
        <a:sysClr val="windowText" lastClr="000000"/>
      </a:dk1>
      <a:lt1>
        <a:sysClr val="window" lastClr="FFFFFF"/>
      </a:lt1>
      <a:dk2>
        <a:srgbClr val="1F497D"/>
      </a:dk2>
      <a:lt2>
        <a:srgbClr val="EEECE1"/>
      </a:lt2>
      <a:accent1>
        <a:srgbClr val="027696"/>
      </a:accent1>
      <a:accent2>
        <a:srgbClr val="4BACC6"/>
      </a:accent2>
      <a:accent3>
        <a:srgbClr val="027696"/>
      </a:accent3>
      <a:accent4>
        <a:srgbClr val="4BACC6"/>
      </a:accent4>
      <a:accent5>
        <a:srgbClr val="027696"/>
      </a:accent5>
      <a:accent6>
        <a:srgbClr val="4BACC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76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ONLINE DOCTOR">
      <a:dk1>
        <a:sysClr val="windowText" lastClr="000000"/>
      </a:dk1>
      <a:lt1>
        <a:sysClr val="window" lastClr="FFFFFF"/>
      </a:lt1>
      <a:dk2>
        <a:srgbClr val="44546A"/>
      </a:dk2>
      <a:lt2>
        <a:srgbClr val="E7E6E6"/>
      </a:lt2>
      <a:accent1>
        <a:srgbClr val="57C3A7"/>
      </a:accent1>
      <a:accent2>
        <a:srgbClr val="F47775"/>
      </a:accent2>
      <a:accent3>
        <a:srgbClr val="507C89"/>
      </a:accent3>
      <a:accent4>
        <a:srgbClr val="F47775"/>
      </a:accent4>
      <a:accent5>
        <a:srgbClr val="57C3A7"/>
      </a:accent5>
      <a:accent6>
        <a:srgbClr val="F47775"/>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ONLINE DOCTOR">
      <a:dk1>
        <a:sysClr val="windowText" lastClr="000000"/>
      </a:dk1>
      <a:lt1>
        <a:sysClr val="window" lastClr="FFFFFF"/>
      </a:lt1>
      <a:dk2>
        <a:srgbClr val="44546A"/>
      </a:dk2>
      <a:lt2>
        <a:srgbClr val="E7E6E6"/>
      </a:lt2>
      <a:accent1>
        <a:srgbClr val="57C3A7"/>
      </a:accent1>
      <a:accent2>
        <a:srgbClr val="F47775"/>
      </a:accent2>
      <a:accent3>
        <a:srgbClr val="507C89"/>
      </a:accent3>
      <a:accent4>
        <a:srgbClr val="F47775"/>
      </a:accent4>
      <a:accent5>
        <a:srgbClr val="57C3A7"/>
      </a:accent5>
      <a:accent6>
        <a:srgbClr val="F4777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1842</Words>
  <Application>Microsoft Office PowerPoint</Application>
  <PresentationFormat>Widescreen</PresentationFormat>
  <Paragraphs>188</Paragraphs>
  <Slides>15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맑은 고딕</vt:lpstr>
      <vt:lpstr>Arial</vt:lpstr>
      <vt:lpstr>Calibri</vt:lpstr>
      <vt:lpstr>Segoe UI</vt:lpstr>
      <vt:lpstr>Times New Roman</vt:lpstr>
      <vt:lpstr>Wingdings</vt:lpstr>
      <vt:lpstr>Cover and End Slide Master</vt:lpstr>
      <vt:lpstr>Contents Slide Master</vt:lpstr>
      <vt:lpstr>1_Contents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33</cp:revision>
  <dcterms:created xsi:type="dcterms:W3CDTF">2022-01-31T10:29:30Z</dcterms:created>
  <dcterms:modified xsi:type="dcterms:W3CDTF">2024-05-17T20:14:19Z</dcterms:modified>
</cp:coreProperties>
</file>