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5" r:id="rId7"/>
    <p:sldId id="266" r:id="rId8"/>
    <p:sldId id="267" r:id="rId9"/>
    <p:sldId id="268" r:id="rId10"/>
    <p:sldId id="269" r:id="rId1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1" d="100"/>
          <a:sy n="51" d="100"/>
        </p:scale>
        <p:origin x="-125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BF0F2F85-62E0-88A0-894C-79B7D47C05F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xmlns="" id="{6B27D605-23E9-824D-B443-B9A0DD5DA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xmlns="" id="{A0EC8849-3363-EB1A-973B-63679FA315C2}"/>
              </a:ext>
            </a:extLst>
          </p:cNvPr>
          <p:cNvSpPr>
            <a:spLocks noGrp="1"/>
          </p:cNvSpPr>
          <p:nvPr>
            <p:ph type="dt" sz="half" idx="10"/>
          </p:nvPr>
        </p:nvSpPr>
        <p:spPr/>
        <p:txBody>
          <a:bodyPr/>
          <a:lstStyle/>
          <a:p>
            <a:fld id="{2F67670E-EC60-4D24-B197-8CC2067A4C46}" type="datetimeFigureOut">
              <a:rPr lang="ro-RO" smtClean="0"/>
              <a:pPr/>
              <a:t>26.04.2024</a:t>
            </a:fld>
            <a:endParaRPr lang="ro-RO"/>
          </a:p>
        </p:txBody>
      </p:sp>
      <p:sp>
        <p:nvSpPr>
          <p:cNvPr id="5" name="Substituent subsol 4">
            <a:extLst>
              <a:ext uri="{FF2B5EF4-FFF2-40B4-BE49-F238E27FC236}">
                <a16:creationId xmlns:a16="http://schemas.microsoft.com/office/drawing/2014/main" xmlns="" id="{12436CEF-8AB2-5224-403C-930AAE1F14D1}"/>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C368B33C-A846-6917-5B88-D5575188B82B}"/>
              </a:ext>
            </a:extLst>
          </p:cNvPr>
          <p:cNvSpPr>
            <a:spLocks noGrp="1"/>
          </p:cNvSpPr>
          <p:nvPr>
            <p:ph type="sldNum" sz="quarter" idx="12"/>
          </p:nvPr>
        </p:nvSpPr>
        <p:spPr/>
        <p:txBody>
          <a:body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46452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99F0C5BF-58D8-3818-F5B3-11E7449FB153}"/>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CA03C653-73B9-2EBE-4CD4-1B0FB819B2CA}"/>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DD312DDD-2126-7D03-C605-6402BDEFF3E9}"/>
              </a:ext>
            </a:extLst>
          </p:cNvPr>
          <p:cNvSpPr>
            <a:spLocks noGrp="1"/>
          </p:cNvSpPr>
          <p:nvPr>
            <p:ph type="dt" sz="half" idx="10"/>
          </p:nvPr>
        </p:nvSpPr>
        <p:spPr/>
        <p:txBody>
          <a:bodyPr/>
          <a:lstStyle/>
          <a:p>
            <a:fld id="{2F67670E-EC60-4D24-B197-8CC2067A4C46}" type="datetimeFigureOut">
              <a:rPr lang="ro-RO" smtClean="0"/>
              <a:pPr/>
              <a:t>26.04.2024</a:t>
            </a:fld>
            <a:endParaRPr lang="ro-RO"/>
          </a:p>
        </p:txBody>
      </p:sp>
      <p:sp>
        <p:nvSpPr>
          <p:cNvPr id="5" name="Substituent subsol 4">
            <a:extLst>
              <a:ext uri="{FF2B5EF4-FFF2-40B4-BE49-F238E27FC236}">
                <a16:creationId xmlns:a16="http://schemas.microsoft.com/office/drawing/2014/main" xmlns="" id="{30544FC4-9AE1-8C54-FC2E-FF189358767A}"/>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9281DB8C-B046-7589-3661-A6D37DA888AA}"/>
              </a:ext>
            </a:extLst>
          </p:cNvPr>
          <p:cNvSpPr>
            <a:spLocks noGrp="1"/>
          </p:cNvSpPr>
          <p:nvPr>
            <p:ph type="sldNum" sz="quarter" idx="12"/>
          </p:nvPr>
        </p:nvSpPr>
        <p:spPr/>
        <p:txBody>
          <a:body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105411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xmlns="" id="{C53E5F7F-8EEB-6F04-66AC-4E7119639C38}"/>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xmlns="" id="{53C36CBA-A2DA-3103-BFDA-4469C92002B8}"/>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9E267DC5-F56D-ECFA-7AB2-FEB8D8D24A3C}"/>
              </a:ext>
            </a:extLst>
          </p:cNvPr>
          <p:cNvSpPr>
            <a:spLocks noGrp="1"/>
          </p:cNvSpPr>
          <p:nvPr>
            <p:ph type="dt" sz="half" idx="10"/>
          </p:nvPr>
        </p:nvSpPr>
        <p:spPr/>
        <p:txBody>
          <a:bodyPr/>
          <a:lstStyle/>
          <a:p>
            <a:fld id="{2F67670E-EC60-4D24-B197-8CC2067A4C46}" type="datetimeFigureOut">
              <a:rPr lang="ro-RO" smtClean="0"/>
              <a:pPr/>
              <a:t>26.04.2024</a:t>
            </a:fld>
            <a:endParaRPr lang="ro-RO"/>
          </a:p>
        </p:txBody>
      </p:sp>
      <p:sp>
        <p:nvSpPr>
          <p:cNvPr id="5" name="Substituent subsol 4">
            <a:extLst>
              <a:ext uri="{FF2B5EF4-FFF2-40B4-BE49-F238E27FC236}">
                <a16:creationId xmlns:a16="http://schemas.microsoft.com/office/drawing/2014/main" xmlns="" id="{4EA96A5B-BC70-4B85-5076-7032835E4A40}"/>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D09922F0-10B8-1FBB-E507-6F9BB82E1BEF}"/>
              </a:ext>
            </a:extLst>
          </p:cNvPr>
          <p:cNvSpPr>
            <a:spLocks noGrp="1"/>
          </p:cNvSpPr>
          <p:nvPr>
            <p:ph type="sldNum" sz="quarter" idx="12"/>
          </p:nvPr>
        </p:nvSpPr>
        <p:spPr/>
        <p:txBody>
          <a:body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145291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D1951DA-A494-790E-333F-341458A4394A}"/>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1ACB13EA-1FE5-FF7D-CCE3-46180CFD2D2F}"/>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173BA924-BE58-9657-E332-629372EF79D0}"/>
              </a:ext>
            </a:extLst>
          </p:cNvPr>
          <p:cNvSpPr>
            <a:spLocks noGrp="1"/>
          </p:cNvSpPr>
          <p:nvPr>
            <p:ph type="dt" sz="half" idx="10"/>
          </p:nvPr>
        </p:nvSpPr>
        <p:spPr/>
        <p:txBody>
          <a:bodyPr/>
          <a:lstStyle/>
          <a:p>
            <a:fld id="{2F67670E-EC60-4D24-B197-8CC2067A4C46}" type="datetimeFigureOut">
              <a:rPr lang="ro-RO" smtClean="0"/>
              <a:pPr/>
              <a:t>26.04.2024</a:t>
            </a:fld>
            <a:endParaRPr lang="ro-RO"/>
          </a:p>
        </p:txBody>
      </p:sp>
      <p:sp>
        <p:nvSpPr>
          <p:cNvPr id="5" name="Substituent subsol 4">
            <a:extLst>
              <a:ext uri="{FF2B5EF4-FFF2-40B4-BE49-F238E27FC236}">
                <a16:creationId xmlns:a16="http://schemas.microsoft.com/office/drawing/2014/main" xmlns="" id="{F94632FC-D455-8A81-2711-15448C442705}"/>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BCF0BB23-C4AC-A424-4C30-D4C27BDCCB25}"/>
              </a:ext>
            </a:extLst>
          </p:cNvPr>
          <p:cNvSpPr>
            <a:spLocks noGrp="1"/>
          </p:cNvSpPr>
          <p:nvPr>
            <p:ph type="sldNum" sz="quarter" idx="12"/>
          </p:nvPr>
        </p:nvSpPr>
        <p:spPr/>
        <p:txBody>
          <a:body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202481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6D26B9E-F598-20BA-D6E6-42B9DA4D6E28}"/>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C6368769-FE07-8489-B0FD-980A3282F0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xmlns="" id="{2073E744-343A-D7C9-D81B-5180F6670D33}"/>
              </a:ext>
            </a:extLst>
          </p:cNvPr>
          <p:cNvSpPr>
            <a:spLocks noGrp="1"/>
          </p:cNvSpPr>
          <p:nvPr>
            <p:ph type="dt" sz="half" idx="10"/>
          </p:nvPr>
        </p:nvSpPr>
        <p:spPr/>
        <p:txBody>
          <a:bodyPr/>
          <a:lstStyle/>
          <a:p>
            <a:fld id="{2F67670E-EC60-4D24-B197-8CC2067A4C46}" type="datetimeFigureOut">
              <a:rPr lang="ro-RO" smtClean="0"/>
              <a:pPr/>
              <a:t>26.04.2024</a:t>
            </a:fld>
            <a:endParaRPr lang="ro-RO"/>
          </a:p>
        </p:txBody>
      </p:sp>
      <p:sp>
        <p:nvSpPr>
          <p:cNvPr id="5" name="Substituent subsol 4">
            <a:extLst>
              <a:ext uri="{FF2B5EF4-FFF2-40B4-BE49-F238E27FC236}">
                <a16:creationId xmlns:a16="http://schemas.microsoft.com/office/drawing/2014/main" xmlns="" id="{0F2CBD77-601C-E686-2E61-918218B79992}"/>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xmlns="" id="{AA64077C-B926-978E-E4E9-054DA6193463}"/>
              </a:ext>
            </a:extLst>
          </p:cNvPr>
          <p:cNvSpPr>
            <a:spLocks noGrp="1"/>
          </p:cNvSpPr>
          <p:nvPr>
            <p:ph type="sldNum" sz="quarter" idx="12"/>
          </p:nvPr>
        </p:nvSpPr>
        <p:spPr/>
        <p:txBody>
          <a:body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350121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E1E85A3-D49F-B72E-53B5-F9E09DAC031B}"/>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DF4F1B2E-F2F9-7882-8651-BDE92F35812C}"/>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xmlns="" id="{D9F1BF4D-6168-C57F-8B21-7A7D195E0E04}"/>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xmlns="" id="{CE5FEBF4-E26E-0730-C77C-98D673A3D93E}"/>
              </a:ext>
            </a:extLst>
          </p:cNvPr>
          <p:cNvSpPr>
            <a:spLocks noGrp="1"/>
          </p:cNvSpPr>
          <p:nvPr>
            <p:ph type="dt" sz="half" idx="10"/>
          </p:nvPr>
        </p:nvSpPr>
        <p:spPr/>
        <p:txBody>
          <a:bodyPr/>
          <a:lstStyle/>
          <a:p>
            <a:fld id="{2F67670E-EC60-4D24-B197-8CC2067A4C46}" type="datetimeFigureOut">
              <a:rPr lang="ro-RO" smtClean="0"/>
              <a:pPr/>
              <a:t>26.04.2024</a:t>
            </a:fld>
            <a:endParaRPr lang="ro-RO"/>
          </a:p>
        </p:txBody>
      </p:sp>
      <p:sp>
        <p:nvSpPr>
          <p:cNvPr id="6" name="Substituent subsol 5">
            <a:extLst>
              <a:ext uri="{FF2B5EF4-FFF2-40B4-BE49-F238E27FC236}">
                <a16:creationId xmlns:a16="http://schemas.microsoft.com/office/drawing/2014/main" xmlns="" id="{C8AE300C-3090-F810-3F78-D9330FEBB30E}"/>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xmlns="" id="{F41507BA-99C0-43E3-7A33-B00701CAE848}"/>
              </a:ext>
            </a:extLst>
          </p:cNvPr>
          <p:cNvSpPr>
            <a:spLocks noGrp="1"/>
          </p:cNvSpPr>
          <p:nvPr>
            <p:ph type="sldNum" sz="quarter" idx="12"/>
          </p:nvPr>
        </p:nvSpPr>
        <p:spPr/>
        <p:txBody>
          <a:body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256429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0EB566C-3532-5B4B-06F0-66F4913F41B5}"/>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D2F62F1B-CEC4-9EA1-3562-8F69006190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xmlns="" id="{4C0FF783-A99B-7E23-6FE6-55099C91BD2C}"/>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xmlns="" id="{44E4C6BC-A35B-0FE3-599E-8F57C12C87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xmlns="" id="{1C1BB4B2-9217-9C43-4760-21154B27D6DD}"/>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xmlns="" id="{7CCAB116-2601-F4FF-1528-0900EDFBD91F}"/>
              </a:ext>
            </a:extLst>
          </p:cNvPr>
          <p:cNvSpPr>
            <a:spLocks noGrp="1"/>
          </p:cNvSpPr>
          <p:nvPr>
            <p:ph type="dt" sz="half" idx="10"/>
          </p:nvPr>
        </p:nvSpPr>
        <p:spPr/>
        <p:txBody>
          <a:bodyPr/>
          <a:lstStyle/>
          <a:p>
            <a:fld id="{2F67670E-EC60-4D24-B197-8CC2067A4C46}" type="datetimeFigureOut">
              <a:rPr lang="ro-RO" smtClean="0"/>
              <a:pPr/>
              <a:t>26.04.2024</a:t>
            </a:fld>
            <a:endParaRPr lang="ro-RO"/>
          </a:p>
        </p:txBody>
      </p:sp>
      <p:sp>
        <p:nvSpPr>
          <p:cNvPr id="8" name="Substituent subsol 7">
            <a:extLst>
              <a:ext uri="{FF2B5EF4-FFF2-40B4-BE49-F238E27FC236}">
                <a16:creationId xmlns:a16="http://schemas.microsoft.com/office/drawing/2014/main" xmlns="" id="{2F5BD8C2-EE2C-5E83-ECFC-AAC248F75D03}"/>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xmlns="" id="{B3F9B5D7-968D-CA22-B52D-334A6DA3F8D2}"/>
              </a:ext>
            </a:extLst>
          </p:cNvPr>
          <p:cNvSpPr>
            <a:spLocks noGrp="1"/>
          </p:cNvSpPr>
          <p:nvPr>
            <p:ph type="sldNum" sz="quarter" idx="12"/>
          </p:nvPr>
        </p:nvSpPr>
        <p:spPr/>
        <p:txBody>
          <a:body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303630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E648B95-7940-F5D0-60A0-24C73E4E8A1E}"/>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xmlns="" id="{9A447DAD-3604-EEFC-2536-85D575F59CF7}"/>
              </a:ext>
            </a:extLst>
          </p:cNvPr>
          <p:cNvSpPr>
            <a:spLocks noGrp="1"/>
          </p:cNvSpPr>
          <p:nvPr>
            <p:ph type="dt" sz="half" idx="10"/>
          </p:nvPr>
        </p:nvSpPr>
        <p:spPr/>
        <p:txBody>
          <a:bodyPr/>
          <a:lstStyle/>
          <a:p>
            <a:fld id="{2F67670E-EC60-4D24-B197-8CC2067A4C46}" type="datetimeFigureOut">
              <a:rPr lang="ro-RO" smtClean="0"/>
              <a:pPr/>
              <a:t>26.04.2024</a:t>
            </a:fld>
            <a:endParaRPr lang="ro-RO"/>
          </a:p>
        </p:txBody>
      </p:sp>
      <p:sp>
        <p:nvSpPr>
          <p:cNvPr id="4" name="Substituent subsol 3">
            <a:extLst>
              <a:ext uri="{FF2B5EF4-FFF2-40B4-BE49-F238E27FC236}">
                <a16:creationId xmlns:a16="http://schemas.microsoft.com/office/drawing/2014/main" xmlns="" id="{C7C0AA36-C16F-0342-B5F6-EF8B6E61F0E0}"/>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xmlns="" id="{49270A57-1F95-715A-1FC3-771B72D3DA3A}"/>
              </a:ext>
            </a:extLst>
          </p:cNvPr>
          <p:cNvSpPr>
            <a:spLocks noGrp="1"/>
          </p:cNvSpPr>
          <p:nvPr>
            <p:ph type="sldNum" sz="quarter" idx="12"/>
          </p:nvPr>
        </p:nvSpPr>
        <p:spPr/>
        <p:txBody>
          <a:body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219396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xmlns="" id="{EC86738B-A6BA-0DAC-0031-339EDEC4DFB4}"/>
              </a:ext>
            </a:extLst>
          </p:cNvPr>
          <p:cNvSpPr>
            <a:spLocks noGrp="1"/>
          </p:cNvSpPr>
          <p:nvPr>
            <p:ph type="dt" sz="half" idx="10"/>
          </p:nvPr>
        </p:nvSpPr>
        <p:spPr/>
        <p:txBody>
          <a:bodyPr/>
          <a:lstStyle/>
          <a:p>
            <a:fld id="{2F67670E-EC60-4D24-B197-8CC2067A4C46}" type="datetimeFigureOut">
              <a:rPr lang="ro-RO" smtClean="0"/>
              <a:pPr/>
              <a:t>26.04.2024</a:t>
            </a:fld>
            <a:endParaRPr lang="ro-RO"/>
          </a:p>
        </p:txBody>
      </p:sp>
      <p:sp>
        <p:nvSpPr>
          <p:cNvPr id="3" name="Substituent subsol 2">
            <a:extLst>
              <a:ext uri="{FF2B5EF4-FFF2-40B4-BE49-F238E27FC236}">
                <a16:creationId xmlns:a16="http://schemas.microsoft.com/office/drawing/2014/main" xmlns="" id="{3AF8C0F7-0C3E-3E81-3C15-6E0C6BDE66C6}"/>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xmlns="" id="{9A533C1C-CFB5-EB6D-BB51-FD301446B542}"/>
              </a:ext>
            </a:extLst>
          </p:cNvPr>
          <p:cNvSpPr>
            <a:spLocks noGrp="1"/>
          </p:cNvSpPr>
          <p:nvPr>
            <p:ph type="sldNum" sz="quarter" idx="12"/>
          </p:nvPr>
        </p:nvSpPr>
        <p:spPr/>
        <p:txBody>
          <a:body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398441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0FC4DB8-52AF-213A-A954-A28AD525CF15}"/>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xmlns="" id="{DAC1E84A-CFD2-861A-1317-99405FC48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xmlns="" id="{7BA19C2A-5B9C-6C8F-58B9-6D510C927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3B1D011C-2B5D-F7F4-8197-003FD5A99642}"/>
              </a:ext>
            </a:extLst>
          </p:cNvPr>
          <p:cNvSpPr>
            <a:spLocks noGrp="1"/>
          </p:cNvSpPr>
          <p:nvPr>
            <p:ph type="dt" sz="half" idx="10"/>
          </p:nvPr>
        </p:nvSpPr>
        <p:spPr/>
        <p:txBody>
          <a:bodyPr/>
          <a:lstStyle/>
          <a:p>
            <a:fld id="{2F67670E-EC60-4D24-B197-8CC2067A4C46}" type="datetimeFigureOut">
              <a:rPr lang="ro-RO" smtClean="0"/>
              <a:pPr/>
              <a:t>26.04.2024</a:t>
            </a:fld>
            <a:endParaRPr lang="ro-RO"/>
          </a:p>
        </p:txBody>
      </p:sp>
      <p:sp>
        <p:nvSpPr>
          <p:cNvPr id="6" name="Substituent subsol 5">
            <a:extLst>
              <a:ext uri="{FF2B5EF4-FFF2-40B4-BE49-F238E27FC236}">
                <a16:creationId xmlns:a16="http://schemas.microsoft.com/office/drawing/2014/main" xmlns="" id="{46866316-6B82-6E6A-9D3E-0A26D372AB31}"/>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xmlns="" id="{A1C243C7-415E-1D7A-8E08-9E60445AFBDC}"/>
              </a:ext>
            </a:extLst>
          </p:cNvPr>
          <p:cNvSpPr>
            <a:spLocks noGrp="1"/>
          </p:cNvSpPr>
          <p:nvPr>
            <p:ph type="sldNum" sz="quarter" idx="12"/>
          </p:nvPr>
        </p:nvSpPr>
        <p:spPr/>
        <p:txBody>
          <a:body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18795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C0328C3-6B95-4DE3-ABFF-9AEB09C2AFD7}"/>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xmlns="" id="{704E2A2A-7986-A5EC-99DB-FB1F02189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xmlns="" id="{31735701-7936-F66E-D63E-AED3AF864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xmlns="" id="{4F7BDAFA-6BF8-CB08-690C-6519781B52F1}"/>
              </a:ext>
            </a:extLst>
          </p:cNvPr>
          <p:cNvSpPr>
            <a:spLocks noGrp="1"/>
          </p:cNvSpPr>
          <p:nvPr>
            <p:ph type="dt" sz="half" idx="10"/>
          </p:nvPr>
        </p:nvSpPr>
        <p:spPr/>
        <p:txBody>
          <a:bodyPr/>
          <a:lstStyle/>
          <a:p>
            <a:fld id="{2F67670E-EC60-4D24-B197-8CC2067A4C46}" type="datetimeFigureOut">
              <a:rPr lang="ro-RO" smtClean="0"/>
              <a:pPr/>
              <a:t>26.04.2024</a:t>
            </a:fld>
            <a:endParaRPr lang="ro-RO"/>
          </a:p>
        </p:txBody>
      </p:sp>
      <p:sp>
        <p:nvSpPr>
          <p:cNvPr id="6" name="Substituent subsol 5">
            <a:extLst>
              <a:ext uri="{FF2B5EF4-FFF2-40B4-BE49-F238E27FC236}">
                <a16:creationId xmlns:a16="http://schemas.microsoft.com/office/drawing/2014/main" xmlns="" id="{BDBFED4C-30F2-5700-DAFD-AB1EA3888711}"/>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xmlns="" id="{A0738BDA-307E-CDA2-634E-3EC39E92593E}"/>
              </a:ext>
            </a:extLst>
          </p:cNvPr>
          <p:cNvSpPr>
            <a:spLocks noGrp="1"/>
          </p:cNvSpPr>
          <p:nvPr>
            <p:ph type="sldNum" sz="quarter" idx="12"/>
          </p:nvPr>
        </p:nvSpPr>
        <p:spPr/>
        <p:txBody>
          <a:body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397941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xmlns="" id="{207B208F-B4E9-34F3-F18B-C1094E9F1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xmlns="" id="{D5FD28C1-7292-F564-F647-68B01175F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xmlns="" id="{FDAFD515-C307-6480-F0B2-B35A03067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67670E-EC60-4D24-B197-8CC2067A4C46}" type="datetimeFigureOut">
              <a:rPr lang="ro-RO" smtClean="0"/>
              <a:pPr/>
              <a:t>26.04.2024</a:t>
            </a:fld>
            <a:endParaRPr lang="ro-RO"/>
          </a:p>
        </p:txBody>
      </p:sp>
      <p:sp>
        <p:nvSpPr>
          <p:cNvPr id="5" name="Substituent subsol 4">
            <a:extLst>
              <a:ext uri="{FF2B5EF4-FFF2-40B4-BE49-F238E27FC236}">
                <a16:creationId xmlns:a16="http://schemas.microsoft.com/office/drawing/2014/main" xmlns="" id="{A0E5ED08-5712-DB34-243E-4CFE6AD92C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o-RO"/>
          </a:p>
        </p:txBody>
      </p:sp>
      <p:sp>
        <p:nvSpPr>
          <p:cNvPr id="6" name="Substituent număr diapozitiv 5">
            <a:extLst>
              <a:ext uri="{FF2B5EF4-FFF2-40B4-BE49-F238E27FC236}">
                <a16:creationId xmlns:a16="http://schemas.microsoft.com/office/drawing/2014/main" xmlns="" id="{40C61BB8-CC7A-F5DB-517B-31C7BF101D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829CD2-C5B6-4AA7-8DE3-6676CFE9E85F}" type="slidenum">
              <a:rPr lang="ro-RO" smtClean="0"/>
              <a:pPr/>
              <a:t>‹#›</a:t>
            </a:fld>
            <a:endParaRPr lang="ro-RO"/>
          </a:p>
        </p:txBody>
      </p:sp>
    </p:spTree>
    <p:extLst>
      <p:ext uri="{BB962C8B-B14F-4D97-AF65-F5344CB8AC3E}">
        <p14:creationId xmlns:p14="http://schemas.microsoft.com/office/powerpoint/2010/main" xmlns="" val="341082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stirileprotv.ro/divers/carnavalul-de-la-rio-de-janeiro-2024-a-inceput-istorie-ritualuri-traditie-si-fast-foto.html" TargetMode="External"/><Relationship Id="rId7" Type="http://schemas.microsoft.com/office/2007/relationships/hdphoto" Target="../media/hdphoto5.wdp"/><Relationship Id="rId2" Type="http://schemas.openxmlformats.org/officeDocument/2006/relationships/hyperlink" Target="https://ro.wikipedia.org/wiki/Carnavalul_de_la_Rio"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euronews.ro/articole/galerie-foto-a-inceput-carvanalul-de-la-rio-sute-de-mii-de-oameni-petrec-pe-stral" TargetMode="External"/><Relationship Id="rId4" Type="http://schemas.openxmlformats.org/officeDocument/2006/relationships/hyperlink" Target="https://www.radioromaniacultural.ro/sectiuni-articole/muzica-dans-arte/documentar-carnavalul-de-la-rio-id10645.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HzZzkuE6J4s?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HzZzkuE6J4s?feature=oembed"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tografii de stoc, fotografii și imagini scutite de redevențe cu parada new orleans mardi gras. - carnival">
            <a:extLst>
              <a:ext uri="{FF2B5EF4-FFF2-40B4-BE49-F238E27FC236}">
                <a16:creationId xmlns:a16="http://schemas.microsoft.com/office/drawing/2014/main" xmlns="" id="{DD5027F2-9FEC-888A-BAA7-F1CB4DAB7F4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704" y="-601607"/>
            <a:ext cx="12268200" cy="758511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ormă liberă: formă 8">
            <a:extLst>
              <a:ext uri="{FF2B5EF4-FFF2-40B4-BE49-F238E27FC236}">
                <a16:creationId xmlns:a16="http://schemas.microsoft.com/office/drawing/2014/main" xmlns="" id="{A6389AFF-23EC-5459-9506-5EA818DEF1D5}"/>
              </a:ext>
            </a:extLst>
          </p:cNvPr>
          <p:cNvSpPr/>
          <p:nvPr/>
        </p:nvSpPr>
        <p:spPr>
          <a:xfrm rot="2465446">
            <a:off x="-199267" y="-5116282"/>
            <a:ext cx="14330143" cy="15707548"/>
          </a:xfrm>
          <a:custGeom>
            <a:avLst/>
            <a:gdLst>
              <a:gd name="connsiteX0" fmla="*/ 0 w 14330143"/>
              <a:gd name="connsiteY0" fmla="*/ 10327274 h 15707548"/>
              <a:gd name="connsiteX1" fmla="*/ 2155215 w 14330143"/>
              <a:gd name="connsiteY1" fmla="*/ 8447772 h 15707548"/>
              <a:gd name="connsiteX2" fmla="*/ 5761429 w 14330143"/>
              <a:gd name="connsiteY2" fmla="*/ 8447771 h 15707548"/>
              <a:gd name="connsiteX3" fmla="*/ 5761430 w 14330143"/>
              <a:gd name="connsiteY3" fmla="*/ 5302894 h 15707548"/>
              <a:gd name="connsiteX4" fmla="*/ 5941056 w 14330143"/>
              <a:gd name="connsiteY4" fmla="*/ 5146246 h 15707548"/>
              <a:gd name="connsiteX5" fmla="*/ 5941056 w 14330143"/>
              <a:gd name="connsiteY5" fmla="*/ 9383206 h 15707548"/>
              <a:gd name="connsiteX6" fmla="*/ 10128128 w 14330143"/>
              <a:gd name="connsiteY6" fmla="*/ 9383206 h 15707548"/>
              <a:gd name="connsiteX7" fmla="*/ 10128127 w 14330143"/>
              <a:gd name="connsiteY7" fmla="*/ 3275295 h 15707548"/>
              <a:gd name="connsiteX8" fmla="*/ 10281048 w 14330143"/>
              <a:gd name="connsiteY8" fmla="*/ 3450648 h 15707548"/>
              <a:gd name="connsiteX9" fmla="*/ 10281047 w 14330143"/>
              <a:gd name="connsiteY9" fmla="*/ 8617423 h 15707548"/>
              <a:gd name="connsiteX10" fmla="*/ 12822193 w 14330143"/>
              <a:gd name="connsiteY10" fmla="*/ 8617423 h 15707548"/>
              <a:gd name="connsiteX11" fmla="*/ 4691986 w 14330143"/>
              <a:gd name="connsiteY11" fmla="*/ 15707548 h 15707548"/>
              <a:gd name="connsiteX12" fmla="*/ 10281048 w 14330143"/>
              <a:gd name="connsiteY12" fmla="*/ 102087 h 15707548"/>
              <a:gd name="connsiteX13" fmla="*/ 14330143 w 14330143"/>
              <a:gd name="connsiteY13" fmla="*/ 102087 h 15707548"/>
              <a:gd name="connsiteX14" fmla="*/ 14330143 w 14330143"/>
              <a:gd name="connsiteY14" fmla="*/ 8617423 h 15707548"/>
              <a:gd name="connsiteX15" fmla="*/ 12822193 w 14330143"/>
              <a:gd name="connsiteY15" fmla="*/ 8617423 h 15707548"/>
              <a:gd name="connsiteX16" fmla="*/ 13938151 w 14330143"/>
              <a:gd name="connsiteY16" fmla="*/ 7644228 h 15707548"/>
              <a:gd name="connsiteX17" fmla="*/ 10281048 w 14330143"/>
              <a:gd name="connsiteY17" fmla="*/ 3450648 h 15707548"/>
              <a:gd name="connsiteX18" fmla="*/ 5941056 w 14330143"/>
              <a:gd name="connsiteY18" fmla="*/ 1026885 h 15707548"/>
              <a:gd name="connsiteX19" fmla="*/ 10128127 w 14330143"/>
              <a:gd name="connsiteY19" fmla="*/ 1026885 h 15707548"/>
              <a:gd name="connsiteX20" fmla="*/ 10128127 w 14330143"/>
              <a:gd name="connsiteY20" fmla="*/ 3275295 h 15707548"/>
              <a:gd name="connsiteX21" fmla="*/ 9246165 w 14330143"/>
              <a:gd name="connsiteY21" fmla="*/ 2263954 h 15707548"/>
              <a:gd name="connsiteX22" fmla="*/ 5941056 w 14330143"/>
              <a:gd name="connsiteY22" fmla="*/ 5146246 h 15707548"/>
              <a:gd name="connsiteX23" fmla="*/ 1653415 w 14330143"/>
              <a:gd name="connsiteY23" fmla="*/ 0 h 15707548"/>
              <a:gd name="connsiteX24" fmla="*/ 5761430 w 14330143"/>
              <a:gd name="connsiteY24" fmla="*/ 0 h 15707548"/>
              <a:gd name="connsiteX25" fmla="*/ 5761430 w 14330143"/>
              <a:gd name="connsiteY25" fmla="*/ 5302894 h 15707548"/>
              <a:gd name="connsiteX26" fmla="*/ 2155215 w 14330143"/>
              <a:gd name="connsiteY26" fmla="*/ 8447772 h 15707548"/>
              <a:gd name="connsiteX27" fmla="*/ 1653415 w 14330143"/>
              <a:gd name="connsiteY27" fmla="*/ 8447772 h 1570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30143" h="15707548">
                <a:moveTo>
                  <a:pt x="0" y="10327274"/>
                </a:moveTo>
                <a:lnTo>
                  <a:pt x="2155215" y="8447772"/>
                </a:lnTo>
                <a:lnTo>
                  <a:pt x="5761429" y="8447771"/>
                </a:lnTo>
                <a:lnTo>
                  <a:pt x="5761430" y="5302894"/>
                </a:lnTo>
                <a:lnTo>
                  <a:pt x="5941056" y="5146246"/>
                </a:lnTo>
                <a:lnTo>
                  <a:pt x="5941056" y="9383206"/>
                </a:lnTo>
                <a:lnTo>
                  <a:pt x="10128128" y="9383206"/>
                </a:lnTo>
                <a:lnTo>
                  <a:pt x="10128127" y="3275295"/>
                </a:lnTo>
                <a:lnTo>
                  <a:pt x="10281048" y="3450648"/>
                </a:lnTo>
                <a:lnTo>
                  <a:pt x="10281047" y="8617423"/>
                </a:lnTo>
                <a:lnTo>
                  <a:pt x="12822193" y="8617423"/>
                </a:lnTo>
                <a:lnTo>
                  <a:pt x="4691986" y="15707548"/>
                </a:lnTo>
                <a:close/>
                <a:moveTo>
                  <a:pt x="10281048" y="102087"/>
                </a:moveTo>
                <a:lnTo>
                  <a:pt x="14330143" y="102087"/>
                </a:lnTo>
                <a:lnTo>
                  <a:pt x="14330143" y="8617423"/>
                </a:lnTo>
                <a:lnTo>
                  <a:pt x="12822193" y="8617423"/>
                </a:lnTo>
                <a:lnTo>
                  <a:pt x="13938151" y="7644228"/>
                </a:lnTo>
                <a:lnTo>
                  <a:pt x="10281048" y="3450648"/>
                </a:lnTo>
                <a:close/>
                <a:moveTo>
                  <a:pt x="5941056" y="1026885"/>
                </a:moveTo>
                <a:lnTo>
                  <a:pt x="10128127" y="1026885"/>
                </a:lnTo>
                <a:lnTo>
                  <a:pt x="10128127" y="3275295"/>
                </a:lnTo>
                <a:lnTo>
                  <a:pt x="9246165" y="2263954"/>
                </a:lnTo>
                <a:lnTo>
                  <a:pt x="5941056" y="5146246"/>
                </a:lnTo>
                <a:close/>
                <a:moveTo>
                  <a:pt x="1653415" y="0"/>
                </a:moveTo>
                <a:lnTo>
                  <a:pt x="5761430" y="0"/>
                </a:lnTo>
                <a:lnTo>
                  <a:pt x="5761430" y="5302894"/>
                </a:lnTo>
                <a:lnTo>
                  <a:pt x="2155215" y="8447772"/>
                </a:lnTo>
                <a:lnTo>
                  <a:pt x="1653415" y="8447772"/>
                </a:lnTo>
                <a:close/>
              </a:path>
            </a:pathLst>
          </a:cu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o-RO" dirty="0"/>
          </a:p>
        </p:txBody>
      </p:sp>
      <p:sp>
        <p:nvSpPr>
          <p:cNvPr id="10" name="CasetăText 9">
            <a:extLst>
              <a:ext uri="{FF2B5EF4-FFF2-40B4-BE49-F238E27FC236}">
                <a16:creationId xmlns:a16="http://schemas.microsoft.com/office/drawing/2014/main" xmlns="" id="{2347EC0D-734E-8C01-1946-F73C8CD1512D}"/>
              </a:ext>
            </a:extLst>
          </p:cNvPr>
          <p:cNvSpPr txBox="1"/>
          <p:nvPr/>
        </p:nvSpPr>
        <p:spPr>
          <a:xfrm>
            <a:off x="502022" y="882625"/>
            <a:ext cx="3281083" cy="2308324"/>
          </a:xfrm>
          <a:prstGeom prst="rect">
            <a:avLst/>
          </a:prstGeom>
          <a:noFill/>
        </p:spPr>
        <p:txBody>
          <a:bodyPr wrap="square" rtlCol="0">
            <a:spAutoFit/>
          </a:bodyPr>
          <a:lstStyle/>
          <a:p>
            <a:pPr algn="ctr"/>
            <a:r>
              <a:rPr lang="ro-RO" sz="4800" b="1" i="0" dirty="0">
                <a:solidFill>
                  <a:srgbClr val="0D0D0D"/>
                </a:solidFill>
                <a:effectLst/>
                <a:latin typeface="Congenial Black" panose="02000503040000020004" pitchFamily="2" charset="0"/>
              </a:rPr>
              <a:t>Rio de Janeiro </a:t>
            </a:r>
            <a:r>
              <a:rPr lang="ro-RO" sz="4800" b="1" i="0" dirty="0" err="1">
                <a:solidFill>
                  <a:srgbClr val="0D0D0D"/>
                </a:solidFill>
                <a:effectLst/>
                <a:latin typeface="Congenial Black" panose="02000503040000020004" pitchFamily="2" charset="0"/>
              </a:rPr>
              <a:t>Carnival</a:t>
            </a:r>
            <a:endParaRPr lang="ro-RO" sz="4800" dirty="0">
              <a:latin typeface="Congenial Black" panose="02000503040000020004" pitchFamily="2" charset="0"/>
            </a:endParaRPr>
          </a:p>
        </p:txBody>
      </p:sp>
      <p:pic>
        <p:nvPicPr>
          <p:cNvPr id="1028" name="Picture 4" descr="Carnival circus carousel with horses on it. Fun for anyone that loves the circus and the whimsical feeling that comes along with it. Great gift for Christmas for someone that's fun loving and who likes the nostalgia of being a kid. -- Choose from our vast selection of stickers to match with your favorite design to make the perfect customized sticker/decal. Perfect to put on water bottles, laptops, hard hats, and car windows. Everything from favorite TV show stickers to funny stickers. For men, w">
            <a:extLst>
              <a:ext uri="{FF2B5EF4-FFF2-40B4-BE49-F238E27FC236}">
                <a16:creationId xmlns:a16="http://schemas.microsoft.com/office/drawing/2014/main" xmlns="" id="{5C3814EF-F130-6C15-C450-0881A900FF75}"/>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52542" y1="11441" x2="58051" y2="10169"/>
                        <a14:foregroundMark x1="30932" y1="55508" x2="36441" y2="75000"/>
                        <a14:foregroundMark x1="36441" y1="75000" x2="63136" y2="88136"/>
                        <a14:foregroundMark x1="63136" y1="88136" x2="71186" y2="77542"/>
                        <a14:foregroundMark x1="71186" y1="77542" x2="68220" y2="66525"/>
                        <a14:foregroundMark x1="68220" y1="66525" x2="69915" y2="6144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940778" y="4372570"/>
            <a:ext cx="2848987" cy="284898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a:extLst>
              <a:ext uri="{FF2B5EF4-FFF2-40B4-BE49-F238E27FC236}">
                <a16:creationId xmlns:a16="http://schemas.microsoft.com/office/drawing/2014/main" xmlns="" id="{659C5062-A347-390B-12E0-92CAE5ECAA45}"/>
              </a:ext>
            </a:extLst>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2777883" y="4562549"/>
            <a:ext cx="3124200" cy="3124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Decorate laptops, Hydro Flasks, cars and more with removable kiss-cut, vinyl decal stickers. Glossy, matte, and transparent options in various sizes. Super durable and water-resistant. Pink, blue, and yellow Ferris wheel design!">
            <a:extLst>
              <a:ext uri="{FF2B5EF4-FFF2-40B4-BE49-F238E27FC236}">
                <a16:creationId xmlns:a16="http://schemas.microsoft.com/office/drawing/2014/main" xmlns="" id="{6F6A3756-A9C6-A280-BBB7-DEE0F90DB4B1}"/>
              </a:ext>
            </a:extLst>
          </p:cNvPr>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10000" b="90000" l="10000" r="90000">
                        <a14:foregroundMark x1="32203" y1="77119" x2="25000" y2="69915"/>
                        <a14:foregroundMark x1="25000" y1="69915" x2="18220" y2="44492"/>
                        <a14:foregroundMark x1="18220" y1="44492" x2="25847" y2="28814"/>
                        <a14:foregroundMark x1="25847" y1="28814" x2="41102" y2="18220"/>
                        <a14:foregroundMark x1="41102" y1="18220" x2="63983" y2="25000"/>
                        <a14:foregroundMark x1="63983" y1="25000" x2="75000" y2="45339"/>
                        <a14:foregroundMark x1="75000" y1="45339" x2="57203" y2="77542"/>
                        <a14:foregroundMark x1="57203" y1="77542" x2="64407" y2="7839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830627" y="3400765"/>
            <a:ext cx="2509356" cy="250935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cesta conține o imagine cu: Free Vector | Pack of brazilian carnival stickers">
            <a:extLst>
              <a:ext uri="{FF2B5EF4-FFF2-40B4-BE49-F238E27FC236}">
                <a16:creationId xmlns:a16="http://schemas.microsoft.com/office/drawing/2014/main" xmlns="" id="{2648BB8D-3F09-A26F-17AD-1B4EF5C841E6}"/>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374900" y="-760880"/>
            <a:ext cx="2247900" cy="22479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Carnival Crew for Birthday Theme Party Matching Family Sticker on stickers, t-shirts, and more.">
            <a:extLst>
              <a:ext uri="{FF2B5EF4-FFF2-40B4-BE49-F238E27FC236}">
                <a16:creationId xmlns:a16="http://schemas.microsoft.com/office/drawing/2014/main" xmlns="" id="{2C7908F7-DEB6-34BF-C069-2D41D7FBEA96}"/>
              </a:ext>
            </a:extLst>
          </p:cNvPr>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04382" y="4178380"/>
            <a:ext cx="3043177" cy="30431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43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endCondLst>
                                    <p:cond evt="onNext" delay="0">
                                      <p:tgtEl>
                                        <p:sldTgt/>
                                      </p:tgtEl>
                                    </p:cond>
                                  </p:endCondLst>
                                  <p:childTnLst>
                                    <p:animMotion origin="layout" path="M -4.16667E-6 2.22222E-6 L 0.25 2.22222E-6 " pathEditMode="relative" rAng="0" ptsTypes="AA">
                                      <p:cBhvr>
                                        <p:cTn id="6" dur="2000" fill="hold"/>
                                        <p:tgtEl>
                                          <p:spTgt spid="10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reptunghi 11">
            <a:extLst>
              <a:ext uri="{FF2B5EF4-FFF2-40B4-BE49-F238E27FC236}">
                <a16:creationId xmlns:a16="http://schemas.microsoft.com/office/drawing/2014/main" xmlns="" id="{3FF4D656-A805-E826-FD8C-DF62581F452D}"/>
              </a:ext>
            </a:extLst>
          </p:cNvPr>
          <p:cNvSpPr/>
          <p:nvPr/>
        </p:nvSpPr>
        <p:spPr>
          <a:xfrm>
            <a:off x="0" y="0"/>
            <a:ext cx="12191997" cy="1002077"/>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Dreptunghi 12">
            <a:extLst>
              <a:ext uri="{FF2B5EF4-FFF2-40B4-BE49-F238E27FC236}">
                <a16:creationId xmlns:a16="http://schemas.microsoft.com/office/drawing/2014/main" xmlns="" id="{B0531F8E-2750-EB45-6446-34DD7E267143}"/>
              </a:ext>
            </a:extLst>
          </p:cNvPr>
          <p:cNvSpPr/>
          <p:nvPr/>
        </p:nvSpPr>
        <p:spPr>
          <a:xfrm>
            <a:off x="11277600" y="0"/>
            <a:ext cx="914400" cy="6858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CasetăText 13">
            <a:extLst>
              <a:ext uri="{FF2B5EF4-FFF2-40B4-BE49-F238E27FC236}">
                <a16:creationId xmlns:a16="http://schemas.microsoft.com/office/drawing/2014/main" xmlns="" id="{38673D5D-EE6F-7A50-E110-4838D7309F8A}"/>
              </a:ext>
            </a:extLst>
          </p:cNvPr>
          <p:cNvSpPr txBox="1"/>
          <p:nvPr/>
        </p:nvSpPr>
        <p:spPr>
          <a:xfrm>
            <a:off x="125260" y="150312"/>
            <a:ext cx="6488483" cy="1107996"/>
          </a:xfrm>
          <a:prstGeom prst="rect">
            <a:avLst/>
          </a:prstGeom>
          <a:noFill/>
        </p:spPr>
        <p:txBody>
          <a:bodyPr wrap="square" rtlCol="0">
            <a:spAutoFit/>
          </a:bodyPr>
          <a:lstStyle/>
          <a:p>
            <a:r>
              <a:rPr lang="ro-RO" sz="6600" dirty="0" err="1">
                <a:latin typeface="Modern Love" panose="04090805081005020601" pitchFamily="82" charset="0"/>
              </a:rPr>
              <a:t>Bibliography</a:t>
            </a:r>
            <a:endParaRPr lang="ro-RO" sz="6600" dirty="0">
              <a:latin typeface="Modern Love" panose="04090805081005020601" pitchFamily="82" charset="0"/>
            </a:endParaRPr>
          </a:p>
        </p:txBody>
      </p:sp>
      <p:sp>
        <p:nvSpPr>
          <p:cNvPr id="15" name="CasetăText 14">
            <a:extLst>
              <a:ext uri="{FF2B5EF4-FFF2-40B4-BE49-F238E27FC236}">
                <a16:creationId xmlns:a16="http://schemas.microsoft.com/office/drawing/2014/main" xmlns="" id="{3EE80241-959F-0AE7-263E-815ADDCBC743}"/>
              </a:ext>
            </a:extLst>
          </p:cNvPr>
          <p:cNvSpPr txBox="1"/>
          <p:nvPr/>
        </p:nvSpPr>
        <p:spPr>
          <a:xfrm>
            <a:off x="212942" y="1402915"/>
            <a:ext cx="8267179" cy="2308324"/>
          </a:xfrm>
          <a:prstGeom prst="rect">
            <a:avLst/>
          </a:prstGeom>
          <a:noFill/>
        </p:spPr>
        <p:txBody>
          <a:bodyPr wrap="square" rtlCol="0">
            <a:spAutoFit/>
          </a:bodyPr>
          <a:lstStyle/>
          <a:p>
            <a:r>
              <a:rPr lang="ro-RO" dirty="0">
                <a:hlinkClick r:id="rId2"/>
              </a:rPr>
              <a:t>https://ro.wikipedia.org/wiki/Carnavalul_de_la_Rio</a:t>
            </a:r>
            <a:endParaRPr lang="ro-RO" dirty="0"/>
          </a:p>
          <a:p>
            <a:r>
              <a:rPr lang="ro-RO" dirty="0">
                <a:hlinkClick r:id="rId3"/>
              </a:rPr>
              <a:t>https://stirileprotv.ro/divers/carnavalul-de-la-rio-de-janeiro-2024-a-inceput-istorie-ritualuri-traditie-si-fast-foto.html</a:t>
            </a:r>
            <a:endParaRPr lang="ro-RO" dirty="0"/>
          </a:p>
          <a:p>
            <a:r>
              <a:rPr lang="ro-RO" dirty="0">
                <a:hlinkClick r:id="rId4"/>
              </a:rPr>
              <a:t>https://www.radioromaniacultural.ro/sectiuni-articole/muzica-dans-arte/documentar-carnavalul-de-la-rio-id10645.html</a:t>
            </a:r>
            <a:endParaRPr lang="ro-RO" dirty="0"/>
          </a:p>
          <a:p>
            <a:r>
              <a:rPr lang="ro-RO" dirty="0">
                <a:hlinkClick r:id="rId5"/>
              </a:rPr>
              <a:t>https://www.euronews.ro/articole/galerie-foto-a-inceput-carvanalul-de-la-rio-sute-de-mii-de-oameni-petrec-pe-stral</a:t>
            </a:r>
            <a:endParaRPr lang="ro-RO" dirty="0"/>
          </a:p>
          <a:p>
            <a:endParaRPr lang="ro-RO" dirty="0"/>
          </a:p>
        </p:txBody>
      </p:sp>
      <p:pic>
        <p:nvPicPr>
          <p:cNvPr id="3074" name="Picture 2">
            <a:extLst>
              <a:ext uri="{FF2B5EF4-FFF2-40B4-BE49-F238E27FC236}">
                <a16:creationId xmlns:a16="http://schemas.microsoft.com/office/drawing/2014/main" xmlns="" id="{62BECE4C-8C9C-5DBB-523C-5BEE7B8B7C9D}"/>
              </a:ext>
            </a:extLst>
          </p:cNvPr>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8724" b="89974" l="9929" r="89894">
                        <a14:foregroundMark x1="77482" y1="12370" x2="78369" y2="16797"/>
                        <a14:foregroundMark x1="79965" y1="16016" x2="78014" y2="25130"/>
                        <a14:foregroundMark x1="78014" y1="25130" x2="77128" y2="25911"/>
                        <a14:foregroundMark x1="81738" y1="14453" x2="84397" y2="11328"/>
                        <a14:foregroundMark x1="78723" y1="13021" x2="78723" y2="10547"/>
                        <a14:foregroundMark x1="76773" y1="10547" x2="72340" y2="20443"/>
                        <a14:foregroundMark x1="72340" y1="20443" x2="76773" y2="14844"/>
                        <a14:foregroundMark x1="57624" y1="8724" x2="48404" y2="8984"/>
                        <a14:foregroundMark x1="24291" y1="28646" x2="21809" y2="19661"/>
                        <a14:foregroundMark x1="21809" y1="19661" x2="25000" y2="20833"/>
                        <a14:foregroundMark x1="17199" y1="19401" x2="17199" y2="19401"/>
                        <a14:foregroundMark x1="17199" y1="19401" x2="26950" y2="19922"/>
                        <a14:foregroundMark x1="26950" y1="19922" x2="26950" y2="19661"/>
                        <a14:foregroundMark x1="20035" y1="17578" x2="17730" y2="1862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060353" y="1002077"/>
            <a:ext cx="4701738" cy="6401358"/>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a:extLst>
              <a:ext uri="{FF2B5EF4-FFF2-40B4-BE49-F238E27FC236}">
                <a16:creationId xmlns:a16="http://schemas.microsoft.com/office/drawing/2014/main" xmlns="" id="{B788A200-34D9-5689-36DD-B73118BE9E38}"/>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728" y="3567833"/>
            <a:ext cx="2195730" cy="32901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1660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o Carnival Tickets: 2025 Sambadrome Rio Carnival Parade | GetYourGuide">
            <a:extLst>
              <a:ext uri="{FF2B5EF4-FFF2-40B4-BE49-F238E27FC236}">
                <a16:creationId xmlns:a16="http://schemas.microsoft.com/office/drawing/2014/main" xmlns="" id="{518E50C6-EB61-C420-69DD-B5FA0DD8424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9142" y="4701924"/>
            <a:ext cx="6298029" cy="3306465"/>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2" name="Picture 4" descr="Rio de Janeiro postpones world-famous carnival over Covid-19">
            <a:extLst>
              <a:ext uri="{FF2B5EF4-FFF2-40B4-BE49-F238E27FC236}">
                <a16:creationId xmlns:a16="http://schemas.microsoft.com/office/drawing/2014/main" xmlns="" id="{5D773E39-8065-F04F-0ABA-331AC76844B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613" y="4297680"/>
            <a:ext cx="5880847" cy="3710709"/>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4" name="Picture 6" descr="Check the most popular things to do in Rio de Janeiro">
            <a:extLst>
              <a:ext uri="{FF2B5EF4-FFF2-40B4-BE49-F238E27FC236}">
                <a16:creationId xmlns:a16="http://schemas.microsoft.com/office/drawing/2014/main" xmlns="" id="{AB1008A7-EFAF-123C-6AC4-3D8AC92E6AF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69550" y="4031173"/>
            <a:ext cx="6137730" cy="3639670"/>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6" name="Picture 8" descr="Benzin Ich will nicht Niedrig costume carnaval rio de janeiro Nachfolger  Betrunken werden Entfernung">
            <a:extLst>
              <a:ext uri="{FF2B5EF4-FFF2-40B4-BE49-F238E27FC236}">
                <a16:creationId xmlns:a16="http://schemas.microsoft.com/office/drawing/2014/main" xmlns="" id="{7692B8D9-1F00-67B0-DB0A-809332C8375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9912" y="4858704"/>
            <a:ext cx="6131859" cy="3306464"/>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8" name="Picture 10" descr="Rainha de bateria: quem é, características, função">
            <a:extLst>
              <a:ext uri="{FF2B5EF4-FFF2-40B4-BE49-F238E27FC236}">
                <a16:creationId xmlns:a16="http://schemas.microsoft.com/office/drawing/2014/main" xmlns="" id="{A858BF0A-1CDE-4DE9-41A8-7DDA3F4E196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99989" y="4603244"/>
            <a:ext cx="6146678" cy="4220719"/>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sp>
        <p:nvSpPr>
          <p:cNvPr id="4" name="CasetăText 3">
            <a:extLst>
              <a:ext uri="{FF2B5EF4-FFF2-40B4-BE49-F238E27FC236}">
                <a16:creationId xmlns:a16="http://schemas.microsoft.com/office/drawing/2014/main" xmlns="" id="{1AEAADF5-D003-8B60-128D-FE52907C026E}"/>
              </a:ext>
            </a:extLst>
          </p:cNvPr>
          <p:cNvSpPr txBox="1"/>
          <p:nvPr/>
        </p:nvSpPr>
        <p:spPr>
          <a:xfrm>
            <a:off x="3316850" y="292608"/>
            <a:ext cx="5048991" cy="400110"/>
          </a:xfrm>
          <a:prstGeom prst="rect">
            <a:avLst/>
          </a:prstGeom>
          <a:noFill/>
        </p:spPr>
        <p:txBody>
          <a:bodyPr wrap="square" rtlCol="0">
            <a:spAutoFit/>
          </a:bodyPr>
          <a:lstStyle/>
          <a:p>
            <a:pPr algn="ctr"/>
            <a:r>
              <a:rPr lang="ro-RO" sz="2000" dirty="0">
                <a:solidFill>
                  <a:schemeClr val="tx1">
                    <a:lumMod val="50000"/>
                    <a:lumOff val="50000"/>
                  </a:schemeClr>
                </a:solidFill>
                <a:latin typeface="Algerian" panose="04020705040A02060702" pitchFamily="82" charset="0"/>
              </a:rPr>
              <a:t>RIO DE JANEIRO CARNIVAL</a:t>
            </a:r>
          </a:p>
        </p:txBody>
      </p:sp>
      <p:sp>
        <p:nvSpPr>
          <p:cNvPr id="6" name="CasetăText 5">
            <a:extLst>
              <a:ext uri="{FF2B5EF4-FFF2-40B4-BE49-F238E27FC236}">
                <a16:creationId xmlns:a16="http://schemas.microsoft.com/office/drawing/2014/main" xmlns="" id="{D353ADDA-4E12-3D80-7CA6-0FED154D588A}"/>
              </a:ext>
            </a:extLst>
          </p:cNvPr>
          <p:cNvSpPr txBox="1"/>
          <p:nvPr/>
        </p:nvSpPr>
        <p:spPr>
          <a:xfrm>
            <a:off x="1565148" y="1895034"/>
            <a:ext cx="9061704" cy="1200329"/>
          </a:xfrm>
          <a:prstGeom prst="rect">
            <a:avLst/>
          </a:prstGeom>
          <a:noFill/>
        </p:spPr>
        <p:txBody>
          <a:bodyPr wrap="square">
            <a:spAutoFit/>
          </a:bodyPr>
          <a:lstStyle/>
          <a:p>
            <a:pPr algn="ctr"/>
            <a:r>
              <a:rPr lang="en-US" b="0" i="0" dirty="0">
                <a:solidFill>
                  <a:srgbClr val="0D0D0D"/>
                </a:solidFill>
                <a:effectLst/>
                <a:highlight>
                  <a:srgbClr val="FFFFFF"/>
                </a:highlight>
                <a:latin typeface="Eras Demi ITC" panose="020B0805030504020804" pitchFamily="34" charset="0"/>
              </a:rPr>
              <a:t>The Rio de Janeiro Carnival is one of the largest and most impressive festivals in the world, celebrated annually in the Brazilian capital, Rio de Janeiro. It is a cultural event of incredible magnitude, attracting the attention and participation of millions of people from around the globe.</a:t>
            </a:r>
            <a:endParaRPr lang="ro-RO" dirty="0">
              <a:latin typeface="Eras Demi ITC" panose="020B0805030504020804" pitchFamily="34" charset="0"/>
            </a:endParaRPr>
          </a:p>
        </p:txBody>
      </p:sp>
    </p:spTree>
    <p:extLst>
      <p:ext uri="{BB962C8B-B14F-4D97-AF65-F5344CB8AC3E}">
        <p14:creationId xmlns:p14="http://schemas.microsoft.com/office/powerpoint/2010/main" xmlns="" val="6311520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o Carnival Tickets: 2025 Sambadrome Rio Carnival Parade | GetYourGuide">
            <a:extLst>
              <a:ext uri="{FF2B5EF4-FFF2-40B4-BE49-F238E27FC236}">
                <a16:creationId xmlns:a16="http://schemas.microsoft.com/office/drawing/2014/main" xmlns="" id="{518E50C6-EB61-C420-69DD-B5FA0DD8424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9142" y="4701924"/>
            <a:ext cx="6298029" cy="3306465"/>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2" name="Picture 4" descr="Rio de Janeiro postpones world-famous carnival over Covid-19">
            <a:extLst>
              <a:ext uri="{FF2B5EF4-FFF2-40B4-BE49-F238E27FC236}">
                <a16:creationId xmlns:a16="http://schemas.microsoft.com/office/drawing/2014/main" xmlns="" id="{5D773E39-8065-F04F-0ABA-331AC76844B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613" y="4297680"/>
            <a:ext cx="5880847" cy="3710709"/>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4" name="Picture 6" descr="Check the most popular things to do in Rio de Janeiro">
            <a:extLst>
              <a:ext uri="{FF2B5EF4-FFF2-40B4-BE49-F238E27FC236}">
                <a16:creationId xmlns:a16="http://schemas.microsoft.com/office/drawing/2014/main" xmlns="" id="{AB1008A7-EFAF-123C-6AC4-3D8AC92E6AF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876" y="1219034"/>
            <a:ext cx="6137730" cy="3639670"/>
          </a:xfrm>
          <a:prstGeom prst="roundRect">
            <a:avLst/>
          </a:prstGeom>
          <a:noFill/>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6" name="Picture 8" descr="Benzin Ich will nicht Niedrig costume carnaval rio de janeiro Nachfolger  Betrunken werden Entfernung">
            <a:extLst>
              <a:ext uri="{FF2B5EF4-FFF2-40B4-BE49-F238E27FC236}">
                <a16:creationId xmlns:a16="http://schemas.microsoft.com/office/drawing/2014/main" xmlns="" id="{7692B8D9-1F00-67B0-DB0A-809332C8375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9912" y="4858704"/>
            <a:ext cx="6131859" cy="3306464"/>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8" name="Picture 10" descr="Rainha de bateria: quem é, características, função">
            <a:extLst>
              <a:ext uri="{FF2B5EF4-FFF2-40B4-BE49-F238E27FC236}">
                <a16:creationId xmlns:a16="http://schemas.microsoft.com/office/drawing/2014/main" xmlns="" id="{A858BF0A-1CDE-4DE9-41A8-7DDA3F4E196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99989" y="4603244"/>
            <a:ext cx="6146678" cy="4220719"/>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sp>
        <p:nvSpPr>
          <p:cNvPr id="4" name="CasetăText 3">
            <a:extLst>
              <a:ext uri="{FF2B5EF4-FFF2-40B4-BE49-F238E27FC236}">
                <a16:creationId xmlns:a16="http://schemas.microsoft.com/office/drawing/2014/main" xmlns="" id="{1AEAADF5-D003-8B60-128D-FE52907C026E}"/>
              </a:ext>
            </a:extLst>
          </p:cNvPr>
          <p:cNvSpPr txBox="1"/>
          <p:nvPr/>
        </p:nvSpPr>
        <p:spPr>
          <a:xfrm>
            <a:off x="3316850" y="292608"/>
            <a:ext cx="5048991" cy="400110"/>
          </a:xfrm>
          <a:prstGeom prst="rect">
            <a:avLst/>
          </a:prstGeom>
          <a:noFill/>
        </p:spPr>
        <p:txBody>
          <a:bodyPr wrap="square" rtlCol="0">
            <a:spAutoFit/>
          </a:bodyPr>
          <a:lstStyle/>
          <a:p>
            <a:pPr algn="ctr"/>
            <a:r>
              <a:rPr lang="ro-RO" sz="2000" dirty="0">
                <a:solidFill>
                  <a:schemeClr val="tx1">
                    <a:lumMod val="50000"/>
                    <a:lumOff val="50000"/>
                  </a:schemeClr>
                </a:solidFill>
                <a:latin typeface="Algerian" panose="04020705040A02060702" pitchFamily="82" charset="0"/>
              </a:rPr>
              <a:t>RIO DE JANEIRO CARNIVAL</a:t>
            </a:r>
          </a:p>
        </p:txBody>
      </p:sp>
      <p:sp>
        <p:nvSpPr>
          <p:cNvPr id="3" name="CasetăText 2">
            <a:extLst>
              <a:ext uri="{FF2B5EF4-FFF2-40B4-BE49-F238E27FC236}">
                <a16:creationId xmlns:a16="http://schemas.microsoft.com/office/drawing/2014/main" xmlns="" id="{5B8BD25C-392B-6F4B-CED1-5150BC4F8CA5}"/>
              </a:ext>
            </a:extLst>
          </p:cNvPr>
          <p:cNvSpPr txBox="1"/>
          <p:nvPr/>
        </p:nvSpPr>
        <p:spPr>
          <a:xfrm>
            <a:off x="7164324" y="1868313"/>
            <a:ext cx="4409800" cy="1754326"/>
          </a:xfrm>
          <a:prstGeom prst="rect">
            <a:avLst/>
          </a:prstGeom>
          <a:noFill/>
        </p:spPr>
        <p:txBody>
          <a:bodyPr wrap="square">
            <a:spAutoFit/>
          </a:bodyPr>
          <a:lstStyle/>
          <a:p>
            <a:pPr algn="ctr"/>
            <a:r>
              <a:rPr lang="en-US" b="1" i="0" dirty="0">
                <a:solidFill>
                  <a:srgbClr val="0D0D0D"/>
                </a:solidFill>
                <a:effectLst/>
                <a:highlight>
                  <a:srgbClr val="FFFFFF"/>
                </a:highlight>
                <a:latin typeface="Eras Demi ITC" panose="020B0805030504020804" pitchFamily="34" charset="0"/>
              </a:rPr>
              <a:t>Start Date:</a:t>
            </a:r>
            <a:r>
              <a:rPr lang="en-US" b="0" i="0" dirty="0">
                <a:solidFill>
                  <a:srgbClr val="0D0D0D"/>
                </a:solidFill>
                <a:effectLst/>
                <a:highlight>
                  <a:srgbClr val="FFFFFF"/>
                </a:highlight>
                <a:latin typeface="Eras Demi ITC" panose="020B0805030504020804" pitchFamily="34" charset="0"/>
              </a:rPr>
              <a:t> The Rio de Janeiro Carnival typically begins in the last week of February or the first week of March, depending on the date of Easter. It is a five-day festival, culminating on </a:t>
            </a:r>
            <a:r>
              <a:rPr lang="ro-RO" dirty="0">
                <a:solidFill>
                  <a:srgbClr val="0D0D0D"/>
                </a:solidFill>
                <a:highlight>
                  <a:srgbClr val="FFFFFF"/>
                </a:highlight>
                <a:latin typeface="Eras Demi ITC" panose="020B0805030504020804" pitchFamily="34" charset="0"/>
              </a:rPr>
              <a:t>a</a:t>
            </a:r>
            <a:r>
              <a:rPr lang="en-US" b="0" i="0" dirty="0">
                <a:solidFill>
                  <a:srgbClr val="0D0D0D"/>
                </a:solidFill>
                <a:effectLst/>
                <a:highlight>
                  <a:srgbClr val="FFFFFF"/>
                </a:highlight>
                <a:latin typeface="Eras Demi ITC" panose="020B0805030504020804" pitchFamily="34" charset="0"/>
              </a:rPr>
              <a:t> Tuesday, known as "Mardi Gras".</a:t>
            </a:r>
            <a:endParaRPr lang="ro-RO" dirty="0">
              <a:latin typeface="Eras Demi ITC" panose="020B0805030504020804" pitchFamily="34" charset="0"/>
            </a:endParaRPr>
          </a:p>
        </p:txBody>
      </p:sp>
    </p:spTree>
    <p:extLst>
      <p:ext uri="{BB962C8B-B14F-4D97-AF65-F5344CB8AC3E}">
        <p14:creationId xmlns:p14="http://schemas.microsoft.com/office/powerpoint/2010/main" xmlns="" val="31979664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o Carnival Tickets: 2025 Sambadrome Rio Carnival Parade | GetYourGuide">
            <a:extLst>
              <a:ext uri="{FF2B5EF4-FFF2-40B4-BE49-F238E27FC236}">
                <a16:creationId xmlns:a16="http://schemas.microsoft.com/office/drawing/2014/main" xmlns="" id="{518E50C6-EB61-C420-69DD-B5FA0DD8424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9142" y="4701924"/>
            <a:ext cx="6298029" cy="3306465"/>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2" name="Picture 4" descr="Rio de Janeiro postpones world-famous carnival over Covid-19">
            <a:extLst>
              <a:ext uri="{FF2B5EF4-FFF2-40B4-BE49-F238E27FC236}">
                <a16:creationId xmlns:a16="http://schemas.microsoft.com/office/drawing/2014/main" xmlns="" id="{5D773E39-8065-F04F-0ABA-331AC76844B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0144" y="1147995"/>
            <a:ext cx="5880847" cy="3710709"/>
          </a:xfrm>
          <a:prstGeom prst="roundRect">
            <a:avLst/>
          </a:prstGeom>
          <a:noFill/>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4" name="Picture 6" descr="Check the most popular things to do in Rio de Janeiro">
            <a:extLst>
              <a:ext uri="{FF2B5EF4-FFF2-40B4-BE49-F238E27FC236}">
                <a16:creationId xmlns:a16="http://schemas.microsoft.com/office/drawing/2014/main" xmlns="" id="{AB1008A7-EFAF-123C-6AC4-3D8AC92E6AF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24483" y="4333199"/>
            <a:ext cx="6137730" cy="3639670"/>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6" name="Picture 8" descr="Benzin Ich will nicht Niedrig costume carnaval rio de janeiro Nachfolger  Betrunken werden Entfernung">
            <a:extLst>
              <a:ext uri="{FF2B5EF4-FFF2-40B4-BE49-F238E27FC236}">
                <a16:creationId xmlns:a16="http://schemas.microsoft.com/office/drawing/2014/main" xmlns="" id="{7692B8D9-1F00-67B0-DB0A-809332C8375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9912" y="4858704"/>
            <a:ext cx="6131859" cy="3306464"/>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8" name="Picture 10" descr="Rainha de bateria: quem é, características, função">
            <a:extLst>
              <a:ext uri="{FF2B5EF4-FFF2-40B4-BE49-F238E27FC236}">
                <a16:creationId xmlns:a16="http://schemas.microsoft.com/office/drawing/2014/main" xmlns="" id="{A858BF0A-1CDE-4DE9-41A8-7DDA3F4E196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99989" y="4603244"/>
            <a:ext cx="6146678" cy="4220719"/>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sp>
        <p:nvSpPr>
          <p:cNvPr id="4" name="CasetăText 3">
            <a:extLst>
              <a:ext uri="{FF2B5EF4-FFF2-40B4-BE49-F238E27FC236}">
                <a16:creationId xmlns:a16="http://schemas.microsoft.com/office/drawing/2014/main" xmlns="" id="{1AEAADF5-D003-8B60-128D-FE52907C026E}"/>
              </a:ext>
            </a:extLst>
          </p:cNvPr>
          <p:cNvSpPr txBox="1"/>
          <p:nvPr/>
        </p:nvSpPr>
        <p:spPr>
          <a:xfrm>
            <a:off x="3316850" y="292608"/>
            <a:ext cx="5048991" cy="400110"/>
          </a:xfrm>
          <a:prstGeom prst="rect">
            <a:avLst/>
          </a:prstGeom>
          <a:noFill/>
        </p:spPr>
        <p:txBody>
          <a:bodyPr wrap="square" rtlCol="0">
            <a:spAutoFit/>
          </a:bodyPr>
          <a:lstStyle/>
          <a:p>
            <a:pPr algn="ctr"/>
            <a:r>
              <a:rPr lang="ro-RO" sz="2000" dirty="0">
                <a:solidFill>
                  <a:schemeClr val="tx1">
                    <a:lumMod val="50000"/>
                    <a:lumOff val="50000"/>
                  </a:schemeClr>
                </a:solidFill>
                <a:latin typeface="Algerian" panose="04020705040A02060702" pitchFamily="82" charset="0"/>
              </a:rPr>
              <a:t>RIO DE JANEIRO CARNIVAL</a:t>
            </a:r>
          </a:p>
        </p:txBody>
      </p:sp>
      <p:sp>
        <p:nvSpPr>
          <p:cNvPr id="3" name="CasetăText 2">
            <a:extLst>
              <a:ext uri="{FF2B5EF4-FFF2-40B4-BE49-F238E27FC236}">
                <a16:creationId xmlns:a16="http://schemas.microsoft.com/office/drawing/2014/main" xmlns="" id="{5B8BD25C-392B-6F4B-CED1-5150BC4F8CA5}"/>
              </a:ext>
            </a:extLst>
          </p:cNvPr>
          <p:cNvSpPr txBox="1"/>
          <p:nvPr/>
        </p:nvSpPr>
        <p:spPr>
          <a:xfrm>
            <a:off x="7164324" y="1868313"/>
            <a:ext cx="4409800" cy="2308324"/>
          </a:xfrm>
          <a:prstGeom prst="rect">
            <a:avLst/>
          </a:prstGeom>
          <a:noFill/>
        </p:spPr>
        <p:txBody>
          <a:bodyPr wrap="square">
            <a:spAutoFit/>
          </a:bodyPr>
          <a:lstStyle/>
          <a:p>
            <a:pPr algn="ctr"/>
            <a:r>
              <a:rPr lang="en-US" b="1" i="0" dirty="0">
                <a:solidFill>
                  <a:srgbClr val="0D0D0D"/>
                </a:solidFill>
                <a:effectLst/>
                <a:highlight>
                  <a:srgbClr val="FFFFFF"/>
                </a:highlight>
                <a:latin typeface="Eras Demi ITC" panose="020B0805030504020804" pitchFamily="34" charset="0"/>
              </a:rPr>
              <a:t>What it consists of:</a:t>
            </a:r>
            <a:r>
              <a:rPr lang="en-US" b="0" i="0" dirty="0">
                <a:solidFill>
                  <a:srgbClr val="0D0D0D"/>
                </a:solidFill>
                <a:effectLst/>
                <a:highlight>
                  <a:srgbClr val="FFFFFF"/>
                </a:highlight>
                <a:latin typeface="Eras Demi ITC" panose="020B0805030504020804" pitchFamily="34" charset="0"/>
              </a:rPr>
              <a:t> The Carnival is an explosion of color, music, and dance. The city streets are filled with spectacular parades, concerts, street balls, and other cultural events. Samba is the heart and soul of this festival, and samba dancers practice and prepare for this event long in advance.</a:t>
            </a:r>
            <a:endParaRPr lang="ro-RO" dirty="0">
              <a:latin typeface="Eras Demi ITC" panose="020B0805030504020804" pitchFamily="34" charset="0"/>
            </a:endParaRPr>
          </a:p>
        </p:txBody>
      </p:sp>
    </p:spTree>
    <p:extLst>
      <p:ext uri="{BB962C8B-B14F-4D97-AF65-F5344CB8AC3E}">
        <p14:creationId xmlns:p14="http://schemas.microsoft.com/office/powerpoint/2010/main" xmlns="" val="11634176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o Carnival Tickets: 2025 Sambadrome Rio Carnival Parade | GetYourGuide">
            <a:extLst>
              <a:ext uri="{FF2B5EF4-FFF2-40B4-BE49-F238E27FC236}">
                <a16:creationId xmlns:a16="http://schemas.microsoft.com/office/drawing/2014/main" xmlns="" id="{518E50C6-EB61-C420-69DD-B5FA0DD8424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1053" y="1385231"/>
            <a:ext cx="6298029" cy="3306465"/>
          </a:xfrm>
          <a:prstGeom prst="roundRect">
            <a:avLst/>
          </a:prstGeom>
          <a:noFill/>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2" name="Picture 4" descr="Rio de Janeiro postpones world-famous carnival over Covid-19">
            <a:extLst>
              <a:ext uri="{FF2B5EF4-FFF2-40B4-BE49-F238E27FC236}">
                <a16:creationId xmlns:a16="http://schemas.microsoft.com/office/drawing/2014/main" xmlns="" id="{5D773E39-8065-F04F-0ABA-331AC76844B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671" y="4454459"/>
            <a:ext cx="5880847" cy="3710709"/>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4" name="Picture 6" descr="Check the most popular things to do in Rio de Janeiro">
            <a:extLst>
              <a:ext uri="{FF2B5EF4-FFF2-40B4-BE49-F238E27FC236}">
                <a16:creationId xmlns:a16="http://schemas.microsoft.com/office/drawing/2014/main" xmlns="" id="{AB1008A7-EFAF-123C-6AC4-3D8AC92E6AF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24483" y="4333199"/>
            <a:ext cx="6137730" cy="3639670"/>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6" name="Picture 8" descr="Benzin Ich will nicht Niedrig costume carnaval rio de janeiro Nachfolger  Betrunken werden Entfernung">
            <a:extLst>
              <a:ext uri="{FF2B5EF4-FFF2-40B4-BE49-F238E27FC236}">
                <a16:creationId xmlns:a16="http://schemas.microsoft.com/office/drawing/2014/main" xmlns="" id="{7692B8D9-1F00-67B0-DB0A-809332C8375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9912" y="4858704"/>
            <a:ext cx="6131859" cy="3306464"/>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8" name="Picture 10" descr="Rainha de bateria: quem é, características, função">
            <a:extLst>
              <a:ext uri="{FF2B5EF4-FFF2-40B4-BE49-F238E27FC236}">
                <a16:creationId xmlns:a16="http://schemas.microsoft.com/office/drawing/2014/main" xmlns="" id="{A858BF0A-1CDE-4DE9-41A8-7DDA3F4E196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99989" y="4603244"/>
            <a:ext cx="6146678" cy="4220719"/>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sp>
        <p:nvSpPr>
          <p:cNvPr id="4" name="CasetăText 3">
            <a:extLst>
              <a:ext uri="{FF2B5EF4-FFF2-40B4-BE49-F238E27FC236}">
                <a16:creationId xmlns:a16="http://schemas.microsoft.com/office/drawing/2014/main" xmlns="" id="{1AEAADF5-D003-8B60-128D-FE52907C026E}"/>
              </a:ext>
            </a:extLst>
          </p:cNvPr>
          <p:cNvSpPr txBox="1"/>
          <p:nvPr/>
        </p:nvSpPr>
        <p:spPr>
          <a:xfrm>
            <a:off x="3316850" y="292608"/>
            <a:ext cx="5048991" cy="400110"/>
          </a:xfrm>
          <a:prstGeom prst="rect">
            <a:avLst/>
          </a:prstGeom>
          <a:noFill/>
        </p:spPr>
        <p:txBody>
          <a:bodyPr wrap="square" rtlCol="0">
            <a:spAutoFit/>
          </a:bodyPr>
          <a:lstStyle/>
          <a:p>
            <a:pPr algn="ctr"/>
            <a:r>
              <a:rPr lang="ro-RO" sz="2000" dirty="0">
                <a:solidFill>
                  <a:schemeClr val="tx1">
                    <a:lumMod val="50000"/>
                    <a:lumOff val="50000"/>
                  </a:schemeClr>
                </a:solidFill>
                <a:latin typeface="Algerian" panose="04020705040A02060702" pitchFamily="82" charset="0"/>
              </a:rPr>
              <a:t>RIO DE JANEIRO CARNIVAL</a:t>
            </a:r>
          </a:p>
        </p:txBody>
      </p:sp>
      <p:sp>
        <p:nvSpPr>
          <p:cNvPr id="3" name="CasetăText 2">
            <a:extLst>
              <a:ext uri="{FF2B5EF4-FFF2-40B4-BE49-F238E27FC236}">
                <a16:creationId xmlns:a16="http://schemas.microsoft.com/office/drawing/2014/main" xmlns="" id="{5B8BD25C-392B-6F4B-CED1-5150BC4F8CA5}"/>
              </a:ext>
            </a:extLst>
          </p:cNvPr>
          <p:cNvSpPr txBox="1"/>
          <p:nvPr/>
        </p:nvSpPr>
        <p:spPr>
          <a:xfrm>
            <a:off x="7164324" y="1868313"/>
            <a:ext cx="4409800" cy="1477328"/>
          </a:xfrm>
          <a:prstGeom prst="rect">
            <a:avLst/>
          </a:prstGeom>
          <a:noFill/>
        </p:spPr>
        <p:txBody>
          <a:bodyPr wrap="square">
            <a:spAutoFit/>
          </a:bodyPr>
          <a:lstStyle/>
          <a:p>
            <a:pPr algn="ctr"/>
            <a:r>
              <a:rPr lang="en-US" b="1" i="0" dirty="0">
                <a:solidFill>
                  <a:srgbClr val="0D0D0D"/>
                </a:solidFill>
                <a:effectLst/>
                <a:highlight>
                  <a:srgbClr val="FFFFFF"/>
                </a:highlight>
                <a:latin typeface="Eras Demi ITC" panose="020B0805030504020804" pitchFamily="34" charset="0"/>
              </a:rPr>
              <a:t>Number of participants:</a:t>
            </a:r>
            <a:r>
              <a:rPr lang="en-US" b="0" i="0" dirty="0">
                <a:solidFill>
                  <a:srgbClr val="0D0D0D"/>
                </a:solidFill>
                <a:effectLst/>
                <a:highlight>
                  <a:srgbClr val="FFFFFF"/>
                </a:highlight>
                <a:latin typeface="Eras Demi ITC" panose="020B0805030504020804" pitchFamily="34" charset="0"/>
              </a:rPr>
              <a:t> The Rio de Janeiro Carnival attracts over 2 million people annually, whether they are locals or tourists from around the world.</a:t>
            </a:r>
            <a:endParaRPr lang="ro-RO" dirty="0">
              <a:latin typeface="Eras Demi ITC" panose="020B0805030504020804" pitchFamily="34" charset="0"/>
            </a:endParaRPr>
          </a:p>
        </p:txBody>
      </p:sp>
    </p:spTree>
    <p:extLst>
      <p:ext uri="{BB962C8B-B14F-4D97-AF65-F5344CB8AC3E}">
        <p14:creationId xmlns:p14="http://schemas.microsoft.com/office/powerpoint/2010/main" xmlns="" val="14814709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o Carnival Tickets: 2025 Sambadrome Rio Carnival Parade | GetYourGuide">
            <a:extLst>
              <a:ext uri="{FF2B5EF4-FFF2-40B4-BE49-F238E27FC236}">
                <a16:creationId xmlns:a16="http://schemas.microsoft.com/office/drawing/2014/main" xmlns="" id="{518E50C6-EB61-C420-69DD-B5FA0DD8424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1959" y="4666404"/>
            <a:ext cx="6298029" cy="3306465"/>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2" name="Picture 4" descr="Rio de Janeiro postpones world-famous carnival over Covid-19">
            <a:extLst>
              <a:ext uri="{FF2B5EF4-FFF2-40B4-BE49-F238E27FC236}">
                <a16:creationId xmlns:a16="http://schemas.microsoft.com/office/drawing/2014/main" xmlns="" id="{5D773E39-8065-F04F-0ABA-331AC76844B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671" y="4454459"/>
            <a:ext cx="5880847" cy="3710709"/>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4" name="Picture 6" descr="Check the most popular things to do in Rio de Janeiro">
            <a:extLst>
              <a:ext uri="{FF2B5EF4-FFF2-40B4-BE49-F238E27FC236}">
                <a16:creationId xmlns:a16="http://schemas.microsoft.com/office/drawing/2014/main" xmlns="" id="{AB1008A7-EFAF-123C-6AC4-3D8AC92E6AF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24483" y="4333199"/>
            <a:ext cx="6137730" cy="3639670"/>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6" name="Picture 8" descr="Benzin Ich will nicht Niedrig costume carnaval rio de janeiro Nachfolger  Betrunken werden Entfernung">
            <a:extLst>
              <a:ext uri="{FF2B5EF4-FFF2-40B4-BE49-F238E27FC236}">
                <a16:creationId xmlns:a16="http://schemas.microsoft.com/office/drawing/2014/main" xmlns="" id="{7692B8D9-1F00-67B0-DB0A-809332C8375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1967" y="1359940"/>
            <a:ext cx="6131859" cy="3306464"/>
          </a:xfrm>
          <a:prstGeom prst="roundRect">
            <a:avLst/>
          </a:prstGeom>
          <a:noFill/>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8" name="Picture 10" descr="Rainha de bateria: quem é, características, função">
            <a:extLst>
              <a:ext uri="{FF2B5EF4-FFF2-40B4-BE49-F238E27FC236}">
                <a16:creationId xmlns:a16="http://schemas.microsoft.com/office/drawing/2014/main" xmlns="" id="{A858BF0A-1CDE-4DE9-41A8-7DDA3F4E196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99989" y="4603244"/>
            <a:ext cx="6146678" cy="4220719"/>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sp>
        <p:nvSpPr>
          <p:cNvPr id="4" name="CasetăText 3">
            <a:extLst>
              <a:ext uri="{FF2B5EF4-FFF2-40B4-BE49-F238E27FC236}">
                <a16:creationId xmlns:a16="http://schemas.microsoft.com/office/drawing/2014/main" xmlns="" id="{1AEAADF5-D003-8B60-128D-FE52907C026E}"/>
              </a:ext>
            </a:extLst>
          </p:cNvPr>
          <p:cNvSpPr txBox="1"/>
          <p:nvPr/>
        </p:nvSpPr>
        <p:spPr>
          <a:xfrm>
            <a:off x="3316850" y="292608"/>
            <a:ext cx="5048991" cy="400110"/>
          </a:xfrm>
          <a:prstGeom prst="rect">
            <a:avLst/>
          </a:prstGeom>
          <a:noFill/>
        </p:spPr>
        <p:txBody>
          <a:bodyPr wrap="square" rtlCol="0">
            <a:spAutoFit/>
          </a:bodyPr>
          <a:lstStyle/>
          <a:p>
            <a:pPr algn="ctr"/>
            <a:r>
              <a:rPr lang="ro-RO" sz="2000" dirty="0">
                <a:solidFill>
                  <a:schemeClr val="tx1">
                    <a:lumMod val="50000"/>
                    <a:lumOff val="50000"/>
                  </a:schemeClr>
                </a:solidFill>
                <a:latin typeface="Algerian" panose="04020705040A02060702" pitchFamily="82" charset="0"/>
              </a:rPr>
              <a:t>RIO DE JANEIRO CARNIVAL</a:t>
            </a:r>
          </a:p>
        </p:txBody>
      </p:sp>
      <p:sp>
        <p:nvSpPr>
          <p:cNvPr id="3" name="CasetăText 2">
            <a:extLst>
              <a:ext uri="{FF2B5EF4-FFF2-40B4-BE49-F238E27FC236}">
                <a16:creationId xmlns:a16="http://schemas.microsoft.com/office/drawing/2014/main" xmlns="" id="{5B8BD25C-392B-6F4B-CED1-5150BC4F8CA5}"/>
              </a:ext>
            </a:extLst>
          </p:cNvPr>
          <p:cNvSpPr txBox="1"/>
          <p:nvPr/>
        </p:nvSpPr>
        <p:spPr>
          <a:xfrm>
            <a:off x="7164324" y="1868313"/>
            <a:ext cx="4409800" cy="2862322"/>
          </a:xfrm>
          <a:prstGeom prst="rect">
            <a:avLst/>
          </a:prstGeom>
          <a:noFill/>
        </p:spPr>
        <p:txBody>
          <a:bodyPr wrap="square">
            <a:spAutoFit/>
          </a:bodyPr>
          <a:lstStyle/>
          <a:p>
            <a:pPr algn="ctr"/>
            <a:r>
              <a:rPr lang="en-US" b="1" i="0" dirty="0">
                <a:solidFill>
                  <a:srgbClr val="0D0D0D"/>
                </a:solidFill>
                <a:effectLst/>
                <a:highlight>
                  <a:srgbClr val="FFFFFF"/>
                </a:highlight>
                <a:latin typeface="Eras Demi ITC" panose="020B0805030504020804" pitchFamily="34" charset="0"/>
              </a:rPr>
              <a:t>Structure of a costume</a:t>
            </a:r>
            <a:r>
              <a:rPr lang="en-US" i="0" dirty="0">
                <a:solidFill>
                  <a:srgbClr val="0D0D0D"/>
                </a:solidFill>
                <a:effectLst/>
                <a:highlight>
                  <a:srgbClr val="FFFFFF"/>
                </a:highlight>
                <a:latin typeface="Eras Demi ITC" panose="020B0805030504020804" pitchFamily="34" charset="0"/>
              </a:rPr>
              <a:t>: Carnival costumes are elaborate and colorful, expressing the creativity and culture of Brazil. They often include elements such as feathers, sequins, beads, and other shiny decorations. Samba dancers participating in parades wear bright and elaborate costumes representing different cultural themes and motifs.</a:t>
            </a:r>
            <a:endParaRPr lang="ro-RO" dirty="0">
              <a:latin typeface="Eras Demi ITC" panose="020B0805030504020804" pitchFamily="34" charset="0"/>
            </a:endParaRPr>
          </a:p>
        </p:txBody>
      </p:sp>
    </p:spTree>
    <p:extLst>
      <p:ext uri="{BB962C8B-B14F-4D97-AF65-F5344CB8AC3E}">
        <p14:creationId xmlns:p14="http://schemas.microsoft.com/office/powerpoint/2010/main" xmlns="" val="5770145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o Carnival Tickets: 2025 Sambadrome Rio Carnival Parade | GetYourGuide">
            <a:extLst>
              <a:ext uri="{FF2B5EF4-FFF2-40B4-BE49-F238E27FC236}">
                <a16:creationId xmlns:a16="http://schemas.microsoft.com/office/drawing/2014/main" xmlns="" id="{518E50C6-EB61-C420-69DD-B5FA0DD8424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1959" y="4666404"/>
            <a:ext cx="6298029" cy="3306465"/>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2" name="Picture 4" descr="Rio de Janeiro postpones world-famous carnival over Covid-19">
            <a:extLst>
              <a:ext uri="{FF2B5EF4-FFF2-40B4-BE49-F238E27FC236}">
                <a16:creationId xmlns:a16="http://schemas.microsoft.com/office/drawing/2014/main" xmlns="" id="{5D773E39-8065-F04F-0ABA-331AC76844B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671" y="4454459"/>
            <a:ext cx="5880847" cy="3710709"/>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4" name="Picture 6" descr="Check the most popular things to do in Rio de Janeiro">
            <a:extLst>
              <a:ext uri="{FF2B5EF4-FFF2-40B4-BE49-F238E27FC236}">
                <a16:creationId xmlns:a16="http://schemas.microsoft.com/office/drawing/2014/main" xmlns="" id="{AB1008A7-EFAF-123C-6AC4-3D8AC92E6AF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24483" y="4333199"/>
            <a:ext cx="6137730" cy="3639670"/>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6" name="Picture 8" descr="Benzin Ich will nicht Niedrig costume carnaval rio de janeiro Nachfolger  Betrunken werden Entfernung">
            <a:extLst>
              <a:ext uri="{FF2B5EF4-FFF2-40B4-BE49-F238E27FC236}">
                <a16:creationId xmlns:a16="http://schemas.microsoft.com/office/drawing/2014/main" xmlns="" id="{7692B8D9-1F00-67B0-DB0A-809332C8375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7677" y="4878350"/>
            <a:ext cx="6131859" cy="3306464"/>
          </a:xfrm>
          <a:prstGeom prst="roundRect">
            <a:avLst/>
          </a:prstGeom>
          <a:noFill/>
          <a:scene3d>
            <a:camera prst="isometricOffAxis1Top"/>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2058" name="Picture 10" descr="Rainha de bateria: quem é, características, função">
            <a:extLst>
              <a:ext uri="{FF2B5EF4-FFF2-40B4-BE49-F238E27FC236}">
                <a16:creationId xmlns:a16="http://schemas.microsoft.com/office/drawing/2014/main" xmlns="" id="{A858BF0A-1CDE-4DE9-41A8-7DDA3F4E196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7876" y="904663"/>
            <a:ext cx="6146678" cy="4220719"/>
          </a:xfrm>
          <a:prstGeom prst="roundRect">
            <a:avLst/>
          </a:prstGeom>
          <a:noFill/>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sp>
        <p:nvSpPr>
          <p:cNvPr id="4" name="CasetăText 3">
            <a:extLst>
              <a:ext uri="{FF2B5EF4-FFF2-40B4-BE49-F238E27FC236}">
                <a16:creationId xmlns:a16="http://schemas.microsoft.com/office/drawing/2014/main" xmlns="" id="{1AEAADF5-D003-8B60-128D-FE52907C026E}"/>
              </a:ext>
            </a:extLst>
          </p:cNvPr>
          <p:cNvSpPr txBox="1"/>
          <p:nvPr/>
        </p:nvSpPr>
        <p:spPr>
          <a:xfrm>
            <a:off x="3316850" y="292608"/>
            <a:ext cx="5048991" cy="400110"/>
          </a:xfrm>
          <a:prstGeom prst="rect">
            <a:avLst/>
          </a:prstGeom>
          <a:noFill/>
        </p:spPr>
        <p:txBody>
          <a:bodyPr wrap="square" rtlCol="0">
            <a:spAutoFit/>
          </a:bodyPr>
          <a:lstStyle/>
          <a:p>
            <a:pPr algn="ctr"/>
            <a:r>
              <a:rPr lang="ro-RO" sz="2000" dirty="0">
                <a:solidFill>
                  <a:schemeClr val="tx1">
                    <a:lumMod val="50000"/>
                    <a:lumOff val="50000"/>
                  </a:schemeClr>
                </a:solidFill>
                <a:latin typeface="Algerian" panose="04020705040A02060702" pitchFamily="82" charset="0"/>
              </a:rPr>
              <a:t>RIO DE JANEIRO CARNIVAL</a:t>
            </a:r>
          </a:p>
        </p:txBody>
      </p:sp>
      <p:sp>
        <p:nvSpPr>
          <p:cNvPr id="3" name="CasetăText 2">
            <a:extLst>
              <a:ext uri="{FF2B5EF4-FFF2-40B4-BE49-F238E27FC236}">
                <a16:creationId xmlns:a16="http://schemas.microsoft.com/office/drawing/2014/main" xmlns="" id="{5B8BD25C-392B-6F4B-CED1-5150BC4F8CA5}"/>
              </a:ext>
            </a:extLst>
          </p:cNvPr>
          <p:cNvSpPr txBox="1"/>
          <p:nvPr/>
        </p:nvSpPr>
        <p:spPr>
          <a:xfrm>
            <a:off x="7164324" y="1431252"/>
            <a:ext cx="4409800" cy="3447098"/>
          </a:xfrm>
          <a:prstGeom prst="rect">
            <a:avLst/>
          </a:prstGeom>
          <a:noFill/>
        </p:spPr>
        <p:txBody>
          <a:bodyPr wrap="square">
            <a:spAutoFit/>
          </a:bodyPr>
          <a:lstStyle/>
          <a:p>
            <a:pPr algn="ctr"/>
            <a:r>
              <a:rPr lang="en-US" sz="2000" b="1" i="0" dirty="0">
                <a:solidFill>
                  <a:srgbClr val="0D0D0D"/>
                </a:solidFill>
                <a:effectLst/>
                <a:highlight>
                  <a:srgbClr val="FFFFFF"/>
                </a:highlight>
                <a:latin typeface="Eras Demi ITC" panose="020B0805030504020804" pitchFamily="34" charset="0"/>
              </a:rPr>
              <a:t>Most popular costume of the year: </a:t>
            </a:r>
            <a:r>
              <a:rPr lang="en-US" sz="2000" i="0" dirty="0">
                <a:solidFill>
                  <a:srgbClr val="0D0D0D"/>
                </a:solidFill>
                <a:effectLst/>
                <a:highlight>
                  <a:srgbClr val="FFFFFF"/>
                </a:highlight>
                <a:latin typeface="Eras Demi ITC" panose="020B0805030504020804" pitchFamily="34" charset="0"/>
              </a:rPr>
              <a:t>Every year, there are costumes that attract attention and become famous. For example, in the previous year, the "</a:t>
            </a:r>
            <a:r>
              <a:rPr lang="en-US" sz="2000" i="0" dirty="0" err="1">
                <a:solidFill>
                  <a:srgbClr val="0D0D0D"/>
                </a:solidFill>
                <a:effectLst/>
                <a:highlight>
                  <a:srgbClr val="FFFFFF"/>
                </a:highlight>
                <a:latin typeface="Eras Demi ITC" panose="020B0805030504020804" pitchFamily="34" charset="0"/>
              </a:rPr>
              <a:t>Rainha</a:t>
            </a:r>
            <a:r>
              <a:rPr lang="en-US" sz="2000" i="0" dirty="0">
                <a:solidFill>
                  <a:srgbClr val="0D0D0D"/>
                </a:solidFill>
                <a:effectLst/>
                <a:highlight>
                  <a:srgbClr val="FFFFFF"/>
                </a:highlight>
                <a:latin typeface="Eras Demi ITC" panose="020B0805030504020804" pitchFamily="34" charset="0"/>
              </a:rPr>
              <a:t> de </a:t>
            </a:r>
            <a:r>
              <a:rPr lang="en-US" sz="2000" i="0" dirty="0" err="1">
                <a:solidFill>
                  <a:srgbClr val="0D0D0D"/>
                </a:solidFill>
                <a:effectLst/>
                <a:highlight>
                  <a:srgbClr val="FFFFFF"/>
                </a:highlight>
                <a:latin typeface="Eras Demi ITC" panose="020B0805030504020804" pitchFamily="34" charset="0"/>
              </a:rPr>
              <a:t>Bateria</a:t>
            </a:r>
            <a:r>
              <a:rPr lang="en-US" sz="2000" i="0" dirty="0">
                <a:solidFill>
                  <a:srgbClr val="0D0D0D"/>
                </a:solidFill>
                <a:effectLst/>
                <a:highlight>
                  <a:srgbClr val="FFFFFF"/>
                </a:highlight>
                <a:latin typeface="Eras Demi ITC" panose="020B0805030504020804" pitchFamily="34" charset="0"/>
              </a:rPr>
              <a:t>" (Queen of the Drum Section) costume, worn by the queen of a samba school, was one of the most popular and impressive costumes.</a:t>
            </a:r>
          </a:p>
          <a:p>
            <a:pPr algn="ctr"/>
            <a:endParaRPr lang="en-US" b="1" i="0" dirty="0">
              <a:solidFill>
                <a:srgbClr val="0D0D0D"/>
              </a:solidFill>
              <a:effectLst/>
              <a:highlight>
                <a:srgbClr val="FFFFFF"/>
              </a:highlight>
              <a:latin typeface="Söhne"/>
            </a:endParaRPr>
          </a:p>
        </p:txBody>
      </p:sp>
    </p:spTree>
    <p:extLst>
      <p:ext uri="{BB962C8B-B14F-4D97-AF65-F5344CB8AC3E}">
        <p14:creationId xmlns:p14="http://schemas.microsoft.com/office/powerpoint/2010/main" xmlns="" val="540217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descr="O imagine care conține de interior, teatru, Teatru, auditoriu&#10;&#10;Descriere generată automat">
            <a:extLst>
              <a:ext uri="{FF2B5EF4-FFF2-40B4-BE49-F238E27FC236}">
                <a16:creationId xmlns:a16="http://schemas.microsoft.com/office/drawing/2014/main" xmlns="" id="{3C1CE584-8DC5-06FB-FA05-CD859ADBF46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506200"/>
            <a:ext cx="12191999" cy="7105880"/>
          </a:xfrm>
          <a:prstGeom prst="rect">
            <a:avLst/>
          </a:prstGeom>
        </p:spPr>
      </p:pic>
      <p:pic>
        <p:nvPicPr>
          <p:cNvPr id="6" name="Media online 5">
            <a:hlinkClick r:id="" action="ppaction://media"/>
            <a:extLst>
              <a:ext uri="{FF2B5EF4-FFF2-40B4-BE49-F238E27FC236}">
                <a16:creationId xmlns:a16="http://schemas.microsoft.com/office/drawing/2014/main" xmlns="" id="{9E5A640F-F4A4-881E-327C-61359C66ED32}"/>
              </a:ext>
            </a:extLst>
          </p:cNvPr>
          <p:cNvPicPr>
            <a:picLocks noRot="1" noChangeAspect="1"/>
          </p:cNvPicPr>
          <p:nvPr>
            <a:videoFile r:link="rId1"/>
          </p:nvPr>
        </p:nvPicPr>
        <p:blipFill>
          <a:blip r:embed="rId4" cstate="print"/>
          <a:stretch>
            <a:fillRect/>
          </a:stretch>
        </p:blipFill>
        <p:spPr>
          <a:xfrm>
            <a:off x="3159392" y="13301949"/>
            <a:ext cx="5852405" cy="2644049"/>
          </a:xfrm>
          <a:prstGeom prst="rect">
            <a:avLst/>
          </a:prstGeom>
        </p:spPr>
      </p:pic>
      <p:sp>
        <p:nvSpPr>
          <p:cNvPr id="11" name="Formă liberă: formă 10">
            <a:extLst>
              <a:ext uri="{FF2B5EF4-FFF2-40B4-BE49-F238E27FC236}">
                <a16:creationId xmlns:a16="http://schemas.microsoft.com/office/drawing/2014/main" xmlns="" id="{DC0BF861-5ACA-EC6A-A7A4-201BB6F4FD57}"/>
              </a:ext>
            </a:extLst>
          </p:cNvPr>
          <p:cNvSpPr/>
          <p:nvPr/>
        </p:nvSpPr>
        <p:spPr>
          <a:xfrm>
            <a:off x="1" y="-247880"/>
            <a:ext cx="12192000" cy="7105880"/>
          </a:xfrm>
          <a:custGeom>
            <a:avLst/>
            <a:gdLst>
              <a:gd name="connsiteX0" fmla="*/ 3882553 w 12192000"/>
              <a:gd name="connsiteY0" fmla="*/ 3675559 h 7105880"/>
              <a:gd name="connsiteX1" fmla="*/ 7827510 w 12192000"/>
              <a:gd name="connsiteY1" fmla="*/ 3675559 h 7105880"/>
              <a:gd name="connsiteX2" fmla="*/ 7827510 w 12192000"/>
              <a:gd name="connsiteY2" fmla="*/ 4661798 h 7105880"/>
              <a:gd name="connsiteX3" fmla="*/ 3882553 w 12192000"/>
              <a:gd name="connsiteY3" fmla="*/ 4661798 h 7105880"/>
              <a:gd name="connsiteX4" fmla="*/ 3299028 w 12192000"/>
              <a:gd name="connsiteY4" fmla="*/ 1785268 h 7105880"/>
              <a:gd name="connsiteX5" fmla="*/ 2822346 w 12192000"/>
              <a:gd name="connsiteY5" fmla="*/ 2467416 h 7105880"/>
              <a:gd name="connsiteX6" fmla="*/ 2715503 w 12192000"/>
              <a:gd name="connsiteY6" fmla="*/ 1883892 h 7105880"/>
              <a:gd name="connsiteX7" fmla="*/ 4638670 w 12192000"/>
              <a:gd name="connsiteY7" fmla="*/ 1546926 h 7105880"/>
              <a:gd name="connsiteX8" fmla="*/ 4104457 w 12192000"/>
              <a:gd name="connsiteY8" fmla="*/ 2311262 h 7105880"/>
              <a:gd name="connsiteX9" fmla="*/ 3455183 w 12192000"/>
              <a:gd name="connsiteY9" fmla="*/ 2426323 h 7105880"/>
              <a:gd name="connsiteX10" fmla="*/ 3989396 w 12192000"/>
              <a:gd name="connsiteY10" fmla="*/ 1661988 h 7105880"/>
              <a:gd name="connsiteX11" fmla="*/ 5970094 w 12192000"/>
              <a:gd name="connsiteY11" fmla="*/ 1308585 h 7105880"/>
              <a:gd name="connsiteX12" fmla="*/ 5435880 w 12192000"/>
              <a:gd name="connsiteY12" fmla="*/ 2072921 h 7105880"/>
              <a:gd name="connsiteX13" fmla="*/ 4786607 w 12192000"/>
              <a:gd name="connsiteY13" fmla="*/ 2187982 h 7105880"/>
              <a:gd name="connsiteX14" fmla="*/ 5320819 w 12192000"/>
              <a:gd name="connsiteY14" fmla="*/ 1423647 h 7105880"/>
              <a:gd name="connsiteX15" fmla="*/ 7309734 w 12192000"/>
              <a:gd name="connsiteY15" fmla="*/ 1070244 h 7105880"/>
              <a:gd name="connsiteX16" fmla="*/ 6775521 w 12192000"/>
              <a:gd name="connsiteY16" fmla="*/ 1834580 h 7105880"/>
              <a:gd name="connsiteX17" fmla="*/ 6126247 w 12192000"/>
              <a:gd name="connsiteY17" fmla="*/ 1949641 h 7105880"/>
              <a:gd name="connsiteX18" fmla="*/ 6660460 w 12192000"/>
              <a:gd name="connsiteY18" fmla="*/ 1185305 h 7105880"/>
              <a:gd name="connsiteX19" fmla="*/ 8542533 w 12192000"/>
              <a:gd name="connsiteY19" fmla="*/ 848340 h 7105880"/>
              <a:gd name="connsiteX20" fmla="*/ 8558971 w 12192000"/>
              <a:gd name="connsiteY20" fmla="*/ 946964 h 7105880"/>
              <a:gd name="connsiteX21" fmla="*/ 8106944 w 12192000"/>
              <a:gd name="connsiteY21" fmla="*/ 1588020 h 7105880"/>
              <a:gd name="connsiteX22" fmla="*/ 7465889 w 12192000"/>
              <a:gd name="connsiteY22" fmla="*/ 1711300 h 7105880"/>
              <a:gd name="connsiteX23" fmla="*/ 7991883 w 12192000"/>
              <a:gd name="connsiteY23" fmla="*/ 946964 h 7105880"/>
              <a:gd name="connsiteX24" fmla="*/ 8805530 w 12192000"/>
              <a:gd name="connsiteY24" fmla="*/ 470282 h 7105880"/>
              <a:gd name="connsiteX25" fmla="*/ 2337445 w 12192000"/>
              <a:gd name="connsiteY25" fmla="*/ 1620894 h 7105880"/>
              <a:gd name="connsiteX26" fmla="*/ 2551130 w 12192000"/>
              <a:gd name="connsiteY26" fmla="*/ 2829037 h 7105880"/>
              <a:gd name="connsiteX27" fmla="*/ 2567567 w 12192000"/>
              <a:gd name="connsiteY27" fmla="*/ 6058971 h 7105880"/>
              <a:gd name="connsiteX28" fmla="*/ 2896314 w 12192000"/>
              <a:gd name="connsiteY28" fmla="*/ 6387717 h 7105880"/>
              <a:gd name="connsiteX29" fmla="*/ 8813749 w 12192000"/>
              <a:gd name="connsiteY29" fmla="*/ 6387717 h 7105880"/>
              <a:gd name="connsiteX30" fmla="*/ 9142495 w 12192000"/>
              <a:gd name="connsiteY30" fmla="*/ 6058971 h 7105880"/>
              <a:gd name="connsiteX31" fmla="*/ 9142495 w 12192000"/>
              <a:gd name="connsiteY31" fmla="*/ 2607134 h 7105880"/>
              <a:gd name="connsiteX32" fmla="*/ 4301706 w 12192000"/>
              <a:gd name="connsiteY32" fmla="*/ 2607134 h 7105880"/>
              <a:gd name="connsiteX33" fmla="*/ 9035653 w 12192000"/>
              <a:gd name="connsiteY33" fmla="*/ 1768830 h 7105880"/>
              <a:gd name="connsiteX34" fmla="*/ 0 w 12192000"/>
              <a:gd name="connsiteY34" fmla="*/ 0 h 7105880"/>
              <a:gd name="connsiteX35" fmla="*/ 12192000 w 12192000"/>
              <a:gd name="connsiteY35" fmla="*/ 0 h 7105880"/>
              <a:gd name="connsiteX36" fmla="*/ 12192000 w 12192000"/>
              <a:gd name="connsiteY36" fmla="*/ 7105880 h 7105880"/>
              <a:gd name="connsiteX37" fmla="*/ 0 w 12192000"/>
              <a:gd name="connsiteY37" fmla="*/ 7105880 h 710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92000" h="7105880">
                <a:moveTo>
                  <a:pt x="3882553" y="3675559"/>
                </a:moveTo>
                <a:lnTo>
                  <a:pt x="7827510" y="3675559"/>
                </a:lnTo>
                <a:lnTo>
                  <a:pt x="7827510" y="4661798"/>
                </a:lnTo>
                <a:lnTo>
                  <a:pt x="3882553" y="4661798"/>
                </a:lnTo>
                <a:close/>
                <a:moveTo>
                  <a:pt x="3299028" y="1785268"/>
                </a:moveTo>
                <a:lnTo>
                  <a:pt x="2822346" y="2467416"/>
                </a:lnTo>
                <a:lnTo>
                  <a:pt x="2715503" y="1883892"/>
                </a:lnTo>
                <a:close/>
                <a:moveTo>
                  <a:pt x="4638670" y="1546926"/>
                </a:moveTo>
                <a:lnTo>
                  <a:pt x="4104457" y="2311262"/>
                </a:lnTo>
                <a:lnTo>
                  <a:pt x="3455183" y="2426323"/>
                </a:lnTo>
                <a:lnTo>
                  <a:pt x="3989396" y="1661988"/>
                </a:lnTo>
                <a:close/>
                <a:moveTo>
                  <a:pt x="5970094" y="1308585"/>
                </a:moveTo>
                <a:lnTo>
                  <a:pt x="5435880" y="2072921"/>
                </a:lnTo>
                <a:lnTo>
                  <a:pt x="4786607" y="2187982"/>
                </a:lnTo>
                <a:lnTo>
                  <a:pt x="5320819" y="1423647"/>
                </a:lnTo>
                <a:close/>
                <a:moveTo>
                  <a:pt x="7309734" y="1070244"/>
                </a:moveTo>
                <a:lnTo>
                  <a:pt x="6775521" y="1834580"/>
                </a:lnTo>
                <a:lnTo>
                  <a:pt x="6126247" y="1949641"/>
                </a:lnTo>
                <a:lnTo>
                  <a:pt x="6660460" y="1185305"/>
                </a:lnTo>
                <a:close/>
                <a:moveTo>
                  <a:pt x="8542533" y="848340"/>
                </a:moveTo>
                <a:lnTo>
                  <a:pt x="8558971" y="946964"/>
                </a:lnTo>
                <a:lnTo>
                  <a:pt x="8106944" y="1588020"/>
                </a:lnTo>
                <a:lnTo>
                  <a:pt x="7465889" y="1711300"/>
                </a:lnTo>
                <a:lnTo>
                  <a:pt x="7991883" y="946964"/>
                </a:lnTo>
                <a:close/>
                <a:moveTo>
                  <a:pt x="8805530" y="470282"/>
                </a:moveTo>
                <a:lnTo>
                  <a:pt x="2337445" y="1620894"/>
                </a:lnTo>
                <a:lnTo>
                  <a:pt x="2551130" y="2829037"/>
                </a:lnTo>
                <a:lnTo>
                  <a:pt x="2567567" y="6058971"/>
                </a:lnTo>
                <a:cubicBezTo>
                  <a:pt x="2567567" y="6239781"/>
                  <a:pt x="2715503" y="6387717"/>
                  <a:pt x="2896314" y="6387717"/>
                </a:cubicBezTo>
                <a:lnTo>
                  <a:pt x="8813749" y="6387717"/>
                </a:lnTo>
                <a:cubicBezTo>
                  <a:pt x="8994559" y="6387717"/>
                  <a:pt x="9142495" y="6239781"/>
                  <a:pt x="9142495" y="6058971"/>
                </a:cubicBezTo>
                <a:lnTo>
                  <a:pt x="9142495" y="2607134"/>
                </a:lnTo>
                <a:lnTo>
                  <a:pt x="4301706" y="2607134"/>
                </a:lnTo>
                <a:lnTo>
                  <a:pt x="9035653" y="1768830"/>
                </a:lnTo>
                <a:close/>
                <a:moveTo>
                  <a:pt x="0" y="0"/>
                </a:moveTo>
                <a:lnTo>
                  <a:pt x="12192000" y="0"/>
                </a:lnTo>
                <a:lnTo>
                  <a:pt x="12192000" y="7105880"/>
                </a:lnTo>
                <a:lnTo>
                  <a:pt x="0" y="7105880"/>
                </a:ln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o-RO"/>
          </a:p>
        </p:txBody>
      </p:sp>
    </p:spTree>
    <p:extLst>
      <p:ext uri="{BB962C8B-B14F-4D97-AF65-F5344CB8AC3E}">
        <p14:creationId xmlns:p14="http://schemas.microsoft.com/office/powerpoint/2010/main" xmlns="" val="25610604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descr="O imagine care conține de interior, teatru, Teatru, auditoriu&#10;&#10;Descriere generată automat">
            <a:extLst>
              <a:ext uri="{FF2B5EF4-FFF2-40B4-BE49-F238E27FC236}">
                <a16:creationId xmlns:a16="http://schemas.microsoft.com/office/drawing/2014/main" xmlns="" id="{3C1CE584-8DC5-06FB-FA05-CD859ADBF46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12191999" cy="7105880"/>
          </a:xfrm>
          <a:prstGeom prst="rect">
            <a:avLst/>
          </a:prstGeom>
        </p:spPr>
      </p:pic>
      <p:pic>
        <p:nvPicPr>
          <p:cNvPr id="6" name="Media online 5">
            <a:hlinkClick r:id="" action="ppaction://media"/>
            <a:extLst>
              <a:ext uri="{FF2B5EF4-FFF2-40B4-BE49-F238E27FC236}">
                <a16:creationId xmlns:a16="http://schemas.microsoft.com/office/drawing/2014/main" xmlns="" id="{9E5A640F-F4A4-881E-327C-61359C66ED32}"/>
              </a:ext>
            </a:extLst>
          </p:cNvPr>
          <p:cNvPicPr>
            <a:picLocks noRot="1" noChangeAspect="1"/>
          </p:cNvPicPr>
          <p:nvPr>
            <a:videoFile r:link="rId1"/>
          </p:nvPr>
        </p:nvPicPr>
        <p:blipFill>
          <a:blip r:embed="rId4" cstate="print"/>
          <a:stretch>
            <a:fillRect/>
          </a:stretch>
        </p:blipFill>
        <p:spPr>
          <a:xfrm>
            <a:off x="3159393" y="1795749"/>
            <a:ext cx="5852405" cy="2644049"/>
          </a:xfrm>
          <a:prstGeom prst="rect">
            <a:avLst/>
          </a:prstGeom>
        </p:spPr>
      </p:pic>
      <p:sp>
        <p:nvSpPr>
          <p:cNvPr id="11" name="Formă liberă: formă 10">
            <a:extLst>
              <a:ext uri="{FF2B5EF4-FFF2-40B4-BE49-F238E27FC236}">
                <a16:creationId xmlns:a16="http://schemas.microsoft.com/office/drawing/2014/main" xmlns="" id="{DC0BF861-5ACA-EC6A-A7A4-201BB6F4FD57}"/>
              </a:ext>
            </a:extLst>
          </p:cNvPr>
          <p:cNvSpPr/>
          <p:nvPr/>
        </p:nvSpPr>
        <p:spPr>
          <a:xfrm>
            <a:off x="-22533428" y="-27105429"/>
            <a:ext cx="60089141" cy="40233599"/>
          </a:xfrm>
          <a:custGeom>
            <a:avLst/>
            <a:gdLst>
              <a:gd name="connsiteX0" fmla="*/ 3882553 w 12192000"/>
              <a:gd name="connsiteY0" fmla="*/ 3675559 h 7105880"/>
              <a:gd name="connsiteX1" fmla="*/ 7827510 w 12192000"/>
              <a:gd name="connsiteY1" fmla="*/ 3675559 h 7105880"/>
              <a:gd name="connsiteX2" fmla="*/ 7827510 w 12192000"/>
              <a:gd name="connsiteY2" fmla="*/ 4661798 h 7105880"/>
              <a:gd name="connsiteX3" fmla="*/ 3882553 w 12192000"/>
              <a:gd name="connsiteY3" fmla="*/ 4661798 h 7105880"/>
              <a:gd name="connsiteX4" fmla="*/ 3299028 w 12192000"/>
              <a:gd name="connsiteY4" fmla="*/ 1785268 h 7105880"/>
              <a:gd name="connsiteX5" fmla="*/ 2822346 w 12192000"/>
              <a:gd name="connsiteY5" fmla="*/ 2467416 h 7105880"/>
              <a:gd name="connsiteX6" fmla="*/ 2715503 w 12192000"/>
              <a:gd name="connsiteY6" fmla="*/ 1883892 h 7105880"/>
              <a:gd name="connsiteX7" fmla="*/ 4638670 w 12192000"/>
              <a:gd name="connsiteY7" fmla="*/ 1546926 h 7105880"/>
              <a:gd name="connsiteX8" fmla="*/ 4104457 w 12192000"/>
              <a:gd name="connsiteY8" fmla="*/ 2311262 h 7105880"/>
              <a:gd name="connsiteX9" fmla="*/ 3455183 w 12192000"/>
              <a:gd name="connsiteY9" fmla="*/ 2426323 h 7105880"/>
              <a:gd name="connsiteX10" fmla="*/ 3989396 w 12192000"/>
              <a:gd name="connsiteY10" fmla="*/ 1661988 h 7105880"/>
              <a:gd name="connsiteX11" fmla="*/ 5970094 w 12192000"/>
              <a:gd name="connsiteY11" fmla="*/ 1308585 h 7105880"/>
              <a:gd name="connsiteX12" fmla="*/ 5435880 w 12192000"/>
              <a:gd name="connsiteY12" fmla="*/ 2072921 h 7105880"/>
              <a:gd name="connsiteX13" fmla="*/ 4786607 w 12192000"/>
              <a:gd name="connsiteY13" fmla="*/ 2187982 h 7105880"/>
              <a:gd name="connsiteX14" fmla="*/ 5320819 w 12192000"/>
              <a:gd name="connsiteY14" fmla="*/ 1423647 h 7105880"/>
              <a:gd name="connsiteX15" fmla="*/ 7309734 w 12192000"/>
              <a:gd name="connsiteY15" fmla="*/ 1070244 h 7105880"/>
              <a:gd name="connsiteX16" fmla="*/ 6775521 w 12192000"/>
              <a:gd name="connsiteY16" fmla="*/ 1834580 h 7105880"/>
              <a:gd name="connsiteX17" fmla="*/ 6126247 w 12192000"/>
              <a:gd name="connsiteY17" fmla="*/ 1949641 h 7105880"/>
              <a:gd name="connsiteX18" fmla="*/ 6660460 w 12192000"/>
              <a:gd name="connsiteY18" fmla="*/ 1185305 h 7105880"/>
              <a:gd name="connsiteX19" fmla="*/ 8542533 w 12192000"/>
              <a:gd name="connsiteY19" fmla="*/ 848340 h 7105880"/>
              <a:gd name="connsiteX20" fmla="*/ 8558971 w 12192000"/>
              <a:gd name="connsiteY20" fmla="*/ 946964 h 7105880"/>
              <a:gd name="connsiteX21" fmla="*/ 8106944 w 12192000"/>
              <a:gd name="connsiteY21" fmla="*/ 1588020 h 7105880"/>
              <a:gd name="connsiteX22" fmla="*/ 7465889 w 12192000"/>
              <a:gd name="connsiteY22" fmla="*/ 1711300 h 7105880"/>
              <a:gd name="connsiteX23" fmla="*/ 7991883 w 12192000"/>
              <a:gd name="connsiteY23" fmla="*/ 946964 h 7105880"/>
              <a:gd name="connsiteX24" fmla="*/ 8805530 w 12192000"/>
              <a:gd name="connsiteY24" fmla="*/ 470282 h 7105880"/>
              <a:gd name="connsiteX25" fmla="*/ 2337445 w 12192000"/>
              <a:gd name="connsiteY25" fmla="*/ 1620894 h 7105880"/>
              <a:gd name="connsiteX26" fmla="*/ 2551130 w 12192000"/>
              <a:gd name="connsiteY26" fmla="*/ 2829037 h 7105880"/>
              <a:gd name="connsiteX27" fmla="*/ 2567567 w 12192000"/>
              <a:gd name="connsiteY27" fmla="*/ 6058971 h 7105880"/>
              <a:gd name="connsiteX28" fmla="*/ 2896314 w 12192000"/>
              <a:gd name="connsiteY28" fmla="*/ 6387717 h 7105880"/>
              <a:gd name="connsiteX29" fmla="*/ 8813749 w 12192000"/>
              <a:gd name="connsiteY29" fmla="*/ 6387717 h 7105880"/>
              <a:gd name="connsiteX30" fmla="*/ 9142495 w 12192000"/>
              <a:gd name="connsiteY30" fmla="*/ 6058971 h 7105880"/>
              <a:gd name="connsiteX31" fmla="*/ 9142495 w 12192000"/>
              <a:gd name="connsiteY31" fmla="*/ 2607134 h 7105880"/>
              <a:gd name="connsiteX32" fmla="*/ 4301706 w 12192000"/>
              <a:gd name="connsiteY32" fmla="*/ 2607134 h 7105880"/>
              <a:gd name="connsiteX33" fmla="*/ 9035653 w 12192000"/>
              <a:gd name="connsiteY33" fmla="*/ 1768830 h 7105880"/>
              <a:gd name="connsiteX34" fmla="*/ 0 w 12192000"/>
              <a:gd name="connsiteY34" fmla="*/ 0 h 7105880"/>
              <a:gd name="connsiteX35" fmla="*/ 12192000 w 12192000"/>
              <a:gd name="connsiteY35" fmla="*/ 0 h 7105880"/>
              <a:gd name="connsiteX36" fmla="*/ 12192000 w 12192000"/>
              <a:gd name="connsiteY36" fmla="*/ 7105880 h 7105880"/>
              <a:gd name="connsiteX37" fmla="*/ 0 w 12192000"/>
              <a:gd name="connsiteY37" fmla="*/ 7105880 h 710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92000" h="7105880">
                <a:moveTo>
                  <a:pt x="3882553" y="3675559"/>
                </a:moveTo>
                <a:lnTo>
                  <a:pt x="7827510" y="3675559"/>
                </a:lnTo>
                <a:lnTo>
                  <a:pt x="7827510" y="4661798"/>
                </a:lnTo>
                <a:lnTo>
                  <a:pt x="3882553" y="4661798"/>
                </a:lnTo>
                <a:close/>
                <a:moveTo>
                  <a:pt x="3299028" y="1785268"/>
                </a:moveTo>
                <a:lnTo>
                  <a:pt x="2822346" y="2467416"/>
                </a:lnTo>
                <a:lnTo>
                  <a:pt x="2715503" y="1883892"/>
                </a:lnTo>
                <a:close/>
                <a:moveTo>
                  <a:pt x="4638670" y="1546926"/>
                </a:moveTo>
                <a:lnTo>
                  <a:pt x="4104457" y="2311262"/>
                </a:lnTo>
                <a:lnTo>
                  <a:pt x="3455183" y="2426323"/>
                </a:lnTo>
                <a:lnTo>
                  <a:pt x="3989396" y="1661988"/>
                </a:lnTo>
                <a:close/>
                <a:moveTo>
                  <a:pt x="5970094" y="1308585"/>
                </a:moveTo>
                <a:lnTo>
                  <a:pt x="5435880" y="2072921"/>
                </a:lnTo>
                <a:lnTo>
                  <a:pt x="4786607" y="2187982"/>
                </a:lnTo>
                <a:lnTo>
                  <a:pt x="5320819" y="1423647"/>
                </a:lnTo>
                <a:close/>
                <a:moveTo>
                  <a:pt x="7309734" y="1070244"/>
                </a:moveTo>
                <a:lnTo>
                  <a:pt x="6775521" y="1834580"/>
                </a:lnTo>
                <a:lnTo>
                  <a:pt x="6126247" y="1949641"/>
                </a:lnTo>
                <a:lnTo>
                  <a:pt x="6660460" y="1185305"/>
                </a:lnTo>
                <a:close/>
                <a:moveTo>
                  <a:pt x="8542533" y="848340"/>
                </a:moveTo>
                <a:lnTo>
                  <a:pt x="8558971" y="946964"/>
                </a:lnTo>
                <a:lnTo>
                  <a:pt x="8106944" y="1588020"/>
                </a:lnTo>
                <a:lnTo>
                  <a:pt x="7465889" y="1711300"/>
                </a:lnTo>
                <a:lnTo>
                  <a:pt x="7991883" y="946964"/>
                </a:lnTo>
                <a:close/>
                <a:moveTo>
                  <a:pt x="8805530" y="470282"/>
                </a:moveTo>
                <a:lnTo>
                  <a:pt x="2337445" y="1620894"/>
                </a:lnTo>
                <a:lnTo>
                  <a:pt x="2551130" y="2829037"/>
                </a:lnTo>
                <a:lnTo>
                  <a:pt x="2567567" y="6058971"/>
                </a:lnTo>
                <a:cubicBezTo>
                  <a:pt x="2567567" y="6239781"/>
                  <a:pt x="2715503" y="6387717"/>
                  <a:pt x="2896314" y="6387717"/>
                </a:cubicBezTo>
                <a:lnTo>
                  <a:pt x="8813749" y="6387717"/>
                </a:lnTo>
                <a:cubicBezTo>
                  <a:pt x="8994559" y="6387717"/>
                  <a:pt x="9142495" y="6239781"/>
                  <a:pt x="9142495" y="6058971"/>
                </a:cubicBezTo>
                <a:lnTo>
                  <a:pt x="9142495" y="2607134"/>
                </a:lnTo>
                <a:lnTo>
                  <a:pt x="4301706" y="2607134"/>
                </a:lnTo>
                <a:lnTo>
                  <a:pt x="9035653" y="1768830"/>
                </a:lnTo>
                <a:close/>
                <a:moveTo>
                  <a:pt x="0" y="0"/>
                </a:moveTo>
                <a:lnTo>
                  <a:pt x="12192000" y="0"/>
                </a:lnTo>
                <a:lnTo>
                  <a:pt x="12192000" y="7105880"/>
                </a:lnTo>
                <a:lnTo>
                  <a:pt x="0" y="7105880"/>
                </a:ln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o-RO"/>
          </a:p>
        </p:txBody>
      </p:sp>
    </p:spTree>
    <p:extLst>
      <p:ext uri="{BB962C8B-B14F-4D97-AF65-F5344CB8AC3E}">
        <p14:creationId xmlns:p14="http://schemas.microsoft.com/office/powerpoint/2010/main" xmlns="" val="33419232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TotalTime>
  <Words>343</Words>
  <Application>Microsoft Office PowerPoint</Application>
  <PresentationFormat>Custom</PresentationFormat>
  <Paragraphs>18</Paragraphs>
  <Slides>10</Slides>
  <Notes>0</Notes>
  <HiddenSlides>0</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Temă Office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Maria Caramida</dc:creator>
  <cp:lastModifiedBy>Andreea</cp:lastModifiedBy>
  <cp:revision>1</cp:revision>
  <dcterms:created xsi:type="dcterms:W3CDTF">2024-04-10T15:13:58Z</dcterms:created>
  <dcterms:modified xsi:type="dcterms:W3CDTF">2024-04-26T19:59:07Z</dcterms:modified>
</cp:coreProperties>
</file>