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80" r:id="rId20"/>
    <p:sldId id="281" r:id="rId21"/>
    <p:sldId id="282" r:id="rId22"/>
    <p:sldId id="283" r:id="rId23"/>
    <p:sldId id="290" r:id="rId24"/>
    <p:sldId id="291" r:id="rId25"/>
    <p:sldId id="294" r:id="rId26"/>
    <p:sldId id="295" r:id="rId27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9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31019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32202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0640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98481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09188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5359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88730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4948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71537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1550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67560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046F4C-8C87-4F45-93E5-A6BF9F3899FE}" type="datetimeFigureOut">
              <a:rPr lang="ro-RO" smtClean="0"/>
              <a:t>30.04.2024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D5A69-BCDD-48DF-A880-B00D508917E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66648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16970" y="4437112"/>
            <a:ext cx="3601277" cy="720080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SUNETUL INIȚIAL</a:t>
            </a:r>
            <a:endParaRPr lang="ro-RO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538674" y="5445224"/>
            <a:ext cx="6338458" cy="1008112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DESPĂRȚIREA CUVINTELOR ÎN SILABE</a:t>
            </a:r>
            <a:endParaRPr lang="ro-RO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987824" y="188640"/>
            <a:ext cx="3528392" cy="93610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2400" b="1" dirty="0" smtClean="0"/>
              <a:t>JOC DIDACTIC</a:t>
            </a:r>
          </a:p>
          <a:p>
            <a:pPr algn="ctr"/>
            <a:r>
              <a:rPr lang="ro-RO" sz="2400" b="1" dirty="0" smtClean="0"/>
              <a:t>”JOCUL SILABELOR”</a:t>
            </a:r>
            <a:endParaRPr lang="ro-RO" sz="2400" b="1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3563888" y="1412776"/>
            <a:ext cx="5347319" cy="1752600"/>
          </a:xfrm>
        </p:spPr>
        <p:txBody>
          <a:bodyPr>
            <a:normAutofit/>
          </a:bodyPr>
          <a:lstStyle/>
          <a:p>
            <a:pPr algn="r"/>
            <a:r>
              <a:rPr lang="ro-RO" sz="1600" b="1" dirty="0" smtClean="0">
                <a:solidFill>
                  <a:schemeClr val="tx1"/>
                </a:solidFill>
              </a:rPr>
              <a:t>Prof. înv. preșcolar Vîlcea Cătălina-Elena</a:t>
            </a:r>
            <a:endParaRPr lang="ro-RO" sz="1600" b="1" dirty="0" smtClean="0">
              <a:solidFill>
                <a:schemeClr val="tx1"/>
              </a:solidFill>
            </a:endParaRPr>
          </a:p>
          <a:p>
            <a:pPr algn="r"/>
            <a:r>
              <a:rPr lang="ro-RO" sz="1600" b="1" dirty="0" smtClean="0">
                <a:solidFill>
                  <a:schemeClr val="tx1"/>
                </a:solidFill>
              </a:rPr>
              <a:t>Grădinița cu P.P. ”Dumbrava Minunată” Fieni, jud. Dâmbovița</a:t>
            </a:r>
          </a:p>
          <a:p>
            <a:pPr algn="r"/>
            <a:r>
              <a:rPr lang="ro-RO" sz="1600" b="1" dirty="0" smtClean="0">
                <a:solidFill>
                  <a:schemeClr val="tx1"/>
                </a:solidFill>
              </a:rPr>
              <a:t>Domeniul Limbă și Comunicare</a:t>
            </a:r>
            <a:endParaRPr lang="ro-RO" sz="1600" b="1" dirty="0" smtClean="0">
              <a:solidFill>
                <a:schemeClr val="tx1"/>
              </a:solidFill>
            </a:endParaRPr>
          </a:p>
          <a:p>
            <a:pPr algn="r"/>
            <a:r>
              <a:rPr lang="ro-RO" sz="1600" b="1" dirty="0" smtClean="0">
                <a:solidFill>
                  <a:schemeClr val="tx1"/>
                </a:solidFill>
              </a:rPr>
              <a:t>Nivelul II – Grupa mare</a:t>
            </a:r>
          </a:p>
        </p:txBody>
      </p:sp>
    </p:spTree>
    <p:extLst>
      <p:ext uri="{BB962C8B-B14F-4D97-AF65-F5344CB8AC3E}">
        <p14:creationId xmlns:p14="http://schemas.microsoft.com/office/powerpoint/2010/main" val="20629279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89239" y="4077072"/>
            <a:ext cx="1926577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OR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1331640" y="5407489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1808511" y="540748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2339752" y="540748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 smtClean="0"/>
              <a:t>N</a:t>
            </a:r>
            <a:endParaRPr lang="ro-RO" sz="12000" dirty="0"/>
          </a:p>
        </p:txBody>
      </p:sp>
      <p:sp>
        <p:nvSpPr>
          <p:cNvPr id="12" name="Oval 11"/>
          <p:cNvSpPr/>
          <p:nvPr/>
        </p:nvSpPr>
        <p:spPr>
          <a:xfrm>
            <a:off x="6804248" y="2754859"/>
            <a:ext cx="1440160" cy="136815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822524" y="4327369"/>
            <a:ext cx="1440160" cy="136815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804248" y="1265238"/>
            <a:ext cx="1440160" cy="1368152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1</a:t>
            </a:r>
          </a:p>
        </p:txBody>
      </p:sp>
      <p:pic>
        <p:nvPicPr>
          <p:cNvPr id="16" name="Picture 2" descr="C:\Users\vilce\OneDrive\Desktop\SILABE\dd7304985a458895b58a90f54b6553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490" y="529037"/>
            <a:ext cx="2902074" cy="2840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6515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vilce\OneDrive\Desktop\SILABE\f007c3dc0a2603f5aade93fd4b5286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0772"/>
            <a:ext cx="6035104" cy="6699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4909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023" y="4197095"/>
            <a:ext cx="1368673" cy="117612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7784" y="4197094"/>
            <a:ext cx="1452298" cy="11761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BRE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7351" y="4689146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755576" y="5479024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3209917" y="551575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3616531" y="5526886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5207954" y="5490738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val 9"/>
          <p:cNvSpPr/>
          <p:nvPr/>
        </p:nvSpPr>
        <p:spPr>
          <a:xfrm>
            <a:off x="5580112" y="5497677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/>
              <a:t>U</a:t>
            </a:r>
          </a:p>
        </p:txBody>
      </p:sp>
      <p:sp>
        <p:nvSpPr>
          <p:cNvPr id="12" name="Oval 11"/>
          <p:cNvSpPr/>
          <p:nvPr/>
        </p:nvSpPr>
        <p:spPr>
          <a:xfrm>
            <a:off x="6905546" y="1037529"/>
            <a:ext cx="1440160" cy="136815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5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905546" y="2708920"/>
            <a:ext cx="1440160" cy="136815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05546" y="4291615"/>
            <a:ext cx="1440160" cy="136815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6" name="Rectangle 15"/>
          <p:cNvSpPr/>
          <p:nvPr/>
        </p:nvSpPr>
        <p:spPr>
          <a:xfrm>
            <a:off x="4233635" y="4706503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Rectangle 16"/>
          <p:cNvSpPr/>
          <p:nvPr/>
        </p:nvSpPr>
        <p:spPr>
          <a:xfrm>
            <a:off x="4848480" y="4196542"/>
            <a:ext cx="1302490" cy="11761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LĂ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8" name="Picture 2" descr="C:\Users\vilce\OneDrive\Desktop\SILABE\f007c3dc0a2603f5aade93fd4b52862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23" y="480577"/>
            <a:ext cx="2305298" cy="2559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Oval 18"/>
          <p:cNvSpPr/>
          <p:nvPr/>
        </p:nvSpPr>
        <p:spPr>
          <a:xfrm>
            <a:off x="1276666" y="5479024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1" name="Oval 20"/>
          <p:cNvSpPr/>
          <p:nvPr/>
        </p:nvSpPr>
        <p:spPr>
          <a:xfrm>
            <a:off x="2772321" y="551575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1563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vilce\OneDrive\Desktop\SILABE\ad1e857db65741e0e85a3f3df04e7e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7853"/>
            <a:ext cx="5817443" cy="6635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9424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89239" y="4077072"/>
            <a:ext cx="1926577" cy="117612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ĂR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1331640" y="5407489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1808511" y="540748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2339752" y="540748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/>
              <a:t>M</a:t>
            </a:r>
          </a:p>
        </p:txBody>
      </p:sp>
      <p:sp>
        <p:nvSpPr>
          <p:cNvPr id="12" name="Oval 11"/>
          <p:cNvSpPr/>
          <p:nvPr/>
        </p:nvSpPr>
        <p:spPr>
          <a:xfrm>
            <a:off x="6804248" y="2754859"/>
            <a:ext cx="1440160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822524" y="4327369"/>
            <a:ext cx="1440160" cy="136815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804248" y="1265238"/>
            <a:ext cx="1440160" cy="1368152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1</a:t>
            </a:r>
          </a:p>
        </p:txBody>
      </p:sp>
      <p:pic>
        <p:nvPicPr>
          <p:cNvPr id="15" name="Picture 2" descr="C:\Users\vilce\OneDrive\Desktop\SILABE\ad1e857db65741e0e85a3f3df04e7ec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06" y="505811"/>
            <a:ext cx="2535010" cy="2891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01401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vilce\OneDrive\Desktop\SILABE\a3e07994bf4ad4d1c9648d14db5394a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61185"/>
            <a:ext cx="6480720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19793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4197095"/>
            <a:ext cx="1584176" cy="11761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AR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59220" y="4197094"/>
            <a:ext cx="1926577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BĂ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36803" y="4689146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899592" y="5515099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1331640" y="551509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4125534" y="551509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4542065" y="551509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/>
              <a:t>I</a:t>
            </a:r>
          </a:p>
        </p:txBody>
      </p:sp>
      <p:sp>
        <p:nvSpPr>
          <p:cNvPr id="12" name="Oval 11"/>
          <p:cNvSpPr/>
          <p:nvPr/>
        </p:nvSpPr>
        <p:spPr>
          <a:xfrm>
            <a:off x="6935999" y="4539510"/>
            <a:ext cx="1440160" cy="13681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905546" y="764704"/>
            <a:ext cx="1440160" cy="1368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27290" y="2705034"/>
            <a:ext cx="1440160" cy="136815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1</a:t>
            </a:r>
          </a:p>
        </p:txBody>
      </p:sp>
      <p:pic>
        <p:nvPicPr>
          <p:cNvPr id="16" name="Picture 2" descr="C:\Users\vilce\OneDrive\Desktop\SILABE\a3e07994bf4ad4d1c9648d14db5394a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37" y="476672"/>
            <a:ext cx="3240360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Oval 16"/>
          <p:cNvSpPr/>
          <p:nvPr/>
        </p:nvSpPr>
        <p:spPr>
          <a:xfrm>
            <a:off x="1742601" y="551509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89526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vilce\OneDrive\Desktop\SILABE\6da6f46d321b9ae723a54800f24b11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23434"/>
            <a:ext cx="7841198" cy="5741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9313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023" y="4197095"/>
            <a:ext cx="1368673" cy="11761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627784" y="4197094"/>
            <a:ext cx="1452298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ȘI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997351" y="4689146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755576" y="5479024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3449067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5207954" y="5490738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val 9"/>
          <p:cNvSpPr/>
          <p:nvPr/>
        </p:nvSpPr>
        <p:spPr>
          <a:xfrm>
            <a:off x="5580112" y="5497677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 smtClean="0"/>
              <a:t>M</a:t>
            </a:r>
            <a:endParaRPr lang="ro-RO" sz="12000" dirty="0"/>
          </a:p>
        </p:txBody>
      </p:sp>
      <p:sp>
        <p:nvSpPr>
          <p:cNvPr id="12" name="Oval 11"/>
          <p:cNvSpPr/>
          <p:nvPr/>
        </p:nvSpPr>
        <p:spPr>
          <a:xfrm>
            <a:off x="6895182" y="2740111"/>
            <a:ext cx="1440160" cy="136815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4</a:t>
            </a:r>
          </a:p>
        </p:txBody>
      </p:sp>
      <p:sp>
        <p:nvSpPr>
          <p:cNvPr id="13" name="Oval 12"/>
          <p:cNvSpPr/>
          <p:nvPr/>
        </p:nvSpPr>
        <p:spPr>
          <a:xfrm>
            <a:off x="6905546" y="1124744"/>
            <a:ext cx="1440160" cy="136815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05546" y="4291615"/>
            <a:ext cx="1440160" cy="13681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33635" y="4706503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Rectangle 16"/>
          <p:cNvSpPr/>
          <p:nvPr/>
        </p:nvSpPr>
        <p:spPr>
          <a:xfrm>
            <a:off x="4848480" y="4196542"/>
            <a:ext cx="1302490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Ă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Oval 18"/>
          <p:cNvSpPr/>
          <p:nvPr/>
        </p:nvSpPr>
        <p:spPr>
          <a:xfrm>
            <a:off x="1276666" y="5479024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1" name="Oval 20"/>
          <p:cNvSpPr/>
          <p:nvPr/>
        </p:nvSpPr>
        <p:spPr>
          <a:xfrm>
            <a:off x="3060353" y="551575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pic>
        <p:nvPicPr>
          <p:cNvPr id="20" name="Picture 2" descr="C:\Users\vilce\OneDrive\Desktop\SILABE\6da6f46d321b9ae723a54800f24b117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727" y="533569"/>
            <a:ext cx="3244804" cy="2376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1357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vilce\OneDrive\Desktop\SILABE\fd5c39ee1888db02ab0db69df90e1d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60648"/>
            <a:ext cx="6070426" cy="6414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5647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2019" y="208437"/>
            <a:ext cx="8766720" cy="22596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o-RO" sz="2800" b="1" dirty="0" smtClean="0">
                <a:solidFill>
                  <a:srgbClr val="C00000"/>
                </a:solidFill>
              </a:rPr>
              <a:t>     </a:t>
            </a:r>
            <a:r>
              <a:rPr lang="ro-RO" sz="2000" b="1" dirty="0" smtClean="0">
                <a:solidFill>
                  <a:srgbClr val="C00000"/>
                </a:solidFill>
              </a:rPr>
              <a:t>Sarcina didactică:</a:t>
            </a:r>
          </a:p>
          <a:p>
            <a:pPr algn="just"/>
            <a:endParaRPr lang="ro-RO" sz="2400" b="1" dirty="0" smtClean="0">
              <a:solidFill>
                <a:srgbClr val="C00000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C00000"/>
                </a:solidFill>
              </a:rPr>
              <a:t>Să formuleze propoziții integrând cuvântul sugerat de imagine;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C00000"/>
                </a:solidFill>
              </a:rPr>
              <a:t>Să despartă cuvântul în silabe;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C00000"/>
                </a:solidFill>
              </a:rPr>
              <a:t>Să identifice sunetul inițial al cuvântului;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C00000"/>
                </a:solidFill>
              </a:rPr>
              <a:t>Să indice cifra corespunzătoare numărului de silabe;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C00000"/>
                </a:solidFill>
              </a:rPr>
              <a:t>Să dea exemplu de alte cuvinte care au același sunet inițial.</a:t>
            </a:r>
            <a:endParaRPr lang="ro-RO" b="1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72019" y="2492896"/>
            <a:ext cx="8766720" cy="41044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o-RO" sz="2400" b="1" dirty="0" smtClean="0">
                <a:solidFill>
                  <a:srgbClr val="C00000"/>
                </a:solidFill>
              </a:rPr>
              <a:t>     </a:t>
            </a:r>
            <a:r>
              <a:rPr lang="ro-RO" sz="2000" b="1" dirty="0" smtClean="0">
                <a:solidFill>
                  <a:srgbClr val="0000CC"/>
                </a:solidFill>
              </a:rPr>
              <a:t>Regulile jocului:</a:t>
            </a:r>
          </a:p>
          <a:p>
            <a:pPr algn="just"/>
            <a:endParaRPr lang="ro-RO" sz="2000" b="1" dirty="0" smtClean="0">
              <a:solidFill>
                <a:srgbClr val="0000CC"/>
              </a:solidFill>
            </a:endParaRP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0000CC"/>
                </a:solidFill>
              </a:rPr>
              <a:t>Se va juca în grupuri mici de 6-8 preșcolari în cadrul centrului de activitate;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0000CC"/>
                </a:solidFill>
              </a:rPr>
              <a:t>Copiii vor extrage jetoane cu cifre (1-8) care vor reprezenta ordinea în care vor răspunde;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0000CC"/>
                </a:solidFill>
              </a:rPr>
              <a:t>Pentru fiecare răspuns corect copilul va primi o bulină veselă și aplauze din partea colegilor din grup;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0000CC"/>
                </a:solidFill>
              </a:rPr>
              <a:t>Copilul denumește obiectul sau viețuitoarea din imagine. Ulterior alcătuiește o propoziție utilizând cuvântul descoperit;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0000CC"/>
                </a:solidFill>
              </a:rPr>
              <a:t>Preșcolarul identifică sunetul inițial al cuvântului și găsește alte cuvinte care încep cu același sunet;</a:t>
            </a:r>
          </a:p>
          <a:p>
            <a:pPr marL="285750" indent="-285750" algn="just">
              <a:buFontTx/>
              <a:buChar char="-"/>
            </a:pPr>
            <a:r>
              <a:rPr lang="ro-RO" b="1" dirty="0" smtClean="0">
                <a:solidFill>
                  <a:srgbClr val="0000CC"/>
                </a:solidFill>
              </a:rPr>
              <a:t>Copilul desparte cuvântul în silabe, precizează numărul acestora și indică cifra corespunzătoare.</a:t>
            </a:r>
            <a:endParaRPr lang="ro-RO" b="1" dirty="0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9556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89239" y="4077072"/>
            <a:ext cx="1926577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U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RS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1331640" y="5407489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1808511" y="540748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2339752" y="540748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 smtClean="0"/>
              <a:t>U</a:t>
            </a:r>
            <a:endParaRPr lang="ro-RO" sz="12000" dirty="0"/>
          </a:p>
        </p:txBody>
      </p:sp>
      <p:sp>
        <p:nvSpPr>
          <p:cNvPr id="12" name="Oval 11"/>
          <p:cNvSpPr/>
          <p:nvPr/>
        </p:nvSpPr>
        <p:spPr>
          <a:xfrm>
            <a:off x="6804248" y="2754859"/>
            <a:ext cx="1440160" cy="1368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822524" y="4327369"/>
            <a:ext cx="1440160" cy="1368152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804248" y="1265238"/>
            <a:ext cx="1440160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9600" dirty="0"/>
              <a:t>1</a:t>
            </a:r>
          </a:p>
        </p:txBody>
      </p:sp>
      <p:pic>
        <p:nvPicPr>
          <p:cNvPr id="16" name="Picture 2" descr="C:\Users\vilce\OneDrive\Desktop\SILABE\fd5c39ee1888db02ab0db69df90e1d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805" y="476672"/>
            <a:ext cx="2521247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57322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Users\vilce\OneDrive\Desktop\SILABE\4564579d81834c9ffcf3d71d360203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-7394"/>
            <a:ext cx="6646490" cy="6646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1074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023" y="4197095"/>
            <a:ext cx="1656224" cy="11761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AI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5816" y="4199263"/>
            <a:ext cx="1301892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MU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2470" y="4712629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755576" y="5479024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3737099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5335527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val 9"/>
          <p:cNvSpPr/>
          <p:nvPr/>
        </p:nvSpPr>
        <p:spPr>
          <a:xfrm>
            <a:off x="5724128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 smtClean="0"/>
              <a:t>M</a:t>
            </a:r>
            <a:endParaRPr lang="ro-RO" sz="12000" dirty="0"/>
          </a:p>
        </p:txBody>
      </p:sp>
      <p:sp>
        <p:nvSpPr>
          <p:cNvPr id="12" name="Oval 11"/>
          <p:cNvSpPr/>
          <p:nvPr/>
        </p:nvSpPr>
        <p:spPr>
          <a:xfrm>
            <a:off x="6895182" y="908720"/>
            <a:ext cx="1440160" cy="1368152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6</a:t>
            </a:r>
          </a:p>
        </p:txBody>
      </p:sp>
      <p:sp>
        <p:nvSpPr>
          <p:cNvPr id="13" name="Oval 12"/>
          <p:cNvSpPr/>
          <p:nvPr/>
        </p:nvSpPr>
        <p:spPr>
          <a:xfrm>
            <a:off x="6905546" y="4214445"/>
            <a:ext cx="1440160" cy="136815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05546" y="2492896"/>
            <a:ext cx="1440160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26041" y="4706503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Rectangle 16"/>
          <p:cNvSpPr/>
          <p:nvPr/>
        </p:nvSpPr>
        <p:spPr>
          <a:xfrm>
            <a:off x="5072883" y="4220577"/>
            <a:ext cx="1302490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ȚĂ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Oval 18"/>
          <p:cNvSpPr/>
          <p:nvPr/>
        </p:nvSpPr>
        <p:spPr>
          <a:xfrm>
            <a:off x="1276666" y="5479024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1" name="Oval 20"/>
          <p:cNvSpPr/>
          <p:nvPr/>
        </p:nvSpPr>
        <p:spPr>
          <a:xfrm>
            <a:off x="3204369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pic>
        <p:nvPicPr>
          <p:cNvPr id="20" name="Picture 2" descr="C:\Users\vilce\OneDrive\Desktop\SILABE\4564579d81834c9ffcf3d71d360203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23" y="384900"/>
            <a:ext cx="2778048" cy="2778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Oval 21"/>
          <p:cNvSpPr/>
          <p:nvPr/>
        </p:nvSpPr>
        <p:spPr>
          <a:xfrm>
            <a:off x="1653109" y="5472085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074595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vilce\OneDrive\Desktop\SILABE\786300496740f0b783b3c9f45151fc5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684"/>
            <a:ext cx="6607051" cy="6607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06467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023" y="4197095"/>
            <a:ext cx="1097675" cy="11761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55776" y="4199263"/>
            <a:ext cx="1661932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VAN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818414" y="4713293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925561" y="5479024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3737099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5335527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val 9"/>
          <p:cNvSpPr/>
          <p:nvPr/>
        </p:nvSpPr>
        <p:spPr>
          <a:xfrm>
            <a:off x="5724128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 smtClean="0"/>
              <a:t>E</a:t>
            </a:r>
            <a:endParaRPr lang="ro-RO" sz="12000" dirty="0"/>
          </a:p>
        </p:txBody>
      </p:sp>
      <p:sp>
        <p:nvSpPr>
          <p:cNvPr id="12" name="Oval 11"/>
          <p:cNvSpPr/>
          <p:nvPr/>
        </p:nvSpPr>
        <p:spPr>
          <a:xfrm>
            <a:off x="6895182" y="908720"/>
            <a:ext cx="1440160" cy="1368152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935102" y="2492896"/>
            <a:ext cx="1440160" cy="1368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35102" y="4072747"/>
            <a:ext cx="1440160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9600" dirty="0"/>
              <a:t>4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326041" y="4706503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Rectangle 16"/>
          <p:cNvSpPr/>
          <p:nvPr/>
        </p:nvSpPr>
        <p:spPr>
          <a:xfrm>
            <a:off x="5004048" y="4227255"/>
            <a:ext cx="1515341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TAI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Oval 18"/>
          <p:cNvSpPr/>
          <p:nvPr/>
        </p:nvSpPr>
        <p:spPr>
          <a:xfrm>
            <a:off x="2807648" y="5498883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1" name="Oval 20"/>
          <p:cNvSpPr/>
          <p:nvPr/>
        </p:nvSpPr>
        <p:spPr>
          <a:xfrm>
            <a:off x="3252684" y="549912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pic>
        <p:nvPicPr>
          <p:cNvPr id="18" name="Picture 2" descr="C:\Users\vilce\OneDrive\Desktop\SILABE\786300496740f0b783b3c9f45151fc5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2" y="19551"/>
            <a:ext cx="3468634" cy="3468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val 19"/>
          <p:cNvSpPr/>
          <p:nvPr/>
        </p:nvSpPr>
        <p:spPr>
          <a:xfrm>
            <a:off x="6088533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56939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3" name="Picture 3" descr="C:\Users\vilce\OneDrive\Desktop\SILABE\57e6f4bc1677d1b47f776ce8244b4ae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32656"/>
            <a:ext cx="4479614" cy="61237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804987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023" y="4197095"/>
            <a:ext cx="1656224" cy="11761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915816" y="4199263"/>
            <a:ext cx="1301892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22470" y="4712629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925561" y="5479024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3737099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5335527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val 9"/>
          <p:cNvSpPr/>
          <p:nvPr/>
        </p:nvSpPr>
        <p:spPr>
          <a:xfrm>
            <a:off x="5724128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 smtClean="0"/>
              <a:t>A</a:t>
            </a:r>
            <a:endParaRPr lang="ro-RO" sz="12000" dirty="0"/>
          </a:p>
        </p:txBody>
      </p:sp>
      <p:sp>
        <p:nvSpPr>
          <p:cNvPr id="12" name="Oval 11"/>
          <p:cNvSpPr/>
          <p:nvPr/>
        </p:nvSpPr>
        <p:spPr>
          <a:xfrm>
            <a:off x="6895182" y="908720"/>
            <a:ext cx="1440160" cy="1368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905546" y="4214445"/>
            <a:ext cx="1440160" cy="136815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05546" y="2492896"/>
            <a:ext cx="1440160" cy="136815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4</a:t>
            </a:r>
            <a:endParaRPr lang="ro-RO" sz="9600" dirty="0"/>
          </a:p>
        </p:txBody>
      </p:sp>
      <p:sp>
        <p:nvSpPr>
          <p:cNvPr id="16" name="Rectangle 15"/>
          <p:cNvSpPr/>
          <p:nvPr/>
        </p:nvSpPr>
        <p:spPr>
          <a:xfrm>
            <a:off x="4326041" y="4706503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Rectangle 16"/>
          <p:cNvSpPr/>
          <p:nvPr/>
        </p:nvSpPr>
        <p:spPr>
          <a:xfrm>
            <a:off x="5072883" y="4220577"/>
            <a:ext cx="1302490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RĂ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9" name="Oval 18"/>
          <p:cNvSpPr/>
          <p:nvPr/>
        </p:nvSpPr>
        <p:spPr>
          <a:xfrm>
            <a:off x="1276666" y="5479024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21" name="Oval 20"/>
          <p:cNvSpPr/>
          <p:nvPr/>
        </p:nvSpPr>
        <p:spPr>
          <a:xfrm>
            <a:off x="3204369" y="5516621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pic>
        <p:nvPicPr>
          <p:cNvPr id="18" name="Picture 3" descr="C:\Users\vilce\OneDrive\Desktop\SILABE\57e6f4bc1677d1b47f776ce8244b4ae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440" y="476672"/>
            <a:ext cx="2205293" cy="3014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425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vilce\OneDrive\Desktop\SILABE\6a9ee90981a3695c45bccc28b433941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606378"/>
            <a:ext cx="6353696" cy="565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71018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4197095"/>
            <a:ext cx="936104" cy="11761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1407" y="4197094"/>
            <a:ext cx="1158436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LE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63688" y="4689146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1043608" y="5517232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2627784" y="553609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3080407" y="5538198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4485314" y="5491820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0" name="Oval 9"/>
          <p:cNvSpPr/>
          <p:nvPr/>
        </p:nvSpPr>
        <p:spPr>
          <a:xfrm>
            <a:off x="4975049" y="5481157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/>
              <a:t>E</a:t>
            </a:r>
          </a:p>
        </p:txBody>
      </p:sp>
      <p:sp>
        <p:nvSpPr>
          <p:cNvPr id="12" name="Oval 11"/>
          <p:cNvSpPr/>
          <p:nvPr/>
        </p:nvSpPr>
        <p:spPr>
          <a:xfrm>
            <a:off x="6804248" y="1037529"/>
            <a:ext cx="1440160" cy="1368152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4</a:t>
            </a:r>
          </a:p>
        </p:txBody>
      </p:sp>
      <p:sp>
        <p:nvSpPr>
          <p:cNvPr id="13" name="Oval 12"/>
          <p:cNvSpPr/>
          <p:nvPr/>
        </p:nvSpPr>
        <p:spPr>
          <a:xfrm>
            <a:off x="6905546" y="2708920"/>
            <a:ext cx="1440160" cy="1368152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05546" y="4291615"/>
            <a:ext cx="1440160" cy="136815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pic>
        <p:nvPicPr>
          <p:cNvPr id="15" name="Picture 2" descr="C:\Users\vilce\OneDrive\Desktop\SILABE\6a9ee90981a3695c45bccc28b433941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32" y="488125"/>
            <a:ext cx="2772252" cy="2466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/>
          <p:cNvSpPr/>
          <p:nvPr/>
        </p:nvSpPr>
        <p:spPr>
          <a:xfrm>
            <a:off x="3828054" y="4701860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7" name="Rectangle 16"/>
          <p:cNvSpPr/>
          <p:nvPr/>
        </p:nvSpPr>
        <p:spPr>
          <a:xfrm>
            <a:off x="4396910" y="4197094"/>
            <a:ext cx="1831274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FANT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8" name="Oval 17"/>
          <p:cNvSpPr/>
          <p:nvPr/>
        </p:nvSpPr>
        <p:spPr>
          <a:xfrm>
            <a:off x="5411368" y="5481157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9" name="Oval 18"/>
          <p:cNvSpPr/>
          <p:nvPr/>
        </p:nvSpPr>
        <p:spPr>
          <a:xfrm>
            <a:off x="5886020" y="5488352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961135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vilce\OneDrive\Desktop\SILABE\2422e600caf092896c8e157ab72205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980728"/>
            <a:ext cx="6807548" cy="4751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0971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89239" y="4077072"/>
            <a:ext cx="1926577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</a:t>
            </a:r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ELC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Oval 5"/>
          <p:cNvSpPr/>
          <p:nvPr/>
        </p:nvSpPr>
        <p:spPr>
          <a:xfrm>
            <a:off x="1187624" y="5420065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1741536" y="5420065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2195736" y="5420065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2603998" y="5420065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/>
              <a:t>M</a:t>
            </a:r>
          </a:p>
        </p:txBody>
      </p:sp>
      <p:sp>
        <p:nvSpPr>
          <p:cNvPr id="12" name="Oval 11"/>
          <p:cNvSpPr/>
          <p:nvPr/>
        </p:nvSpPr>
        <p:spPr>
          <a:xfrm>
            <a:off x="6804248" y="1037529"/>
            <a:ext cx="1440160" cy="1368152"/>
          </a:xfrm>
          <a:prstGeom prst="ellipse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822524" y="4327369"/>
            <a:ext cx="1440160" cy="136815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822524" y="2685515"/>
            <a:ext cx="1440160" cy="1368152"/>
          </a:xfrm>
          <a:prstGeom prst="ellipse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1</a:t>
            </a:r>
          </a:p>
        </p:txBody>
      </p:sp>
      <p:pic>
        <p:nvPicPr>
          <p:cNvPr id="15" name="Picture 2" descr="C:\Users\vilce\OneDrive\Desktop\SILABE\2422e600caf092896c8e157ab722051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146" y="627368"/>
            <a:ext cx="3135140" cy="2188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1277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vilce\OneDrive\Desktop\SILABE\629106a52f30998aa3c7a88e46daef7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692696"/>
            <a:ext cx="4126210" cy="565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32162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83568" y="4197095"/>
            <a:ext cx="936104" cy="117612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I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1406" y="4197094"/>
            <a:ext cx="1926577" cy="117612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NEL</a:t>
            </a:r>
            <a:endParaRPr lang="ro-RO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763688" y="4689146"/>
            <a:ext cx="504056" cy="19201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6" name="Oval 5"/>
          <p:cNvSpPr/>
          <p:nvPr/>
        </p:nvSpPr>
        <p:spPr>
          <a:xfrm>
            <a:off x="1043608" y="5517232"/>
            <a:ext cx="288032" cy="288032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7" name="Oval 6"/>
          <p:cNvSpPr/>
          <p:nvPr/>
        </p:nvSpPr>
        <p:spPr>
          <a:xfrm>
            <a:off x="2800400" y="5536099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8" name="Oval 7"/>
          <p:cNvSpPr/>
          <p:nvPr/>
        </p:nvSpPr>
        <p:spPr>
          <a:xfrm>
            <a:off x="3224423" y="5538198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9" name="Oval 8"/>
          <p:cNvSpPr/>
          <p:nvPr/>
        </p:nvSpPr>
        <p:spPr>
          <a:xfrm>
            <a:off x="3648034" y="5538198"/>
            <a:ext cx="288032" cy="28803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o-RO"/>
          </a:p>
        </p:txBody>
      </p:sp>
      <p:sp>
        <p:nvSpPr>
          <p:cNvPr id="11" name="Rectangle 10"/>
          <p:cNvSpPr/>
          <p:nvPr/>
        </p:nvSpPr>
        <p:spPr>
          <a:xfrm>
            <a:off x="3936066" y="476672"/>
            <a:ext cx="1788062" cy="223224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12000" dirty="0"/>
              <a:t>I</a:t>
            </a:r>
          </a:p>
        </p:txBody>
      </p:sp>
      <p:sp>
        <p:nvSpPr>
          <p:cNvPr id="12" name="Oval 11"/>
          <p:cNvSpPr/>
          <p:nvPr/>
        </p:nvSpPr>
        <p:spPr>
          <a:xfrm>
            <a:off x="6935999" y="4539510"/>
            <a:ext cx="1440160" cy="1368152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o-RO" sz="9600" dirty="0" smtClean="0"/>
              <a:t>2</a:t>
            </a:r>
            <a:endParaRPr lang="ro-RO" sz="9600" dirty="0"/>
          </a:p>
        </p:txBody>
      </p:sp>
      <p:sp>
        <p:nvSpPr>
          <p:cNvPr id="13" name="Oval 12"/>
          <p:cNvSpPr/>
          <p:nvPr/>
        </p:nvSpPr>
        <p:spPr>
          <a:xfrm>
            <a:off x="6905546" y="764704"/>
            <a:ext cx="1440160" cy="1368152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3</a:t>
            </a:r>
          </a:p>
        </p:txBody>
      </p:sp>
      <p:sp>
        <p:nvSpPr>
          <p:cNvPr id="14" name="Oval 13"/>
          <p:cNvSpPr/>
          <p:nvPr/>
        </p:nvSpPr>
        <p:spPr>
          <a:xfrm>
            <a:off x="6927290" y="2705034"/>
            <a:ext cx="1440160" cy="136815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9600" dirty="0"/>
              <a:t>1</a:t>
            </a:r>
          </a:p>
        </p:txBody>
      </p:sp>
      <p:pic>
        <p:nvPicPr>
          <p:cNvPr id="15" name="Picture 2" descr="C:\Users\vilce\OneDrive\Desktop\SILABE\629106a52f30998aa3c7a88e46daef7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936" y="332656"/>
            <a:ext cx="2385880" cy="3270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8220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vilce\OneDrive\Desktop\SILABE\dd7304985a458895b58a90f54b6553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0"/>
            <a:ext cx="700653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2961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262</Words>
  <Application>Microsoft Office PowerPoint</Application>
  <PresentationFormat>On-screen Show (4:3)</PresentationFormat>
  <Paragraphs>97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vilceacatalina@outlook.com</dc:creator>
  <cp:lastModifiedBy>vilceacatalina@outlook.com</cp:lastModifiedBy>
  <cp:revision>30</cp:revision>
  <dcterms:created xsi:type="dcterms:W3CDTF">2021-01-28T20:09:10Z</dcterms:created>
  <dcterms:modified xsi:type="dcterms:W3CDTF">2024-04-30T15:11:05Z</dcterms:modified>
</cp:coreProperties>
</file>