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9" r:id="rId12"/>
    <p:sldId id="271" r:id="rId13"/>
    <p:sldId id="270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81" d="100"/>
          <a:sy n="81" d="100"/>
        </p:scale>
        <p:origin x="6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8B6F77-711E-4078-A87A-96BF721A2FA0}" type="doc">
      <dgm:prSet loTypeId="urn:microsoft.com/office/officeart/2005/8/layout/vList2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B157011-207A-4864-8112-FDC139174E00}">
      <dgm:prSet/>
      <dgm:spPr/>
      <dgm:t>
        <a:bodyPr/>
        <a:lstStyle/>
        <a:p>
          <a:r>
            <a:rPr lang="ro-RO">
              <a:latin typeface="Times New Roman" panose="02020603050405020304" pitchFamily="18" charset="0"/>
              <a:cs typeface="Times New Roman" panose="02020603050405020304" pitchFamily="18" charset="0"/>
            </a:rPr>
            <a:t>SCOPUL MATERIALULUI – </a:t>
          </a:r>
          <a:r>
            <a:rPr lang="ro-RO" b="1">
              <a:latin typeface="Times New Roman" panose="02020603050405020304" pitchFamily="18" charset="0"/>
              <a:cs typeface="Times New Roman" panose="02020603050405020304" pitchFamily="18" charset="0"/>
            </a:rPr>
            <a:t>DIDACTIC</a:t>
          </a:r>
          <a:endParaRPr lang="en-US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473571-21E1-4B6D-B2F3-5E65C42A31A9}" type="parTrans" cxnId="{1ECA4509-02EC-442C-A1F6-6D75A39CEDC5}">
      <dgm:prSet/>
      <dgm:spPr/>
      <dgm:t>
        <a:bodyPr/>
        <a:lstStyle/>
        <a:p>
          <a:endParaRPr lang="en-US"/>
        </a:p>
      </dgm:t>
    </dgm:pt>
    <dgm:pt modelId="{BE7BBF9A-6F61-429B-AE89-137D71BF32F7}" type="sibTrans" cxnId="{1ECA4509-02EC-442C-A1F6-6D75A39CEDC5}">
      <dgm:prSet/>
      <dgm:spPr/>
      <dgm:t>
        <a:bodyPr/>
        <a:lstStyle/>
        <a:p>
          <a:endParaRPr lang="en-US"/>
        </a:p>
      </dgm:t>
    </dgm:pt>
    <dgm:pt modelId="{CC944B2B-6690-436A-9DE9-080A7E14BC6D}">
      <dgm:prSet/>
      <dgm:spPr/>
      <dgm:t>
        <a:bodyPr/>
        <a:lstStyle/>
        <a:p>
          <a:r>
            <a:rPr lang="ro-RO">
              <a:latin typeface="Times New Roman" panose="02020603050405020304" pitchFamily="18" charset="0"/>
              <a:cs typeface="Times New Roman" panose="02020603050405020304" pitchFamily="18" charset="0"/>
            </a:rPr>
            <a:t>NIVELUL DE ÎNVĂŢĂMÂNT – </a:t>
          </a:r>
          <a:r>
            <a:rPr lang="ro-RO" b="1">
              <a:latin typeface="Times New Roman" panose="02020603050405020304" pitchFamily="18" charset="0"/>
              <a:cs typeface="Times New Roman" panose="02020603050405020304" pitchFamily="18" charset="0"/>
            </a:rPr>
            <a:t>GIMNAZIAL</a:t>
          </a:r>
          <a:endParaRPr lang="en-US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77B23D-8D2D-4D5C-AC9E-404E84FD1AA9}" type="parTrans" cxnId="{90B80987-DCE4-4E21-A6D8-9B28592EED56}">
      <dgm:prSet/>
      <dgm:spPr/>
      <dgm:t>
        <a:bodyPr/>
        <a:lstStyle/>
        <a:p>
          <a:endParaRPr lang="en-US"/>
        </a:p>
      </dgm:t>
    </dgm:pt>
    <dgm:pt modelId="{A40ED809-55FB-47FC-8972-0DDECA7FA968}" type="sibTrans" cxnId="{90B80987-DCE4-4E21-A6D8-9B28592EED56}">
      <dgm:prSet/>
      <dgm:spPr/>
      <dgm:t>
        <a:bodyPr/>
        <a:lstStyle/>
        <a:p>
          <a:endParaRPr lang="en-US"/>
        </a:p>
      </dgm:t>
    </dgm:pt>
    <dgm:pt modelId="{CB17262A-0DF5-41DC-ABA3-5EADEEBCA6B4}">
      <dgm:prSet/>
      <dgm:spPr/>
      <dgm:t>
        <a:bodyPr/>
        <a:lstStyle/>
        <a:p>
          <a:r>
            <a:rPr lang="ro-RO" b="1" dirty="0">
              <a:latin typeface="Times New Roman" panose="02020603050405020304" pitchFamily="18" charset="0"/>
              <a:cs typeface="Times New Roman" panose="02020603050405020304" pitchFamily="18" charset="0"/>
            </a:rPr>
            <a:t>CLASA A V A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611946-0BDB-4E5C-98FD-23C0581C8082}" type="parTrans" cxnId="{257A0E4C-25AA-4160-AD33-0618DF29F602}">
      <dgm:prSet/>
      <dgm:spPr/>
      <dgm:t>
        <a:bodyPr/>
        <a:lstStyle/>
        <a:p>
          <a:endParaRPr lang="en-US"/>
        </a:p>
      </dgm:t>
    </dgm:pt>
    <dgm:pt modelId="{19622A4A-6D02-4490-B494-B1FABB706442}" type="sibTrans" cxnId="{257A0E4C-25AA-4160-AD33-0618DF29F602}">
      <dgm:prSet/>
      <dgm:spPr/>
      <dgm:t>
        <a:bodyPr/>
        <a:lstStyle/>
        <a:p>
          <a:endParaRPr lang="en-US"/>
        </a:p>
      </dgm:t>
    </dgm:pt>
    <dgm:pt modelId="{D994F293-0F7F-4D80-AA9E-FBBFFACDA293}">
      <dgm:prSet/>
      <dgm:spPr/>
      <dgm:t>
        <a:bodyPr/>
        <a:lstStyle/>
        <a:p>
          <a:r>
            <a:rPr lang="ro-RO">
              <a:latin typeface="Times New Roman" panose="02020603050405020304" pitchFamily="18" charset="0"/>
              <a:cs typeface="Times New Roman" panose="02020603050405020304" pitchFamily="18" charset="0"/>
            </a:rPr>
            <a:t>ARIA CURRICULARĂ – </a:t>
          </a:r>
          <a:r>
            <a:rPr lang="ro-RO" b="1">
              <a:latin typeface="Times New Roman" panose="02020603050405020304" pitchFamily="18" charset="0"/>
              <a:cs typeface="Times New Roman" panose="02020603050405020304" pitchFamily="18" charset="0"/>
            </a:rPr>
            <a:t>LIMBA ŞI COMUNICARE</a:t>
          </a:r>
          <a:endParaRPr lang="en-US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2098F4-0CF0-48C6-B676-9E2957DF0630}" type="parTrans" cxnId="{5FDAD221-4274-4CC9-9958-36FCD1C029F5}">
      <dgm:prSet/>
      <dgm:spPr/>
      <dgm:t>
        <a:bodyPr/>
        <a:lstStyle/>
        <a:p>
          <a:endParaRPr lang="en-US"/>
        </a:p>
      </dgm:t>
    </dgm:pt>
    <dgm:pt modelId="{949B52F5-B5A2-4C30-892E-534E735201AE}" type="sibTrans" cxnId="{5FDAD221-4274-4CC9-9958-36FCD1C029F5}">
      <dgm:prSet/>
      <dgm:spPr/>
      <dgm:t>
        <a:bodyPr/>
        <a:lstStyle/>
        <a:p>
          <a:endParaRPr lang="en-US"/>
        </a:p>
      </dgm:t>
    </dgm:pt>
    <dgm:pt modelId="{D8FB559E-ADC3-4C6A-88F6-A0D29C682F15}">
      <dgm:prSet/>
      <dgm:spPr/>
      <dgm:t>
        <a:bodyPr/>
        <a:lstStyle/>
        <a:p>
          <a:r>
            <a:rPr lang="ro-RO">
              <a:latin typeface="Times New Roman" panose="02020603050405020304" pitchFamily="18" charset="0"/>
              <a:cs typeface="Times New Roman" panose="02020603050405020304" pitchFamily="18" charset="0"/>
            </a:rPr>
            <a:t>DISCIPLINA  </a:t>
          </a:r>
          <a:r>
            <a:rPr lang="ro-RO" b="1">
              <a:latin typeface="Times New Roman" panose="02020603050405020304" pitchFamily="18" charset="0"/>
              <a:cs typeface="Times New Roman" panose="02020603050405020304" pitchFamily="18" charset="0"/>
            </a:rPr>
            <a:t>LIMBA ŞI LITERATURA ROMÂNĂ</a:t>
          </a:r>
          <a:endParaRPr lang="en-US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D87FFB-E142-4FAA-8083-3880D82D95D6}" type="parTrans" cxnId="{DE8D1423-3AA2-4465-8490-E4BC8279A6FE}">
      <dgm:prSet/>
      <dgm:spPr/>
      <dgm:t>
        <a:bodyPr/>
        <a:lstStyle/>
        <a:p>
          <a:endParaRPr lang="en-US"/>
        </a:p>
      </dgm:t>
    </dgm:pt>
    <dgm:pt modelId="{E12C841B-EF71-47E7-9413-CA3FBA38884B}" type="sibTrans" cxnId="{DE8D1423-3AA2-4465-8490-E4BC8279A6FE}">
      <dgm:prSet/>
      <dgm:spPr/>
      <dgm:t>
        <a:bodyPr/>
        <a:lstStyle/>
        <a:p>
          <a:endParaRPr lang="en-US"/>
        </a:p>
      </dgm:t>
    </dgm:pt>
    <dgm:pt modelId="{C573B750-B7CC-4FDE-9274-1747AEFDB87F}">
      <dgm:prSet/>
      <dgm:spPr/>
      <dgm:t>
        <a:bodyPr/>
        <a:lstStyle/>
        <a:p>
          <a:r>
            <a:rPr lang="ro-RO" dirty="0">
              <a:latin typeface="Times New Roman" panose="02020603050405020304" pitchFamily="18" charset="0"/>
              <a:cs typeface="Times New Roman" panose="02020603050405020304" pitchFamily="18" charset="0"/>
            </a:rPr>
            <a:t>COMPETENŢE VIZATE – </a:t>
          </a:r>
          <a:r>
            <a:rPr lang="ro-RO" b="1" dirty="0">
              <a:latin typeface="Times New Roman" panose="02020603050405020304" pitchFamily="18" charset="0"/>
              <a:cs typeface="Times New Roman" panose="02020603050405020304" pitchFamily="18" charset="0"/>
            </a:rPr>
            <a:t>COMPETENŢA GENERALĂ 4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616252-DA7A-4064-B740-FC492944F0A1}" type="sibTrans" cxnId="{C8827E15-F6A0-4C0D-A9B0-55A453E1F0CB}">
      <dgm:prSet/>
      <dgm:spPr/>
      <dgm:t>
        <a:bodyPr/>
        <a:lstStyle/>
        <a:p>
          <a:endParaRPr lang="en-US"/>
        </a:p>
      </dgm:t>
    </dgm:pt>
    <dgm:pt modelId="{2CE3EFB5-1996-4304-B348-DE7752D61B52}" type="parTrans" cxnId="{C8827E15-F6A0-4C0D-A9B0-55A453E1F0CB}">
      <dgm:prSet/>
      <dgm:spPr/>
      <dgm:t>
        <a:bodyPr/>
        <a:lstStyle/>
        <a:p>
          <a:endParaRPr lang="en-US"/>
        </a:p>
      </dgm:t>
    </dgm:pt>
    <dgm:pt modelId="{E9C20DE6-8463-490C-B549-67931BE4E2E7}">
      <dgm:prSet/>
      <dgm:spPr/>
      <dgm:t>
        <a:bodyPr/>
        <a:lstStyle/>
        <a:p>
          <a:r>
            <a:rPr lang="ro-RO" dirty="0">
              <a:latin typeface="Times New Roman" panose="02020603050405020304" pitchFamily="18" charset="0"/>
              <a:cs typeface="Times New Roman" panose="02020603050405020304" pitchFamily="18" charset="0"/>
            </a:rPr>
            <a:t>COMPETENŢELE SPECIFICE –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b="1" dirty="0">
              <a:latin typeface="Times New Roman" panose="02020603050405020304" pitchFamily="18" charset="0"/>
              <a:cs typeface="Times New Roman" panose="02020603050405020304" pitchFamily="18" charset="0"/>
            </a:rPr>
            <a:t>4.1., 4.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o-RO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26CC9E-0018-4A1B-A4B8-AFAE4FC0C128}" type="sibTrans" cxnId="{9F241D44-98D2-488C-89AD-D1FADC16DA6D}">
      <dgm:prSet/>
      <dgm:spPr/>
      <dgm:t>
        <a:bodyPr/>
        <a:lstStyle/>
        <a:p>
          <a:endParaRPr lang="en-US"/>
        </a:p>
      </dgm:t>
    </dgm:pt>
    <dgm:pt modelId="{A27C4C23-F22A-4126-8F0A-DAFA58591BB6}" type="parTrans" cxnId="{9F241D44-98D2-488C-89AD-D1FADC16DA6D}">
      <dgm:prSet/>
      <dgm:spPr/>
      <dgm:t>
        <a:bodyPr/>
        <a:lstStyle/>
        <a:p>
          <a:endParaRPr lang="en-US"/>
        </a:p>
      </dgm:t>
    </dgm:pt>
    <dgm:pt modelId="{48950388-70F3-4EDB-84DF-E377E32F92AD}">
      <dgm:prSet/>
      <dgm:spPr/>
      <dgm:t>
        <a:bodyPr/>
        <a:lstStyle/>
        <a:p>
          <a:r>
            <a:rPr lang="ro-RO" dirty="0">
              <a:latin typeface="Times New Roman" panose="02020603050405020304" pitchFamily="18" charset="0"/>
              <a:cs typeface="Times New Roman" panose="02020603050405020304" pitchFamily="18" charset="0"/>
            </a:rPr>
            <a:t>CONŢINUTURI –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ADJECTIVUL. ARTICOLUL DEMONSTRATIV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455546-5A75-4545-8B48-CF2A5645E2CB}" type="sibTrans" cxnId="{6A142074-F6C3-4C18-9550-5A67960AAEA0}">
      <dgm:prSet/>
      <dgm:spPr/>
      <dgm:t>
        <a:bodyPr/>
        <a:lstStyle/>
        <a:p>
          <a:endParaRPr lang="en-US"/>
        </a:p>
      </dgm:t>
    </dgm:pt>
    <dgm:pt modelId="{2EADB6D5-0697-49B7-9426-0F3A64B539D0}" type="parTrans" cxnId="{6A142074-F6C3-4C18-9550-5A67960AAEA0}">
      <dgm:prSet/>
      <dgm:spPr/>
      <dgm:t>
        <a:bodyPr/>
        <a:lstStyle/>
        <a:p>
          <a:endParaRPr lang="en-US"/>
        </a:p>
      </dgm:t>
    </dgm:pt>
    <dgm:pt modelId="{FDC73BE1-85B9-4F08-9EF3-38C1D22105EB}" type="pres">
      <dgm:prSet presAssocID="{BD8B6F77-711E-4078-A87A-96BF721A2FA0}" presName="linear" presStyleCnt="0">
        <dgm:presLayoutVars>
          <dgm:animLvl val="lvl"/>
          <dgm:resizeHandles val="exact"/>
        </dgm:presLayoutVars>
      </dgm:prSet>
      <dgm:spPr/>
    </dgm:pt>
    <dgm:pt modelId="{1F348975-856E-45F3-8F27-E52DAC7B08D5}" type="pres">
      <dgm:prSet presAssocID="{1B157011-207A-4864-8112-FDC139174E00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750DDD18-6DDE-4775-AE3E-D876EF4C1225}" type="pres">
      <dgm:prSet presAssocID="{BE7BBF9A-6F61-429B-AE89-137D71BF32F7}" presName="spacer" presStyleCnt="0"/>
      <dgm:spPr/>
    </dgm:pt>
    <dgm:pt modelId="{14BA2EC1-3988-4E19-9E2E-34D816021C04}" type="pres">
      <dgm:prSet presAssocID="{CC944B2B-6690-436A-9DE9-080A7E14BC6D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9E8577CC-6299-4506-B29D-086E5A6CA271}" type="pres">
      <dgm:prSet presAssocID="{A40ED809-55FB-47FC-8972-0DDECA7FA968}" presName="spacer" presStyleCnt="0"/>
      <dgm:spPr/>
    </dgm:pt>
    <dgm:pt modelId="{FB8B4C96-14AB-45BD-B59E-7D7FE094BD60}" type="pres">
      <dgm:prSet presAssocID="{CB17262A-0DF5-41DC-ABA3-5EADEEBCA6B4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E90F5637-D0D9-4509-B67A-47D16898FFC3}" type="pres">
      <dgm:prSet presAssocID="{19622A4A-6D02-4490-B494-B1FABB706442}" presName="spacer" presStyleCnt="0"/>
      <dgm:spPr/>
    </dgm:pt>
    <dgm:pt modelId="{03D24306-DE0D-460B-AC36-1E860029946B}" type="pres">
      <dgm:prSet presAssocID="{D994F293-0F7F-4D80-AA9E-FBBFFACDA293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B32BBFDA-1D5A-4DE5-BA71-52F48E6A3261}" type="pres">
      <dgm:prSet presAssocID="{949B52F5-B5A2-4C30-892E-534E735201AE}" presName="spacer" presStyleCnt="0"/>
      <dgm:spPr/>
    </dgm:pt>
    <dgm:pt modelId="{06756995-8EEF-4A91-961E-35C30744BA1F}" type="pres">
      <dgm:prSet presAssocID="{D8FB559E-ADC3-4C6A-88F6-A0D29C682F15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0B8B31FF-F6A4-43D9-A67D-486DA06AF860}" type="pres">
      <dgm:prSet presAssocID="{E12C841B-EF71-47E7-9413-CA3FBA38884B}" presName="spacer" presStyleCnt="0"/>
      <dgm:spPr/>
    </dgm:pt>
    <dgm:pt modelId="{DB8D7A47-41EE-4748-B73E-AC1CEB7125DC}" type="pres">
      <dgm:prSet presAssocID="{C573B750-B7CC-4FDE-9274-1747AEFDB87F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125EF45C-970E-4674-8F27-FC248FFEA2BB}" type="pres">
      <dgm:prSet presAssocID="{22616252-DA7A-4064-B740-FC492944F0A1}" presName="spacer" presStyleCnt="0"/>
      <dgm:spPr/>
    </dgm:pt>
    <dgm:pt modelId="{87CF1105-30B0-4212-BDE7-9B533B214CD2}" type="pres">
      <dgm:prSet presAssocID="{E9C20DE6-8463-490C-B549-67931BE4E2E7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47A8B0A4-399A-4923-A325-3D0AE943908B}" type="pres">
      <dgm:prSet presAssocID="{4326CC9E-0018-4A1B-A4B8-AFAE4FC0C128}" presName="spacer" presStyleCnt="0"/>
      <dgm:spPr/>
    </dgm:pt>
    <dgm:pt modelId="{460C06B6-A7AE-49A0-81FE-812A5D86A065}" type="pres">
      <dgm:prSet presAssocID="{48950388-70F3-4EDB-84DF-E377E32F92AD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5B030605-0131-43E2-989F-ACF7B4CE2C89}" type="presOf" srcId="{CB17262A-0DF5-41DC-ABA3-5EADEEBCA6B4}" destId="{FB8B4C96-14AB-45BD-B59E-7D7FE094BD60}" srcOrd="0" destOrd="0" presId="urn:microsoft.com/office/officeart/2005/8/layout/vList2"/>
    <dgm:cxn modelId="{1ECA4509-02EC-442C-A1F6-6D75A39CEDC5}" srcId="{BD8B6F77-711E-4078-A87A-96BF721A2FA0}" destId="{1B157011-207A-4864-8112-FDC139174E00}" srcOrd="0" destOrd="0" parTransId="{27473571-21E1-4B6D-B2F3-5E65C42A31A9}" sibTransId="{BE7BBF9A-6F61-429B-AE89-137D71BF32F7}"/>
    <dgm:cxn modelId="{C8827E15-F6A0-4C0D-A9B0-55A453E1F0CB}" srcId="{BD8B6F77-711E-4078-A87A-96BF721A2FA0}" destId="{C573B750-B7CC-4FDE-9274-1747AEFDB87F}" srcOrd="5" destOrd="0" parTransId="{2CE3EFB5-1996-4304-B348-DE7752D61B52}" sibTransId="{22616252-DA7A-4064-B740-FC492944F0A1}"/>
    <dgm:cxn modelId="{5FDAD221-4274-4CC9-9958-36FCD1C029F5}" srcId="{BD8B6F77-711E-4078-A87A-96BF721A2FA0}" destId="{D994F293-0F7F-4D80-AA9E-FBBFFACDA293}" srcOrd="3" destOrd="0" parTransId="{B72098F4-0CF0-48C6-B676-9E2957DF0630}" sibTransId="{949B52F5-B5A2-4C30-892E-534E735201AE}"/>
    <dgm:cxn modelId="{DE8D1423-3AA2-4465-8490-E4BC8279A6FE}" srcId="{BD8B6F77-711E-4078-A87A-96BF721A2FA0}" destId="{D8FB559E-ADC3-4C6A-88F6-A0D29C682F15}" srcOrd="4" destOrd="0" parTransId="{6AD87FFB-E142-4FAA-8083-3880D82D95D6}" sibTransId="{E12C841B-EF71-47E7-9413-CA3FBA38884B}"/>
    <dgm:cxn modelId="{A192135F-4691-442F-A12E-5F4E09DDF6D9}" type="presOf" srcId="{D8FB559E-ADC3-4C6A-88F6-A0D29C682F15}" destId="{06756995-8EEF-4A91-961E-35C30744BA1F}" srcOrd="0" destOrd="0" presId="urn:microsoft.com/office/officeart/2005/8/layout/vList2"/>
    <dgm:cxn modelId="{9F241D44-98D2-488C-89AD-D1FADC16DA6D}" srcId="{BD8B6F77-711E-4078-A87A-96BF721A2FA0}" destId="{E9C20DE6-8463-490C-B549-67931BE4E2E7}" srcOrd="6" destOrd="0" parTransId="{A27C4C23-F22A-4126-8F0A-DAFA58591BB6}" sibTransId="{4326CC9E-0018-4A1B-A4B8-AFAE4FC0C128}"/>
    <dgm:cxn modelId="{257A0E4C-25AA-4160-AD33-0618DF29F602}" srcId="{BD8B6F77-711E-4078-A87A-96BF721A2FA0}" destId="{CB17262A-0DF5-41DC-ABA3-5EADEEBCA6B4}" srcOrd="2" destOrd="0" parTransId="{00611946-0BDB-4E5C-98FD-23C0581C8082}" sibTransId="{19622A4A-6D02-4490-B494-B1FABB706442}"/>
    <dgm:cxn modelId="{BDF8836E-61EA-4FE6-80A5-6015CDDD5040}" type="presOf" srcId="{48950388-70F3-4EDB-84DF-E377E32F92AD}" destId="{460C06B6-A7AE-49A0-81FE-812A5D86A065}" srcOrd="0" destOrd="0" presId="urn:microsoft.com/office/officeart/2005/8/layout/vList2"/>
    <dgm:cxn modelId="{6A142074-F6C3-4C18-9550-5A67960AAEA0}" srcId="{BD8B6F77-711E-4078-A87A-96BF721A2FA0}" destId="{48950388-70F3-4EDB-84DF-E377E32F92AD}" srcOrd="7" destOrd="0" parTransId="{2EADB6D5-0697-49B7-9426-0F3A64B539D0}" sibTransId="{7F455546-5A75-4545-8B48-CF2A5645E2CB}"/>
    <dgm:cxn modelId="{830E3056-A913-49AE-B4A8-7F2DAA763A2E}" type="presOf" srcId="{E9C20DE6-8463-490C-B549-67931BE4E2E7}" destId="{87CF1105-30B0-4212-BDE7-9B533B214CD2}" srcOrd="0" destOrd="0" presId="urn:microsoft.com/office/officeart/2005/8/layout/vList2"/>
    <dgm:cxn modelId="{90B80987-DCE4-4E21-A6D8-9B28592EED56}" srcId="{BD8B6F77-711E-4078-A87A-96BF721A2FA0}" destId="{CC944B2B-6690-436A-9DE9-080A7E14BC6D}" srcOrd="1" destOrd="0" parTransId="{B977B23D-8D2D-4D5C-AC9E-404E84FD1AA9}" sibTransId="{A40ED809-55FB-47FC-8972-0DDECA7FA968}"/>
    <dgm:cxn modelId="{38A80C89-FDE0-45B3-B081-FFD47D9EE87F}" type="presOf" srcId="{CC944B2B-6690-436A-9DE9-080A7E14BC6D}" destId="{14BA2EC1-3988-4E19-9E2E-34D816021C04}" srcOrd="0" destOrd="0" presId="urn:microsoft.com/office/officeart/2005/8/layout/vList2"/>
    <dgm:cxn modelId="{EA7FD48F-2ED4-416A-A9FF-0778AEB89DD2}" type="presOf" srcId="{C573B750-B7CC-4FDE-9274-1747AEFDB87F}" destId="{DB8D7A47-41EE-4748-B73E-AC1CEB7125DC}" srcOrd="0" destOrd="0" presId="urn:microsoft.com/office/officeart/2005/8/layout/vList2"/>
    <dgm:cxn modelId="{2A41F69D-4696-44AC-B09C-C9AA7CFBB75A}" type="presOf" srcId="{1B157011-207A-4864-8112-FDC139174E00}" destId="{1F348975-856E-45F3-8F27-E52DAC7B08D5}" srcOrd="0" destOrd="0" presId="urn:microsoft.com/office/officeart/2005/8/layout/vList2"/>
    <dgm:cxn modelId="{C94089DE-2CAE-4AB2-BDB8-B9A15359EC84}" type="presOf" srcId="{D994F293-0F7F-4D80-AA9E-FBBFFACDA293}" destId="{03D24306-DE0D-460B-AC36-1E860029946B}" srcOrd="0" destOrd="0" presId="urn:microsoft.com/office/officeart/2005/8/layout/vList2"/>
    <dgm:cxn modelId="{8F56C9EC-89C3-415A-856F-54F5B0985B89}" type="presOf" srcId="{BD8B6F77-711E-4078-A87A-96BF721A2FA0}" destId="{FDC73BE1-85B9-4F08-9EF3-38C1D22105EB}" srcOrd="0" destOrd="0" presId="urn:microsoft.com/office/officeart/2005/8/layout/vList2"/>
    <dgm:cxn modelId="{32D5A65C-2812-4FC5-95FD-D5F512C1D0ED}" type="presParOf" srcId="{FDC73BE1-85B9-4F08-9EF3-38C1D22105EB}" destId="{1F348975-856E-45F3-8F27-E52DAC7B08D5}" srcOrd="0" destOrd="0" presId="urn:microsoft.com/office/officeart/2005/8/layout/vList2"/>
    <dgm:cxn modelId="{E06251F8-BA2A-4CEB-B601-A8106894E66F}" type="presParOf" srcId="{FDC73BE1-85B9-4F08-9EF3-38C1D22105EB}" destId="{750DDD18-6DDE-4775-AE3E-D876EF4C1225}" srcOrd="1" destOrd="0" presId="urn:microsoft.com/office/officeart/2005/8/layout/vList2"/>
    <dgm:cxn modelId="{62F43D89-121B-4482-BBD7-5414AD1B5FC0}" type="presParOf" srcId="{FDC73BE1-85B9-4F08-9EF3-38C1D22105EB}" destId="{14BA2EC1-3988-4E19-9E2E-34D816021C04}" srcOrd="2" destOrd="0" presId="urn:microsoft.com/office/officeart/2005/8/layout/vList2"/>
    <dgm:cxn modelId="{B3930E12-F76D-4FA8-B805-4997AD441704}" type="presParOf" srcId="{FDC73BE1-85B9-4F08-9EF3-38C1D22105EB}" destId="{9E8577CC-6299-4506-B29D-086E5A6CA271}" srcOrd="3" destOrd="0" presId="urn:microsoft.com/office/officeart/2005/8/layout/vList2"/>
    <dgm:cxn modelId="{62216558-AA4B-49FB-B0A8-1897604EF1FF}" type="presParOf" srcId="{FDC73BE1-85B9-4F08-9EF3-38C1D22105EB}" destId="{FB8B4C96-14AB-45BD-B59E-7D7FE094BD60}" srcOrd="4" destOrd="0" presId="urn:microsoft.com/office/officeart/2005/8/layout/vList2"/>
    <dgm:cxn modelId="{112743FF-ED10-4610-9FDA-EB79DBBB6D86}" type="presParOf" srcId="{FDC73BE1-85B9-4F08-9EF3-38C1D22105EB}" destId="{E90F5637-D0D9-4509-B67A-47D16898FFC3}" srcOrd="5" destOrd="0" presId="urn:microsoft.com/office/officeart/2005/8/layout/vList2"/>
    <dgm:cxn modelId="{252974C9-BE01-4EDD-B623-68363EBD74A1}" type="presParOf" srcId="{FDC73BE1-85B9-4F08-9EF3-38C1D22105EB}" destId="{03D24306-DE0D-460B-AC36-1E860029946B}" srcOrd="6" destOrd="0" presId="urn:microsoft.com/office/officeart/2005/8/layout/vList2"/>
    <dgm:cxn modelId="{01EB727E-E5F4-4D64-80EF-BD3EB48A0579}" type="presParOf" srcId="{FDC73BE1-85B9-4F08-9EF3-38C1D22105EB}" destId="{B32BBFDA-1D5A-4DE5-BA71-52F48E6A3261}" srcOrd="7" destOrd="0" presId="urn:microsoft.com/office/officeart/2005/8/layout/vList2"/>
    <dgm:cxn modelId="{C97C175A-E275-4F71-9B42-C58AA5342587}" type="presParOf" srcId="{FDC73BE1-85B9-4F08-9EF3-38C1D22105EB}" destId="{06756995-8EEF-4A91-961E-35C30744BA1F}" srcOrd="8" destOrd="0" presId="urn:microsoft.com/office/officeart/2005/8/layout/vList2"/>
    <dgm:cxn modelId="{5589E59D-4ABA-477A-9386-654966D177B6}" type="presParOf" srcId="{FDC73BE1-85B9-4F08-9EF3-38C1D22105EB}" destId="{0B8B31FF-F6A4-43D9-A67D-486DA06AF860}" srcOrd="9" destOrd="0" presId="urn:microsoft.com/office/officeart/2005/8/layout/vList2"/>
    <dgm:cxn modelId="{56F209E4-8706-4094-A38B-CF9C9C54067E}" type="presParOf" srcId="{FDC73BE1-85B9-4F08-9EF3-38C1D22105EB}" destId="{DB8D7A47-41EE-4748-B73E-AC1CEB7125DC}" srcOrd="10" destOrd="0" presId="urn:microsoft.com/office/officeart/2005/8/layout/vList2"/>
    <dgm:cxn modelId="{0BB61581-4C38-4725-8C75-51D20B0B551B}" type="presParOf" srcId="{FDC73BE1-85B9-4F08-9EF3-38C1D22105EB}" destId="{125EF45C-970E-4674-8F27-FC248FFEA2BB}" srcOrd="11" destOrd="0" presId="urn:microsoft.com/office/officeart/2005/8/layout/vList2"/>
    <dgm:cxn modelId="{73B0056B-8170-4E1F-BEA0-2A249F23C5EB}" type="presParOf" srcId="{FDC73BE1-85B9-4F08-9EF3-38C1D22105EB}" destId="{87CF1105-30B0-4212-BDE7-9B533B214CD2}" srcOrd="12" destOrd="0" presId="urn:microsoft.com/office/officeart/2005/8/layout/vList2"/>
    <dgm:cxn modelId="{338B1A88-4712-445A-B53D-9963C6AA09E1}" type="presParOf" srcId="{FDC73BE1-85B9-4F08-9EF3-38C1D22105EB}" destId="{47A8B0A4-399A-4923-A325-3D0AE943908B}" srcOrd="13" destOrd="0" presId="urn:microsoft.com/office/officeart/2005/8/layout/vList2"/>
    <dgm:cxn modelId="{45C04EBA-3152-4B50-9A68-3CC3AE644162}" type="presParOf" srcId="{FDC73BE1-85B9-4F08-9EF3-38C1D22105EB}" destId="{460C06B6-A7AE-49A0-81FE-812A5D86A065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1C1A8D-232D-47FE-915B-9847E10F3E6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4C366C-F50B-49CD-BE98-5AB48EF59EB7}">
      <dgm:prSet custT="1"/>
      <dgm:spPr>
        <a:ln>
          <a:solidFill>
            <a:schemeClr val="bg2"/>
          </a:solidFill>
        </a:ln>
      </dgm:spPr>
      <dgm:t>
        <a:bodyPr/>
        <a:lstStyle/>
        <a:p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OBSER</a:t>
          </a:r>
          <a:r>
            <a:rPr lang="ro-RO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VĂ ÎNTRE CE PĂRȚI DE VORBIRE SE AFLĂ CUVINTELE SCRISE COLORAT.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AF11A9-331E-4EE3-ACD7-E6FCF5DA40E5}" type="parTrans" cxnId="{86EDA214-7E04-4978-94B8-766B7F5FD603}">
      <dgm:prSet/>
      <dgm:spPr/>
      <dgm:t>
        <a:bodyPr/>
        <a:lstStyle/>
        <a:p>
          <a:endParaRPr lang="en-US"/>
        </a:p>
      </dgm:t>
    </dgm:pt>
    <dgm:pt modelId="{01B22146-722D-4D6E-B481-168F134D07F1}" type="sibTrans" cxnId="{86EDA214-7E04-4978-94B8-766B7F5FD603}">
      <dgm:prSet/>
      <dgm:spPr/>
      <dgm:t>
        <a:bodyPr/>
        <a:lstStyle/>
        <a:p>
          <a:endParaRPr lang="en-US"/>
        </a:p>
      </dgm:t>
    </dgm:pt>
    <dgm:pt modelId="{C6187369-6CFA-4D26-A378-DA028E23DF87}">
      <dgm:prSet custT="1"/>
      <dgm:spPr>
        <a:ln>
          <a:solidFill>
            <a:schemeClr val="bg2"/>
          </a:solidFill>
        </a:ln>
      </dgm:spPr>
      <dgm:t>
        <a:bodyPr/>
        <a:lstStyle/>
        <a:p>
          <a:r>
            <a:rPr lang="ro-RO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CE ROL CREZI CĂ AU?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C3AECE-6F35-4C48-953B-A7155F7AC255}" type="parTrans" cxnId="{128DE873-BD68-4E56-936A-6299C0F6946E}">
      <dgm:prSet/>
      <dgm:spPr/>
      <dgm:t>
        <a:bodyPr/>
        <a:lstStyle/>
        <a:p>
          <a:endParaRPr lang="en-US"/>
        </a:p>
      </dgm:t>
    </dgm:pt>
    <dgm:pt modelId="{4CF7BD89-8C2B-484B-9288-A908BD68CFFD}" type="sibTrans" cxnId="{128DE873-BD68-4E56-936A-6299C0F6946E}">
      <dgm:prSet/>
      <dgm:spPr/>
      <dgm:t>
        <a:bodyPr/>
        <a:lstStyle/>
        <a:p>
          <a:endParaRPr lang="en-US"/>
        </a:p>
      </dgm:t>
    </dgm:pt>
    <dgm:pt modelId="{7ABCF73E-5A4D-45C6-8E0C-427C814C71E9}" type="pres">
      <dgm:prSet presAssocID="{DE1C1A8D-232D-47FE-915B-9847E10F3E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5D00A1-7C71-4D09-911B-E46E60879C97}" type="pres">
      <dgm:prSet presAssocID="{F54C366C-F50B-49CD-BE98-5AB48EF59EB7}" presName="hierRoot1" presStyleCnt="0"/>
      <dgm:spPr/>
    </dgm:pt>
    <dgm:pt modelId="{ED4F3DB3-62F9-4C61-A150-FDB3602456BF}" type="pres">
      <dgm:prSet presAssocID="{F54C366C-F50B-49CD-BE98-5AB48EF59EB7}" presName="composite" presStyleCnt="0"/>
      <dgm:spPr/>
    </dgm:pt>
    <dgm:pt modelId="{CAD9632B-A3AB-49DC-9C70-8C7BA293E13F}" type="pres">
      <dgm:prSet presAssocID="{F54C366C-F50B-49CD-BE98-5AB48EF59EB7}" presName="background" presStyleLbl="node0" presStyleIdx="0" presStyleCnt="2"/>
      <dgm:spPr>
        <a:solidFill>
          <a:schemeClr val="tx1"/>
        </a:solidFill>
        <a:ln>
          <a:solidFill>
            <a:schemeClr val="bg2"/>
          </a:solidFill>
        </a:ln>
      </dgm:spPr>
    </dgm:pt>
    <dgm:pt modelId="{4FFD75A7-A31E-4BB4-A358-B77519C3AABA}" type="pres">
      <dgm:prSet presAssocID="{F54C366C-F50B-49CD-BE98-5AB48EF59EB7}" presName="text" presStyleLbl="fgAcc0" presStyleIdx="0" presStyleCnt="2" custScaleX="207864">
        <dgm:presLayoutVars>
          <dgm:chPref val="3"/>
        </dgm:presLayoutVars>
      </dgm:prSet>
      <dgm:spPr/>
    </dgm:pt>
    <dgm:pt modelId="{2727365C-9384-4650-95FE-382E7C648C0E}" type="pres">
      <dgm:prSet presAssocID="{F54C366C-F50B-49CD-BE98-5AB48EF59EB7}" presName="hierChild2" presStyleCnt="0"/>
      <dgm:spPr/>
    </dgm:pt>
    <dgm:pt modelId="{0DA64303-5A81-401A-85A6-FC83CF9C1F29}" type="pres">
      <dgm:prSet presAssocID="{C6187369-6CFA-4D26-A378-DA028E23DF87}" presName="hierRoot1" presStyleCnt="0"/>
      <dgm:spPr/>
    </dgm:pt>
    <dgm:pt modelId="{18AD6CC2-8779-4836-BCB6-10FAEDA33C19}" type="pres">
      <dgm:prSet presAssocID="{C6187369-6CFA-4D26-A378-DA028E23DF87}" presName="composite" presStyleCnt="0"/>
      <dgm:spPr/>
    </dgm:pt>
    <dgm:pt modelId="{A016788B-CA09-40DF-9B57-C3D39CF3A88F}" type="pres">
      <dgm:prSet presAssocID="{C6187369-6CFA-4D26-A378-DA028E23DF87}" presName="background" presStyleLbl="node0" presStyleIdx="1" presStyleCnt="2"/>
      <dgm:spPr>
        <a:solidFill>
          <a:schemeClr val="tx1"/>
        </a:solidFill>
        <a:ln>
          <a:solidFill>
            <a:schemeClr val="bg2"/>
          </a:solidFill>
        </a:ln>
      </dgm:spPr>
    </dgm:pt>
    <dgm:pt modelId="{742C119F-3B9A-4121-BB57-FBA06C41E9C3}" type="pres">
      <dgm:prSet presAssocID="{C6187369-6CFA-4D26-A378-DA028E23DF87}" presName="text" presStyleLbl="fgAcc0" presStyleIdx="1" presStyleCnt="2" custScaleX="243689">
        <dgm:presLayoutVars>
          <dgm:chPref val="3"/>
        </dgm:presLayoutVars>
      </dgm:prSet>
      <dgm:spPr/>
    </dgm:pt>
    <dgm:pt modelId="{3FA7378C-87E5-4910-B288-42BEF25F14EE}" type="pres">
      <dgm:prSet presAssocID="{C6187369-6CFA-4D26-A378-DA028E23DF87}" presName="hierChild2" presStyleCnt="0"/>
      <dgm:spPr/>
    </dgm:pt>
  </dgm:ptLst>
  <dgm:cxnLst>
    <dgm:cxn modelId="{86EDA214-7E04-4978-94B8-766B7F5FD603}" srcId="{DE1C1A8D-232D-47FE-915B-9847E10F3E64}" destId="{F54C366C-F50B-49CD-BE98-5AB48EF59EB7}" srcOrd="0" destOrd="0" parTransId="{31AF11A9-331E-4EE3-ACD7-E6FCF5DA40E5}" sibTransId="{01B22146-722D-4D6E-B481-168F134D07F1}"/>
    <dgm:cxn modelId="{98E5D523-9272-40B6-A7B2-4C7812E92292}" type="presOf" srcId="{C6187369-6CFA-4D26-A378-DA028E23DF87}" destId="{742C119F-3B9A-4121-BB57-FBA06C41E9C3}" srcOrd="0" destOrd="0" presId="urn:microsoft.com/office/officeart/2005/8/layout/hierarchy1"/>
    <dgm:cxn modelId="{F9DA3D71-B51B-4404-8F59-C8EFA285B9C4}" type="presOf" srcId="{DE1C1A8D-232D-47FE-915B-9847E10F3E64}" destId="{7ABCF73E-5A4D-45C6-8E0C-427C814C71E9}" srcOrd="0" destOrd="0" presId="urn:microsoft.com/office/officeart/2005/8/layout/hierarchy1"/>
    <dgm:cxn modelId="{A1F5DE72-A39D-4D2E-BFD0-A250DB3D82AA}" type="presOf" srcId="{F54C366C-F50B-49CD-BE98-5AB48EF59EB7}" destId="{4FFD75A7-A31E-4BB4-A358-B77519C3AABA}" srcOrd="0" destOrd="0" presId="urn:microsoft.com/office/officeart/2005/8/layout/hierarchy1"/>
    <dgm:cxn modelId="{128DE873-BD68-4E56-936A-6299C0F6946E}" srcId="{DE1C1A8D-232D-47FE-915B-9847E10F3E64}" destId="{C6187369-6CFA-4D26-A378-DA028E23DF87}" srcOrd="1" destOrd="0" parTransId="{C1C3AECE-6F35-4C48-953B-A7155F7AC255}" sibTransId="{4CF7BD89-8C2B-484B-9288-A908BD68CFFD}"/>
    <dgm:cxn modelId="{E9DAF60F-1963-47CE-9C1C-F8D2DD935BF0}" type="presParOf" srcId="{7ABCF73E-5A4D-45C6-8E0C-427C814C71E9}" destId="{0F5D00A1-7C71-4D09-911B-E46E60879C97}" srcOrd="0" destOrd="0" presId="urn:microsoft.com/office/officeart/2005/8/layout/hierarchy1"/>
    <dgm:cxn modelId="{85161270-0C9A-4A56-9B3D-DE7ED4B774E5}" type="presParOf" srcId="{0F5D00A1-7C71-4D09-911B-E46E60879C97}" destId="{ED4F3DB3-62F9-4C61-A150-FDB3602456BF}" srcOrd="0" destOrd="0" presId="urn:microsoft.com/office/officeart/2005/8/layout/hierarchy1"/>
    <dgm:cxn modelId="{54DE0BA5-7836-45FF-A60A-2DB4F51156FC}" type="presParOf" srcId="{ED4F3DB3-62F9-4C61-A150-FDB3602456BF}" destId="{CAD9632B-A3AB-49DC-9C70-8C7BA293E13F}" srcOrd="0" destOrd="0" presId="urn:microsoft.com/office/officeart/2005/8/layout/hierarchy1"/>
    <dgm:cxn modelId="{A3B60538-9C7E-45F3-A111-211A52CD1F6E}" type="presParOf" srcId="{ED4F3DB3-62F9-4C61-A150-FDB3602456BF}" destId="{4FFD75A7-A31E-4BB4-A358-B77519C3AABA}" srcOrd="1" destOrd="0" presId="urn:microsoft.com/office/officeart/2005/8/layout/hierarchy1"/>
    <dgm:cxn modelId="{0961A721-7CDF-427F-B180-528E0CE0DF7A}" type="presParOf" srcId="{0F5D00A1-7C71-4D09-911B-E46E60879C97}" destId="{2727365C-9384-4650-95FE-382E7C648C0E}" srcOrd="1" destOrd="0" presId="urn:microsoft.com/office/officeart/2005/8/layout/hierarchy1"/>
    <dgm:cxn modelId="{59420797-BCEC-4151-A705-57AB92DA8CC4}" type="presParOf" srcId="{7ABCF73E-5A4D-45C6-8E0C-427C814C71E9}" destId="{0DA64303-5A81-401A-85A6-FC83CF9C1F29}" srcOrd="1" destOrd="0" presId="urn:microsoft.com/office/officeart/2005/8/layout/hierarchy1"/>
    <dgm:cxn modelId="{9B6B5072-28CC-4121-B0ED-5D3CBA316544}" type="presParOf" srcId="{0DA64303-5A81-401A-85A6-FC83CF9C1F29}" destId="{18AD6CC2-8779-4836-BCB6-10FAEDA33C19}" srcOrd="0" destOrd="0" presId="urn:microsoft.com/office/officeart/2005/8/layout/hierarchy1"/>
    <dgm:cxn modelId="{78CDCC07-6C19-423C-BD72-543774291002}" type="presParOf" srcId="{18AD6CC2-8779-4836-BCB6-10FAEDA33C19}" destId="{A016788B-CA09-40DF-9B57-C3D39CF3A88F}" srcOrd="0" destOrd="0" presId="urn:microsoft.com/office/officeart/2005/8/layout/hierarchy1"/>
    <dgm:cxn modelId="{0C8C7D01-2997-4BDF-872C-29DF85629B1B}" type="presParOf" srcId="{18AD6CC2-8779-4836-BCB6-10FAEDA33C19}" destId="{742C119F-3B9A-4121-BB57-FBA06C41E9C3}" srcOrd="1" destOrd="0" presId="urn:microsoft.com/office/officeart/2005/8/layout/hierarchy1"/>
    <dgm:cxn modelId="{B75A717F-A83F-4F27-9AE5-D59D1FE7D1A1}" type="presParOf" srcId="{0DA64303-5A81-401A-85A6-FC83CF9C1F29}" destId="{3FA7378C-87E5-4910-B288-42BEF25F14E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348975-856E-45F3-8F27-E52DAC7B08D5}">
      <dsp:nvSpPr>
        <dsp:cNvPr id="0" name=""/>
        <dsp:cNvSpPr/>
      </dsp:nvSpPr>
      <dsp:spPr>
        <a:xfrm>
          <a:off x="0" y="981965"/>
          <a:ext cx="6524625" cy="397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>
              <a:latin typeface="Times New Roman" panose="02020603050405020304" pitchFamily="18" charset="0"/>
              <a:cs typeface="Times New Roman" panose="02020603050405020304" pitchFamily="18" charset="0"/>
            </a:rPr>
            <a:t>SCOPUL MATERIALULUI – </a:t>
          </a:r>
          <a:r>
            <a:rPr lang="ro-RO" sz="17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DIDACTIC</a:t>
          </a:r>
          <a:endParaRPr lang="en-US" sz="17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19" y="1001384"/>
        <a:ext cx="6485787" cy="358962"/>
      </dsp:txXfrm>
    </dsp:sp>
    <dsp:sp modelId="{14BA2EC1-3988-4E19-9E2E-34D816021C04}">
      <dsp:nvSpPr>
        <dsp:cNvPr id="0" name=""/>
        <dsp:cNvSpPr/>
      </dsp:nvSpPr>
      <dsp:spPr>
        <a:xfrm>
          <a:off x="0" y="1428724"/>
          <a:ext cx="6524625" cy="397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>
              <a:latin typeface="Times New Roman" panose="02020603050405020304" pitchFamily="18" charset="0"/>
              <a:cs typeface="Times New Roman" panose="02020603050405020304" pitchFamily="18" charset="0"/>
            </a:rPr>
            <a:t>NIVELUL DE ÎNVĂŢĂMÂNT – </a:t>
          </a:r>
          <a:r>
            <a:rPr lang="ro-RO" sz="17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GIMNAZIAL</a:t>
          </a:r>
          <a:endParaRPr lang="en-US" sz="17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19" y="1448143"/>
        <a:ext cx="6485787" cy="358962"/>
      </dsp:txXfrm>
    </dsp:sp>
    <dsp:sp modelId="{FB8B4C96-14AB-45BD-B59E-7D7FE094BD60}">
      <dsp:nvSpPr>
        <dsp:cNvPr id="0" name=""/>
        <dsp:cNvSpPr/>
      </dsp:nvSpPr>
      <dsp:spPr>
        <a:xfrm>
          <a:off x="0" y="1875485"/>
          <a:ext cx="6524625" cy="397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CLASA A V A</a:t>
          </a:r>
          <a:endParaRPr lang="en-US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19" y="1894904"/>
        <a:ext cx="6485787" cy="358962"/>
      </dsp:txXfrm>
    </dsp:sp>
    <dsp:sp modelId="{03D24306-DE0D-460B-AC36-1E860029946B}">
      <dsp:nvSpPr>
        <dsp:cNvPr id="0" name=""/>
        <dsp:cNvSpPr/>
      </dsp:nvSpPr>
      <dsp:spPr>
        <a:xfrm>
          <a:off x="0" y="2322245"/>
          <a:ext cx="6524625" cy="397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>
              <a:latin typeface="Times New Roman" panose="02020603050405020304" pitchFamily="18" charset="0"/>
              <a:cs typeface="Times New Roman" panose="02020603050405020304" pitchFamily="18" charset="0"/>
            </a:rPr>
            <a:t>ARIA CURRICULARĂ – </a:t>
          </a:r>
          <a:r>
            <a:rPr lang="ro-RO" sz="17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LIMBA ŞI COMUNICARE</a:t>
          </a:r>
          <a:endParaRPr lang="en-US" sz="17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19" y="2341664"/>
        <a:ext cx="6485787" cy="358962"/>
      </dsp:txXfrm>
    </dsp:sp>
    <dsp:sp modelId="{06756995-8EEF-4A91-961E-35C30744BA1F}">
      <dsp:nvSpPr>
        <dsp:cNvPr id="0" name=""/>
        <dsp:cNvSpPr/>
      </dsp:nvSpPr>
      <dsp:spPr>
        <a:xfrm>
          <a:off x="0" y="2769005"/>
          <a:ext cx="6524625" cy="397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>
              <a:latin typeface="Times New Roman" panose="02020603050405020304" pitchFamily="18" charset="0"/>
              <a:cs typeface="Times New Roman" panose="02020603050405020304" pitchFamily="18" charset="0"/>
            </a:rPr>
            <a:t>DISCIPLINA  </a:t>
          </a:r>
          <a:r>
            <a:rPr lang="ro-RO" sz="17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LIMBA ŞI LITERATURA ROMÂNĂ</a:t>
          </a:r>
          <a:endParaRPr lang="en-US" sz="17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19" y="2788424"/>
        <a:ext cx="6485787" cy="358962"/>
      </dsp:txXfrm>
    </dsp:sp>
    <dsp:sp modelId="{DB8D7A47-41EE-4748-B73E-AC1CEB7125DC}">
      <dsp:nvSpPr>
        <dsp:cNvPr id="0" name=""/>
        <dsp:cNvSpPr/>
      </dsp:nvSpPr>
      <dsp:spPr>
        <a:xfrm>
          <a:off x="0" y="3215765"/>
          <a:ext cx="6524625" cy="397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COMPETENŢE VIZATE – </a:t>
          </a:r>
          <a:r>
            <a:rPr lang="ro-RO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COMPETENŢA GENERALĂ 4</a:t>
          </a:r>
          <a:endParaRPr lang="en-US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19" y="3235184"/>
        <a:ext cx="6485787" cy="358962"/>
      </dsp:txXfrm>
    </dsp:sp>
    <dsp:sp modelId="{87CF1105-30B0-4212-BDE7-9B533B214CD2}">
      <dsp:nvSpPr>
        <dsp:cNvPr id="0" name=""/>
        <dsp:cNvSpPr/>
      </dsp:nvSpPr>
      <dsp:spPr>
        <a:xfrm>
          <a:off x="0" y="3662525"/>
          <a:ext cx="6524625" cy="397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COMPETENŢELE SPECIFICE –</a:t>
          </a:r>
          <a:r>
            <a:rPr lang="en-US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4.1., 4.</a:t>
          </a:r>
          <a:r>
            <a:rPr lang="en-US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o-RO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19" y="3681944"/>
        <a:ext cx="6485787" cy="358962"/>
      </dsp:txXfrm>
    </dsp:sp>
    <dsp:sp modelId="{460C06B6-A7AE-49A0-81FE-812A5D86A065}">
      <dsp:nvSpPr>
        <dsp:cNvPr id="0" name=""/>
        <dsp:cNvSpPr/>
      </dsp:nvSpPr>
      <dsp:spPr>
        <a:xfrm>
          <a:off x="0" y="4109284"/>
          <a:ext cx="6524625" cy="3978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85000"/>
                <a:shade val="98000"/>
                <a:satMod val="110000"/>
                <a:lumMod val="10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85000"/>
                <a:satMod val="105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0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15875" dir="5400000" algn="ctr" rotWithShape="0">
            <a:srgbClr val="000000">
              <a:alpha val="6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CONŢINUTURI – </a:t>
          </a:r>
          <a:r>
            <a:rPr lang="en-US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ADJECTIVUL. ARTICOLUL DEMONSTRATIV</a:t>
          </a:r>
          <a:endParaRPr lang="en-US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19" y="4128703"/>
        <a:ext cx="6485787" cy="3589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9632B-A3AB-49DC-9C70-8C7BA293E13F}">
      <dsp:nvSpPr>
        <dsp:cNvPr id="0" name=""/>
        <dsp:cNvSpPr/>
      </dsp:nvSpPr>
      <dsp:spPr>
        <a:xfrm>
          <a:off x="3416" y="60319"/>
          <a:ext cx="4630349" cy="1414517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bg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FD75A7-A31E-4BB4-A358-B77519C3AABA}">
      <dsp:nvSpPr>
        <dsp:cNvPr id="0" name=""/>
        <dsp:cNvSpPr/>
      </dsp:nvSpPr>
      <dsp:spPr>
        <a:xfrm>
          <a:off x="250926" y="295453"/>
          <a:ext cx="4630349" cy="1414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OBSER</a:t>
          </a:r>
          <a:r>
            <a:rPr lang="ro-RO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VĂ ÎNTRE CE PĂRȚI DE VORBIRE SE AFLĂ CUVINTELE SCRISE COLORAT.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356" y="336883"/>
        <a:ext cx="4547489" cy="1331657"/>
      </dsp:txXfrm>
    </dsp:sp>
    <dsp:sp modelId="{A016788B-CA09-40DF-9B57-C3D39CF3A88F}">
      <dsp:nvSpPr>
        <dsp:cNvPr id="0" name=""/>
        <dsp:cNvSpPr/>
      </dsp:nvSpPr>
      <dsp:spPr>
        <a:xfrm>
          <a:off x="5128785" y="60319"/>
          <a:ext cx="5428382" cy="1414517"/>
        </a:xfrm>
        <a:prstGeom prst="roundRect">
          <a:avLst>
            <a:gd name="adj" fmla="val 10000"/>
          </a:avLst>
        </a:prstGeom>
        <a:solidFill>
          <a:schemeClr val="tx1"/>
        </a:solidFill>
        <a:ln w="12700" cap="flat" cmpd="sng" algn="ctr">
          <a:solidFill>
            <a:schemeClr val="bg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2C119F-3B9A-4121-BB57-FBA06C41E9C3}">
      <dsp:nvSpPr>
        <dsp:cNvPr id="0" name=""/>
        <dsp:cNvSpPr/>
      </dsp:nvSpPr>
      <dsp:spPr>
        <a:xfrm>
          <a:off x="5376294" y="295453"/>
          <a:ext cx="5428382" cy="1414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CE ROL CREZI CĂ AU?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17724" y="336883"/>
        <a:ext cx="5345522" cy="1331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37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279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587DA83-5663-4C9C-B9AA-0B40A3DAFF81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64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8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669AF7-7BEB-44E4-9852-375E34362B5B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163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27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66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45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76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A474-078D-4E9B-9B14-09A87B19DC46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99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D986-8816-4272-A432-0437A28A9828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74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2D6E202-B606-4609-B914-27C9371A1F6D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3648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2013.igem.org/Team:Berkeley/Methods/Notebooks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ngall.com/friends-png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2013.igem.org/Team:Berkeley/Methods/Notebooks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248F6-5025-4513-BF64-075612813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5420" y="2116226"/>
            <a:ext cx="7381318" cy="1739347"/>
          </a:xfrm>
        </p:spPr>
        <p:txBody>
          <a:bodyPr>
            <a:normAutofit/>
          </a:bodyPr>
          <a:lstStyle/>
          <a:p>
            <a:r>
              <a:rPr lang="ro-RO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PROFESOR COLȚIȘ ANDREEA IOANA</a:t>
            </a:r>
            <a:br>
              <a:rPr lang="ro-RO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ȘCOALA GIMNAZIALĂ „VIRGIL IOVĂNAŞ” ŞOFRONEA</a:t>
            </a:r>
            <a:br>
              <a:rPr lang="ro-RO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90DB6-5DE2-489B-B9AC-C827D1191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3246" y="3996250"/>
            <a:ext cx="6905666" cy="1942434"/>
          </a:xfrm>
        </p:spPr>
        <p:txBody>
          <a:bodyPr>
            <a:normAutofit/>
          </a:bodyPr>
          <a:lstStyle/>
          <a:p>
            <a:pPr algn="l"/>
            <a:endParaRPr lang="ro-RO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o-RO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ADJECTIVUL</a:t>
            </a:r>
          </a:p>
          <a:p>
            <a:pPr algn="r"/>
            <a:endParaRPr lang="ro-RO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o-RO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CLASA A V A</a:t>
            </a:r>
          </a:p>
        </p:txBody>
      </p:sp>
      <p:pic>
        <p:nvPicPr>
          <p:cNvPr id="4" name="Picture 3" descr="A drawing of a light bulb with yellow crumpled paper as its light">
            <a:extLst>
              <a:ext uri="{FF2B5EF4-FFF2-40B4-BE49-F238E27FC236}">
                <a16:creationId xmlns:a16="http://schemas.microsoft.com/office/drawing/2014/main" id="{53DB945E-04C9-4CF6-BCA0-3BB18F3371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160" r="38754"/>
          <a:stretch/>
        </p:blipFill>
        <p:spPr>
          <a:xfrm>
            <a:off x="0" y="619357"/>
            <a:ext cx="4375052" cy="561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773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22A6C7-B949-44F9-B8BB-1F9F0FA93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224461"/>
            <a:ext cx="10905065" cy="66267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o-RO" sz="2400" b="1" spc="1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Ortografie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95BFC6-734D-4275-93B1-1B3964DE44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0516678"/>
              </p:ext>
            </p:extLst>
          </p:nvPr>
        </p:nvGraphicFramePr>
        <p:xfrm>
          <a:off x="321733" y="887133"/>
          <a:ext cx="11548533" cy="2675958"/>
        </p:xfrm>
        <a:graphic>
          <a:graphicData uri="http://schemas.openxmlformats.org/drawingml/2006/table">
            <a:tbl>
              <a:tblPr>
                <a:noFill/>
                <a:tableStyleId>{69012ECD-51FC-41F1-AA8D-1B2483CD663E}</a:tableStyleId>
              </a:tblPr>
              <a:tblGrid>
                <a:gridCol w="3672751">
                  <a:extLst>
                    <a:ext uri="{9D8B030D-6E8A-4147-A177-3AD203B41FA5}">
                      <a16:colId xmlns:a16="http://schemas.microsoft.com/office/drawing/2014/main" val="3278486123"/>
                    </a:ext>
                  </a:extLst>
                </a:gridCol>
                <a:gridCol w="1678200">
                  <a:extLst>
                    <a:ext uri="{9D8B030D-6E8A-4147-A177-3AD203B41FA5}">
                      <a16:colId xmlns:a16="http://schemas.microsoft.com/office/drawing/2014/main" val="1083192308"/>
                    </a:ext>
                  </a:extLst>
                </a:gridCol>
                <a:gridCol w="6197582">
                  <a:extLst>
                    <a:ext uri="{9D8B030D-6E8A-4147-A177-3AD203B41FA5}">
                      <a16:colId xmlns:a16="http://schemas.microsoft.com/office/drawing/2014/main" val="3488312122"/>
                    </a:ext>
                  </a:extLst>
                </a:gridCol>
              </a:tblGrid>
              <a:tr h="619761">
                <a:tc>
                  <a:txBody>
                    <a:bodyPr/>
                    <a:lstStyle/>
                    <a:p>
                      <a:pPr marL="0" marR="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cop</a:t>
                      </a:r>
                      <a:r>
                        <a:rPr lang="ro-RO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 zglob</a:t>
                      </a:r>
                      <a:r>
                        <a:rPr lang="ro-RO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ro-RO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12648" marR="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-i</a:t>
                      </a:r>
                      <a:endParaRPr lang="ro-RO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3484" marR="0" indent="-3429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face parte din rădăcina cuvântului;</a:t>
                      </a:r>
                      <a:endParaRPr lang="pt-BR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7870594"/>
                  </a:ext>
                </a:extLst>
              </a:tr>
              <a:tr h="619761">
                <a:tc>
                  <a:txBody>
                    <a:bodyPr/>
                    <a:lstStyle/>
                    <a:p>
                      <a:pPr marL="0" marR="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cop</a:t>
                      </a:r>
                      <a:r>
                        <a:rPr lang="ro-RO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zglob</a:t>
                      </a:r>
                      <a:r>
                        <a:rPr lang="ro-RO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o-RO" sz="2400" b="1" i="0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12648" marR="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-i</a:t>
                      </a:r>
                      <a:endParaRPr lang="ro-RO" sz="2400" b="1" i="0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3484" marR="0" indent="-34290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desinență de plural;</a:t>
                      </a:r>
                      <a:endParaRPr lang="ro-RO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1826865"/>
                  </a:ext>
                </a:extLst>
              </a:tr>
              <a:tr h="619761">
                <a:tc>
                  <a:txBody>
                    <a:bodyPr/>
                    <a:lstStyle/>
                    <a:p>
                      <a:pPr marL="0" marR="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cop</a:t>
                      </a:r>
                      <a:r>
                        <a:rPr lang="ro-RO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zglob</a:t>
                      </a:r>
                      <a:r>
                        <a:rPr lang="ro-RO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o-RO" sz="2400" b="1" i="0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1792" marR="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-i</a:t>
                      </a:r>
                      <a:endParaRPr lang="ro-RO" sz="2400" b="1" i="0" u="none" strike="noStrike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articol hotărât;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45686"/>
                  </a:ext>
                </a:extLst>
              </a:tr>
              <a:tr h="682584">
                <a:tc>
                  <a:txBody>
                    <a:bodyPr/>
                    <a:lstStyle/>
                    <a:p>
                      <a:pPr marL="0" marR="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zglob</a:t>
                      </a:r>
                      <a:r>
                        <a:rPr lang="ro-RO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cop</a:t>
                      </a:r>
                      <a:r>
                        <a:rPr lang="ro-RO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2400" b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o-RO" sz="2400" b="1" i="0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1792" marR="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-i</a:t>
                      </a:r>
                      <a:endParaRPr lang="ro-RO" sz="24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o-RO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articol hotărât;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298699" marR="16825" marT="149349" marB="149349" anchor="b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EDC"/>
                      </a:solidFill>
                      <a:prstDash val="solid"/>
                    </a:lnT>
                    <a:lnB w="9525" cap="flat" cmpd="sng" algn="ctr">
                      <a:solidFill>
                        <a:srgbClr val="D8DE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555700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A413048-5983-42A6-813F-A6F0DEAA52B7}"/>
              </a:ext>
            </a:extLst>
          </p:cNvPr>
          <p:cNvSpPr txBox="1"/>
          <p:nvPr/>
        </p:nvSpPr>
        <p:spPr>
          <a:xfrm>
            <a:off x="1251284" y="4283242"/>
            <a:ext cx="2671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ÎNCEARCĂ ȘI TU!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C1D4ED4-D3F5-4073-AD61-C23C194F4F36}"/>
              </a:ext>
            </a:extLst>
          </p:cNvPr>
          <p:cNvSpPr txBox="1"/>
          <p:nvPr/>
        </p:nvSpPr>
        <p:spPr>
          <a:xfrm>
            <a:off x="4591048" y="3807757"/>
            <a:ext cx="3678659" cy="2122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sz="2400" b="1" dirty="0"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frunză rugin</a:t>
            </a:r>
            <a:r>
              <a:rPr lang="ro-RO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r>
              <a:rPr lang="ro-RO" sz="2400" b="1" dirty="0"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e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108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sz="2400" b="1" dirty="0"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frunz</a:t>
            </a:r>
            <a:r>
              <a:rPr lang="ro-RO" sz="24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e</a:t>
            </a:r>
            <a:r>
              <a:rPr lang="ro-RO" sz="2400" b="1" dirty="0"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rugin</a:t>
            </a:r>
            <a:r>
              <a:rPr lang="ro-RO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r>
              <a:rPr lang="ro-RO" sz="24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107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sz="2400" b="1" dirty="0"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frunz</a:t>
            </a:r>
            <a:r>
              <a:rPr lang="ro-RO" sz="24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e</a:t>
            </a:r>
            <a:r>
              <a:rPr lang="ro-RO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le</a:t>
            </a:r>
            <a:r>
              <a:rPr lang="ro-RO" sz="2400" b="1" dirty="0"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rugin</a:t>
            </a:r>
            <a:r>
              <a:rPr lang="ro-RO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r>
              <a:rPr lang="ro-RO" sz="24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1065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sz="2400" b="1" dirty="0"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rugin</a:t>
            </a:r>
            <a:r>
              <a:rPr lang="ro-RO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r>
              <a:rPr lang="ro-RO" sz="24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i</a:t>
            </a:r>
            <a:r>
              <a:rPr lang="ro-RO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le</a:t>
            </a:r>
            <a:r>
              <a:rPr lang="ro-RO" sz="2400" b="1" dirty="0"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frunz</a:t>
            </a:r>
            <a:r>
              <a:rPr lang="ro-RO" sz="24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e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878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01072-9DAE-426A-B551-B0791BE7B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ARTICOLUL DEMONSTRATIV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E467DF4-04E8-471F-A01B-966E2AEF05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926237"/>
              </p:ext>
            </p:extLst>
          </p:nvPr>
        </p:nvGraphicFramePr>
        <p:xfrm>
          <a:off x="690912" y="2219980"/>
          <a:ext cx="10808094" cy="1770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985EF60-A01C-4C14-9F8F-42B0EA1EA933}"/>
              </a:ext>
            </a:extLst>
          </p:cNvPr>
          <p:cNvSpPr txBox="1"/>
          <p:nvPr/>
        </p:nvSpPr>
        <p:spPr>
          <a:xfrm>
            <a:off x="1202919" y="4563090"/>
            <a:ext cx="9334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Vreau pelerina </a:t>
            </a:r>
            <a:r>
              <a:rPr lang="ro-RO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roșie, nu pelerina neagră.</a:t>
            </a:r>
          </a:p>
          <a:p>
            <a:pPr algn="ctr"/>
            <a:r>
              <a:rPr lang="ro-RO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 juca rolul lui Superman băiatul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 </a:t>
            </a:r>
            <a:r>
              <a:rPr lang="ro-RO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mic, nu băiatul </a:t>
            </a:r>
            <a:r>
              <a:rPr lang="ro-RO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înalt.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98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98F03-D1B7-4873-8014-19D4E70F4241}"/>
              </a:ext>
            </a:extLst>
          </p:cNvPr>
          <p:cNvSpPr txBox="1"/>
          <p:nvPr/>
        </p:nvSpPr>
        <p:spPr>
          <a:xfrm>
            <a:off x="622570" y="838646"/>
            <a:ext cx="3709991" cy="5180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o-RO" sz="2800" b="1" i="1" cap="all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repere</a:t>
            </a:r>
            <a:endParaRPr kumimoji="0" lang="en-US" sz="2800" b="1" i="1" u="none" strike="noStrike" kern="1200" cap="all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7F23FE-47CF-4CE3-9874-94CBBCDFFEAA}"/>
              </a:ext>
            </a:extLst>
          </p:cNvPr>
          <p:cNvSpPr txBox="1"/>
          <p:nvPr/>
        </p:nvSpPr>
        <p:spPr>
          <a:xfrm>
            <a:off x="4945025" y="1359606"/>
            <a:ext cx="7246973" cy="2917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2C2C2C"/>
              </a:buClr>
              <a:buSzTx/>
              <a:buFontTx/>
              <a:buNone/>
              <a:tabLst/>
              <a:defRPr/>
            </a:pPr>
            <a:r>
              <a:rPr kumimoji="0" lang="ro-RO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Articolul demonstrativ </a:t>
            </a:r>
            <a:r>
              <a:rPr kumimoji="0" lang="ro-RO" sz="20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leagă un adjectiv de substantivul determinat. </a:t>
            </a:r>
            <a:r>
              <a:rPr kumimoji="0" lang="ro-RO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Articolul demonstrativ </a:t>
            </a:r>
            <a:r>
              <a:rPr kumimoji="0" lang="ro-RO" sz="20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 acordă în gen și număr cu substantivul determinat de adjectiv.</a:t>
            </a:r>
          </a:p>
        </p:txBody>
      </p:sp>
      <p:pic>
        <p:nvPicPr>
          <p:cNvPr id="11" name="Picture 10" descr="A pile of books&#10;&#10;Description automatically generated with medium confidence">
            <a:extLst>
              <a:ext uri="{FF2B5EF4-FFF2-40B4-BE49-F238E27FC236}">
                <a16:creationId xmlns:a16="http://schemas.microsoft.com/office/drawing/2014/main" id="{58CA674D-0E4E-47F6-B702-90E63DB03F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029884" y="3539613"/>
            <a:ext cx="3162114" cy="317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824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A758F27-EB0A-4675-AACF-0CD47C911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D2A988-5A2E-45EA-A55E-45A26FDD47C9}"/>
              </a:ext>
            </a:extLst>
          </p:cNvPr>
          <p:cNvSpPr txBox="1"/>
          <p:nvPr/>
        </p:nvSpPr>
        <p:spPr>
          <a:xfrm>
            <a:off x="643466" y="5304675"/>
            <a:ext cx="10905065" cy="6626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cap="all" spc="1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FORMELE ARTICOLULUI DEMONSTRATIV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FDF506A-FD4E-4BBC-A10A-DEB94F9BA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732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586BC1D0-FD0B-4B5D-A333-FAF27B2C73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733" y="516651"/>
            <a:ext cx="11548531" cy="4677153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3571FB1B-4FFC-43D6-8121-390B3A44E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3369"/>
            <a:ext cx="12192000" cy="4846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23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85517-203D-4FF2-B72D-CC9E7A40F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EXERSEAZĂ!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35F83A-8D1D-4E7C-94AC-00E6F5004740}"/>
              </a:ext>
            </a:extLst>
          </p:cNvPr>
          <p:cNvSpPr txBox="1"/>
          <p:nvPr/>
        </p:nvSpPr>
        <p:spPr>
          <a:xfrm>
            <a:off x="172278" y="1988594"/>
            <a:ext cx="12019722" cy="8237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2095500" lvl="0" indent="-34290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431800" algn="l"/>
              </a:tabLst>
            </a:pPr>
            <a:r>
              <a:rPr lang="ro-RO" sz="2400" dirty="0">
                <a:solidFill>
                  <a:srgbClr val="65238D"/>
                </a:solidFill>
                <a:effectLst/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             Te invit să subliniezi cu o linie articolele demonstrative și cu două  linii adjectivele pe care le însoțesc în textele date.</a:t>
            </a:r>
            <a:endParaRPr lang="en-US" sz="1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B86706-167B-49A1-8BDD-7D755777107F}"/>
              </a:ext>
            </a:extLst>
          </p:cNvPr>
          <p:cNvSpPr txBox="1"/>
          <p:nvPr/>
        </p:nvSpPr>
        <p:spPr>
          <a:xfrm>
            <a:off x="715617" y="3286539"/>
            <a:ext cx="39093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„În lacul cel verde şi lin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Resfrânge-se cerul senin,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 norii cei albi de argint, 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 soarele nori sfârşiind.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Dumbrava cea verde pe mal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S-oglindă în umedul val.”</a:t>
            </a:r>
          </a:p>
          <a:p>
            <a:pPr algn="r"/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Mihai Eminescu – </a:t>
            </a:r>
            <a:r>
              <a:rPr lang="ro-RO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Frumoasă-i ....</a:t>
            </a:r>
            <a:endParaRPr lang="en-US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49E29B-7AAC-488D-AD43-B8DFC15BE4DF}"/>
              </a:ext>
            </a:extLst>
          </p:cNvPr>
          <p:cNvSpPr txBox="1"/>
          <p:nvPr/>
        </p:nvSpPr>
        <p:spPr>
          <a:xfrm>
            <a:off x="5164167" y="3286539"/>
            <a:ext cx="38075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„Iarba cea verzie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Nici se clatina, 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 la foc de soare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Bietul muncitor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Stropea cu sudoare</a:t>
            </a:r>
          </a:p>
          <a:p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Micul său ogor.”</a:t>
            </a:r>
          </a:p>
          <a:p>
            <a:pPr algn="r"/>
            <a:r>
              <a:rPr lang="ro-RO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Vasile Alecsandri – </a:t>
            </a:r>
            <a:r>
              <a:rPr lang="ro-RO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Moara de vânt</a:t>
            </a:r>
            <a:endParaRPr lang="en-US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57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0AE0F450-636B-486C-A85F-09C19CC8FD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8529605"/>
              </p:ext>
            </p:extLst>
          </p:nvPr>
        </p:nvGraphicFramePr>
        <p:xfrm>
          <a:off x="4359758" y="447924"/>
          <a:ext cx="6524625" cy="5489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picture containing doll&#10;&#10;Description automatically generated">
            <a:extLst>
              <a:ext uri="{FF2B5EF4-FFF2-40B4-BE49-F238E27FC236}">
                <a16:creationId xmlns:a16="http://schemas.microsoft.com/office/drawing/2014/main" id="{A80B21B1-67A4-42EF-B55F-3365AFBA20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9525" y="1905027"/>
            <a:ext cx="3674579" cy="472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24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12218-BCCE-47D7-BE12-A281ED610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176"/>
            <a:ext cx="11547987" cy="15087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OBSERVĂ COMPARATIV CELE DOUĂ ENUNŢURI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1743490-C2D8-4606-9199-30ED975B3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7383" y="2045110"/>
            <a:ext cx="5687804" cy="417281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25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617220" marR="0" lvl="0" indent="-34290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q"/>
              <a:tabLst>
                <a:tab pos="1625600" algn="l"/>
              </a:tabLst>
            </a:pP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Denumește partea de vorbire reprezentată de cuvintele scrise cu roșu.</a:t>
            </a:r>
          </a:p>
          <a:p>
            <a:pPr marL="102870" marR="0" lvl="0" indent="-28575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q"/>
              <a:tabLst>
                <a:tab pos="1625600" algn="l"/>
              </a:tabLst>
            </a:pPr>
            <a:endParaRPr kumimoji="0" lang="ro-RO" altLang="en-US" sz="1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560070" marR="0" lvl="0" indent="-28575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q"/>
              <a:tabLst>
                <a:tab pos="1625600" algn="l"/>
              </a:tabLst>
            </a:pPr>
            <a:endParaRPr kumimoji="0" lang="ro-RO" altLang="en-US" sz="1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617220" marR="0" lvl="0" indent="-34290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q"/>
              <a:tabLst>
                <a:tab pos="1625600" algn="l"/>
              </a:tabLst>
            </a:pPr>
            <a:r>
              <a:rPr lang="ro-RO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xtrage, din textul B, cuvintele care însoțesc părțile de vorbire identificate anterior și spune ce exprimă acestea.</a:t>
            </a:r>
          </a:p>
          <a:p>
            <a:pPr marL="160020" marR="0" lvl="0" indent="-34290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q"/>
              <a:tabLst>
                <a:tab pos="1625600" algn="l"/>
              </a:tabLst>
            </a:pPr>
            <a:endParaRPr kumimoji="0" lang="ro-RO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0020" marR="0" lvl="0" indent="-34290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q"/>
              <a:tabLst>
                <a:tab pos="1625600" algn="l"/>
              </a:tabLst>
            </a:pPr>
            <a:endParaRPr kumimoji="0" lang="ro-RO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17220" marR="0" lvl="0" indent="-34290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q"/>
              <a:tabLst>
                <a:tab pos="1625600" algn="l"/>
              </a:tabLst>
            </a:pP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Unde se găsesc ele față de cuvântul a cărui însușire o arată?</a:t>
            </a:r>
          </a:p>
          <a:p>
            <a:pPr marL="457200" marR="0" lvl="0" indent="-18288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Char char=""/>
              <a:tabLst>
                <a:tab pos="1625600" algn="l"/>
              </a:tabLst>
            </a:pP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-182880" defTabSz="9144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Char char=""/>
              <a:tabLst>
                <a:tab pos="1625600" algn="l"/>
              </a:tabLst>
            </a:pPr>
            <a:endParaRPr kumimoji="0" lang="en-US" altLang="en-US" sz="17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8F7353B-ADFB-4001-8134-C507D7930D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3726308"/>
              </p:ext>
            </p:extLst>
          </p:nvPr>
        </p:nvGraphicFramePr>
        <p:xfrm>
          <a:off x="186813" y="3429000"/>
          <a:ext cx="6130570" cy="10962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9225">
                  <a:extLst>
                    <a:ext uri="{9D8B030D-6E8A-4147-A177-3AD203B41FA5}">
                      <a16:colId xmlns:a16="http://schemas.microsoft.com/office/drawing/2014/main" val="1227473972"/>
                    </a:ext>
                  </a:extLst>
                </a:gridCol>
                <a:gridCol w="3811345">
                  <a:extLst>
                    <a:ext uri="{9D8B030D-6E8A-4147-A177-3AD203B41FA5}">
                      <a16:colId xmlns:a16="http://schemas.microsoft.com/office/drawing/2014/main" val="4162162823"/>
                    </a:ext>
                  </a:extLst>
                </a:gridCol>
              </a:tblGrid>
              <a:tr h="1096235">
                <a:tc>
                  <a:txBody>
                    <a:bodyPr/>
                    <a:lstStyle/>
                    <a:p>
                      <a:pPr marL="612648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ro-RO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o-RO" sz="1800" b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Razele soarelui</a:t>
                      </a:r>
                      <a:r>
                        <a:rPr lang="en-US" sz="1800" b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o-RO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mângâie </a:t>
                      </a:r>
                      <a:r>
                        <a:rPr lang="ro-RO" sz="1800" b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crestele</a:t>
                      </a:r>
                      <a:r>
                        <a:rPr lang="ro-RO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23" marR="12723" marT="12723" marB="0" anchor="b"/>
                </a:tc>
                <a:tc>
                  <a:txBody>
                    <a:bodyPr/>
                    <a:lstStyle/>
                    <a:p>
                      <a:pPr marL="749808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ro-RO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Blândele </a:t>
                      </a:r>
                      <a:r>
                        <a:rPr lang="ro-RO" sz="1800" b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 ale soarelui </a:t>
                      </a:r>
                      <a:r>
                        <a:rPr lang="ro-RO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primăvăratic mângâie </a:t>
                      </a:r>
                      <a:r>
                        <a:rPr lang="ro-RO" sz="1800" b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crestele</a:t>
                      </a:r>
                      <a:r>
                        <a:rPr lang="ro-RO" sz="18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montane.</a:t>
                      </a:r>
                      <a:endParaRPr lang="ro-RO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23" marR="12723" marT="12723" marB="0" anchor="b"/>
                </a:tc>
                <a:extLst>
                  <a:ext uri="{0D108BD9-81ED-4DB2-BD59-A6C34878D82A}">
                    <a16:rowId xmlns:a16="http://schemas.microsoft.com/office/drawing/2014/main" val="700112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451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98F03-D1B7-4873-8014-19D4E70F4241}"/>
              </a:ext>
            </a:extLst>
          </p:cNvPr>
          <p:cNvSpPr txBox="1"/>
          <p:nvPr/>
        </p:nvSpPr>
        <p:spPr>
          <a:xfrm>
            <a:off x="622570" y="838646"/>
            <a:ext cx="3709991" cy="5180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i="1" cap="all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DEFINIȚIE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7F23FE-47CF-4CE3-9874-94CBBCDFFEAA}"/>
              </a:ext>
            </a:extLst>
          </p:cNvPr>
          <p:cNvSpPr txBox="1"/>
          <p:nvPr/>
        </p:nvSpPr>
        <p:spPr>
          <a:xfrm>
            <a:off x="4945025" y="1359606"/>
            <a:ext cx="7246973" cy="2917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tx1"/>
              </a:buClr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Adjectivul este partea de vorbire flexibilă care exprimă însușirea unui obiect (denumit în gramatică printr-un substantiv/substitut, înlocuitor al substantivului). </a:t>
            </a:r>
          </a:p>
        </p:txBody>
      </p:sp>
      <p:pic>
        <p:nvPicPr>
          <p:cNvPr id="11" name="Picture 10" descr="A pile of books&#10;&#10;Description automatically generated with medium confidence">
            <a:extLst>
              <a:ext uri="{FF2B5EF4-FFF2-40B4-BE49-F238E27FC236}">
                <a16:creationId xmlns:a16="http://schemas.microsoft.com/office/drawing/2014/main" id="{58CA674D-0E4E-47F6-B702-90E63DB03F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029884" y="3539613"/>
            <a:ext cx="3162114" cy="317916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89FB887-600E-45F5-B72E-452DF0C4BB4A}"/>
              </a:ext>
            </a:extLst>
          </p:cNvPr>
          <p:cNvSpPr txBox="1"/>
          <p:nvPr/>
        </p:nvSpPr>
        <p:spPr>
          <a:xfrm>
            <a:off x="7670341" y="6713647"/>
            <a:ext cx="37099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://2013.igem.org/Team:Berkeley/Methods/Notebooks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/3.0/"/>
              </a:rPr>
              <a:t>CC BY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0902418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7FD51-8E35-4C36-8F7E-468CE3232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695" y="356366"/>
            <a:ext cx="11718758" cy="1200329"/>
          </a:xfrm>
        </p:spPr>
        <p:txBody>
          <a:bodyPr>
            <a:normAutofit/>
          </a:bodyPr>
          <a:lstStyle/>
          <a:p>
            <a:pPr algn="ctr"/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Locul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adjectivului în raport cu substantivul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0717D3-DD10-4E3E-B273-0494C396AE3D}"/>
              </a:ext>
            </a:extLst>
          </p:cNvPr>
          <p:cNvSpPr txBox="1"/>
          <p:nvPr/>
        </p:nvSpPr>
        <p:spPr>
          <a:xfrm>
            <a:off x="236621" y="2075982"/>
            <a:ext cx="1171875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 NOMINAL 1</a:t>
            </a:r>
            <a:r>
              <a:rPr lang="ro-RO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Blânde</a:t>
            </a:r>
            <a:r>
              <a:rPr lang="ro-RO" sz="2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raze   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ro-RO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 + SUBSTANTIV</a:t>
            </a:r>
          </a:p>
          <a:p>
            <a:endParaRPr lang="ro-RO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 NOMINAL 2: </a:t>
            </a:r>
            <a:r>
              <a:rPr lang="ro-RO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soare</a:t>
            </a:r>
            <a:r>
              <a:rPr lang="ro-RO" sz="2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primăvăratic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ro-RO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SUBSTANTIV + ADJECTIV</a:t>
            </a:r>
          </a:p>
          <a:p>
            <a:endParaRPr lang="ro-RO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 NOMINAL 3: </a:t>
            </a:r>
            <a:r>
              <a:rPr lang="ro-RO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creste</a:t>
            </a:r>
            <a:r>
              <a:rPr lang="ro-RO" sz="2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montane 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ro-RO" sz="2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SUBSTANTIV + ADJECTIV</a:t>
            </a:r>
          </a:p>
          <a:p>
            <a:endParaRPr lang="en-US" dirty="0"/>
          </a:p>
        </p:txBody>
      </p:sp>
      <p:sp>
        <p:nvSpPr>
          <p:cNvPr id="6" name="Scroll: Horizontal 5">
            <a:extLst>
              <a:ext uri="{FF2B5EF4-FFF2-40B4-BE49-F238E27FC236}">
                <a16:creationId xmlns:a16="http://schemas.microsoft.com/office/drawing/2014/main" id="{B77204DA-07AE-4AFD-8B71-2739F23A164E}"/>
              </a:ext>
            </a:extLst>
          </p:cNvPr>
          <p:cNvSpPr/>
          <p:nvPr/>
        </p:nvSpPr>
        <p:spPr>
          <a:xfrm>
            <a:off x="784860" y="4438576"/>
            <a:ext cx="10454640" cy="2321169"/>
          </a:xfrm>
          <a:prstGeom prst="horizontalScroll">
            <a:avLst/>
          </a:prstGeom>
          <a:solidFill>
            <a:schemeClr val="tx1"/>
          </a:solidFill>
          <a:ln>
            <a:solidFill>
              <a:schemeClr val="bg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7B310D9F-55FB-4D5C-88F5-6A1CFE8E224B}"/>
              </a:ext>
            </a:extLst>
          </p:cNvPr>
          <p:cNvSpPr/>
          <p:nvPr/>
        </p:nvSpPr>
        <p:spPr>
          <a:xfrm>
            <a:off x="5542671" y="2094949"/>
            <a:ext cx="1631852" cy="379828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2A1C07F-11EF-4684-A730-F24F5AE6840B}"/>
              </a:ext>
            </a:extLst>
          </p:cNvPr>
          <p:cNvSpPr/>
          <p:nvPr/>
        </p:nvSpPr>
        <p:spPr>
          <a:xfrm>
            <a:off x="6124074" y="2825942"/>
            <a:ext cx="1631852" cy="379828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764E968-3A31-4717-B53F-D8224B20C10F}"/>
              </a:ext>
            </a:extLst>
          </p:cNvPr>
          <p:cNvSpPr/>
          <p:nvPr/>
        </p:nvSpPr>
        <p:spPr>
          <a:xfrm>
            <a:off x="5542671" y="3575167"/>
            <a:ext cx="1631852" cy="379828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60E72-2531-46D0-963F-2702C08FBADA}"/>
              </a:ext>
            </a:extLst>
          </p:cNvPr>
          <p:cNvSpPr txBox="1"/>
          <p:nvPr/>
        </p:nvSpPr>
        <p:spPr>
          <a:xfrm>
            <a:off x="1142999" y="5041933"/>
            <a:ext cx="990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obicei, în enunț, adjectivul stă după substantivul determinat. Când este așezat înaintea acestuia, îi preia articolul. Acest lucru îl putem observa în exemplul de la Grup nominal 1.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62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28612-8E6C-4C20-94FF-96647E26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clasificare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D867F798-C0F0-4D57-BA53-2AEA3F2967F2}"/>
              </a:ext>
            </a:extLst>
          </p:cNvPr>
          <p:cNvSpPr/>
          <p:nvPr/>
        </p:nvSpPr>
        <p:spPr>
          <a:xfrm>
            <a:off x="-38100" y="2126311"/>
            <a:ext cx="6096000" cy="2609850"/>
          </a:xfrm>
          <a:prstGeom prst="cloudCallout">
            <a:avLst>
              <a:gd name="adj1" fmla="val -30488"/>
              <a:gd name="adj2" fmla="val 8950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propriu-zise: </a:t>
            </a:r>
            <a:r>
              <a:rPr lang="ro-RO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mare, frumos, inteligent, mic, harnic, roșu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provenite din alte părți de vorbire: - din verbe la participiu: </a:t>
            </a:r>
            <a:r>
              <a:rPr lang="ro-RO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învățat, citită, instruiți, scrise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0C6C62-F6B4-4859-89C0-E8ECAC96C7CB}"/>
              </a:ext>
            </a:extLst>
          </p:cNvPr>
          <p:cNvSpPr txBox="1"/>
          <p:nvPr/>
        </p:nvSpPr>
        <p:spPr>
          <a:xfrm>
            <a:off x="247650" y="5876925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DUPĂ ORIGINE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F54CC8-109D-411E-A5D2-3FF372A8BE88}"/>
              </a:ext>
            </a:extLst>
          </p:cNvPr>
          <p:cNvSpPr txBox="1"/>
          <p:nvPr/>
        </p:nvSpPr>
        <p:spPr>
          <a:xfrm>
            <a:off x="5448300" y="5876925"/>
            <a:ext cx="3333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DUPĂ FORMĂ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BEFA143D-3B27-4BEC-B903-73A35EB644B0}"/>
              </a:ext>
            </a:extLst>
          </p:cNvPr>
          <p:cNvSpPr/>
          <p:nvPr/>
        </p:nvSpPr>
        <p:spPr>
          <a:xfrm>
            <a:off x="6057900" y="2126311"/>
            <a:ext cx="6096000" cy="2609850"/>
          </a:xfrm>
          <a:prstGeom prst="cloudCallout">
            <a:avLst>
              <a:gd name="adj1" fmla="val -30488"/>
              <a:gd name="adj2" fmla="val 89507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variabile: </a:t>
            </a:r>
            <a:r>
              <a:rPr lang="ro-RO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frumos, mică, dulce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invariabile: </a:t>
            </a:r>
            <a:r>
              <a:rPr lang="ro-RO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cumsecade, lila, mov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490545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375B6-7E57-46D5-8106-A84C44E5D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Adjectivele variabile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1BDAD9-1831-4D13-8097-2D590F9BC1AA}"/>
              </a:ext>
            </a:extLst>
          </p:cNvPr>
          <p:cNvSpPr txBox="1"/>
          <p:nvPr/>
        </p:nvSpPr>
        <p:spPr>
          <a:xfrm>
            <a:off x="190500" y="2209800"/>
            <a:ext cx="118491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Adjectivele variabile sunt adjectivele care își schimbă forma în vorbire în funcție de genul și de numărul substantivelor pe care le determină .</a:t>
            </a:r>
          </a:p>
          <a:p>
            <a:endParaRPr lang="ro-RO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Adjectivele variabile pot avea: </a:t>
            </a:r>
          </a:p>
          <a:p>
            <a:endParaRPr lang="ro-RO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o-RO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patru forme flexionare: 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băiat </a:t>
            </a:r>
            <a:r>
              <a:rPr lang="ro-RO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inteligent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fată </a:t>
            </a:r>
            <a:r>
              <a:rPr lang="ro-RO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inteligentă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băieți </a:t>
            </a:r>
            <a:r>
              <a:rPr lang="ro-RO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inteligenți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fete </a:t>
            </a:r>
            <a:r>
              <a:rPr lang="ro-RO" sz="2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inteligente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exemple: alb, frumos, bun, rău, deștept;</a:t>
            </a:r>
          </a:p>
          <a:p>
            <a:endParaRPr lang="ro-RO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o-RO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trei forme flexionare: 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băiat </a:t>
            </a:r>
            <a:r>
              <a:rPr lang="ro-RO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fată </a:t>
            </a:r>
            <a:r>
              <a:rPr lang="ro-RO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mică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băieți </a:t>
            </a:r>
            <a:r>
              <a:rPr lang="ro-RO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mici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fete </a:t>
            </a:r>
            <a:r>
              <a:rPr lang="ro-RO" sz="20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mici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exemple: lung, românesc,  drag;</a:t>
            </a:r>
          </a:p>
          <a:p>
            <a:endParaRPr lang="ro-RO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o-RO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două forme flexionare: 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băiat </a:t>
            </a:r>
            <a:r>
              <a:rPr lang="ro-RO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mare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fată </a:t>
            </a:r>
            <a:r>
              <a:rPr lang="ro-RO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mare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băieți </a:t>
            </a:r>
            <a:r>
              <a:rPr lang="ro-RO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fete </a:t>
            </a:r>
            <a:r>
              <a:rPr lang="ro-RO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exemple: dulce, vioi, veche, greoi; </a:t>
            </a:r>
          </a:p>
        </p:txBody>
      </p:sp>
    </p:spTree>
    <p:extLst>
      <p:ext uri="{BB962C8B-B14F-4D97-AF65-F5344CB8AC3E}">
        <p14:creationId xmlns:p14="http://schemas.microsoft.com/office/powerpoint/2010/main" val="2192160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76494-B1B2-476A-B138-4B0C54F2A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Adjectivele invariabile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7694F-0BBF-4391-9BD4-7964A920A770}"/>
              </a:ext>
            </a:extLst>
          </p:cNvPr>
          <p:cNvSpPr txBox="1"/>
          <p:nvPr/>
        </p:nvSpPr>
        <p:spPr>
          <a:xfrm>
            <a:off x="168442" y="2382253"/>
            <a:ext cx="118390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ro-RO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Adjectivele invariabile sunt adjectivele care nu își schimbă forma, indiferent de genul și de numărul substantivelor pe care le determină.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ro-RO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ro-RO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Adjectivele invariabile au o singură formă flexionară: roz, cumsecade, kaki, lila,  gri, bordo, precoce, vivace, etc.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470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743B3-07E2-4E85-82CD-2EDE12A34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Acordul adjectivului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FCD69-6046-406C-9B6C-46839B90E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705" y="2011680"/>
            <a:ext cx="10337294" cy="4206240"/>
          </a:xfrm>
        </p:spPr>
        <p:txBody>
          <a:bodyPr>
            <a:normAutofit/>
          </a:bodyPr>
          <a:lstStyle/>
          <a:p>
            <a:pPr algn="ctr"/>
            <a:r>
              <a:rPr lang="ro-RO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Băieții </a:t>
            </a:r>
            <a:r>
              <a:rPr lang="ro-RO" sz="2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zburdalnici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și </a:t>
            </a:r>
            <a:r>
              <a:rPr lang="ro-RO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fetele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jucăușe</a:t>
            </a:r>
            <a:r>
              <a:rPr lang="ro-RO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bucură de venirea primăverii.</a:t>
            </a:r>
          </a:p>
          <a:p>
            <a:endParaRPr lang="ro-RO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Analizăm: </a:t>
            </a:r>
          </a:p>
          <a:p>
            <a:pPr marL="0" indent="0">
              <a:buNone/>
            </a:pPr>
            <a:r>
              <a:rPr lang="ro-RO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băieții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substantiv comun, genul masculin, numărul plural; </a:t>
            </a:r>
          </a:p>
          <a:p>
            <a:pPr marL="0" indent="0">
              <a:buNone/>
            </a:pPr>
            <a:r>
              <a:rPr lang="ro-RO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zburdalnici 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adjectiv propriu-zis, variabil cu patru forme, genul masculin, numărul plural;</a:t>
            </a:r>
          </a:p>
          <a:p>
            <a:pPr marL="0" indent="0">
              <a:buNone/>
            </a:pPr>
            <a:r>
              <a:rPr lang="ro-RO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fetele 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substantiv comun, genul feminin, numărul plural;</a:t>
            </a:r>
          </a:p>
          <a:p>
            <a:pPr marL="0" indent="0">
              <a:buNone/>
            </a:pPr>
            <a:r>
              <a:rPr lang="ro-RO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jucăușe </a:t>
            </a:r>
            <a:r>
              <a:rPr lang="ro-RO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adjectiv propriu-zis, variabil cu patru forme, genul feminin, numărul plural; </a:t>
            </a:r>
          </a:p>
          <a:p>
            <a:pPr marL="0" indent="0">
              <a:buNone/>
            </a:pPr>
            <a:endParaRPr lang="ro-RO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o-RO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ADJECTIVUL SE ACORDĂ CU SUBSTANTIVUL DETERMINAT ÎN </a:t>
            </a:r>
            <a:r>
              <a:rPr lang="ro-RO" sz="2400" b="1" i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 </a:t>
            </a:r>
            <a:r>
              <a:rPr lang="ro-RO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 </a:t>
            </a:r>
            <a:r>
              <a:rPr lang="ro-RO" sz="2400" b="1" i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ro-RO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439840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239</TotalTime>
  <Words>738</Words>
  <Application>Microsoft Office PowerPoint</Application>
  <PresentationFormat>Ecran lat</PresentationFormat>
  <Paragraphs>114</Paragraphs>
  <Slides>14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Wingdings</vt:lpstr>
      <vt:lpstr>Banded</vt:lpstr>
      <vt:lpstr>PROFESOR COLȚIȘ ANDREEA IOANA ȘCOALA GIMNAZIALĂ „VIRGIL IOVĂNAŞ” ŞOFRONEA </vt:lpstr>
      <vt:lpstr>Prezentare PowerPoint</vt:lpstr>
      <vt:lpstr>OBSERVĂ COMPARATIV CELE DOUĂ ENUNŢURI</vt:lpstr>
      <vt:lpstr>Prezentare PowerPoint</vt:lpstr>
      <vt:lpstr>Locul  adjectivului în raport cu substantivul</vt:lpstr>
      <vt:lpstr>clasificare</vt:lpstr>
      <vt:lpstr>Adjectivele variabile</vt:lpstr>
      <vt:lpstr>Adjectivele invariabile</vt:lpstr>
      <vt:lpstr>Acordul adjectivului</vt:lpstr>
      <vt:lpstr>Ortografie </vt:lpstr>
      <vt:lpstr>ARTICOLUL DEMONSTRATIV</vt:lpstr>
      <vt:lpstr>Prezentare PowerPoint</vt:lpstr>
      <vt:lpstr>Prezentare PowerPoint</vt:lpstr>
      <vt:lpstr>EXERSEAZĂ!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PROFESOR COLȚIȘ ANDREEA IOANA ȘCOALA GIMNAZIALĂ „VIRGIL IOVĂNAŞ” ŞOFRONEA </dc:title>
  <dc:creator>Andreea-Ioana PETRIŞOR</dc:creator>
  <cp:lastModifiedBy>user</cp:lastModifiedBy>
  <cp:revision>8</cp:revision>
  <dcterms:created xsi:type="dcterms:W3CDTF">2021-02-25T18:10:59Z</dcterms:created>
  <dcterms:modified xsi:type="dcterms:W3CDTF">2024-05-14T10:52:15Z</dcterms:modified>
</cp:coreProperties>
</file>