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DF6F8-F879-48DE-9B92-C73FC64CE92E}" type="datetimeFigureOut">
              <a:rPr lang="ro-RO" smtClean="0"/>
              <a:t>30.04.2024</a:t>
            </a:fld>
            <a:endParaRPr lang="ro-R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DC305D-ECF8-400B-800A-A058BE73EF33}" type="slidenum">
              <a:rPr lang="ro-RO" smtClean="0"/>
              <a:t>‹#›</a:t>
            </a:fld>
            <a:endParaRPr lang="ro-RO"/>
          </a:p>
        </p:txBody>
      </p:sp>
    </p:spTree>
    <p:extLst>
      <p:ext uri="{BB962C8B-B14F-4D97-AF65-F5344CB8AC3E}">
        <p14:creationId xmlns:p14="http://schemas.microsoft.com/office/powerpoint/2010/main" val="707524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6FDC305D-ECF8-400B-800A-A058BE73EF33}" type="slidenum">
              <a:rPr lang="ro-RO" smtClean="0"/>
              <a:t>2</a:t>
            </a:fld>
            <a:endParaRPr lang="ro-RO"/>
          </a:p>
        </p:txBody>
      </p:sp>
    </p:spTree>
    <p:extLst>
      <p:ext uri="{BB962C8B-B14F-4D97-AF65-F5344CB8AC3E}">
        <p14:creationId xmlns:p14="http://schemas.microsoft.com/office/powerpoint/2010/main" val="199712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6FB605-A9C6-49D0-8AB5-97192860D20F}"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2F8C7-9646-457F-99D8-2233DD0DE9D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6FB605-A9C6-49D0-8AB5-97192860D20F}"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2F8C7-9646-457F-99D8-2233DD0DE9D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6FB605-A9C6-49D0-8AB5-97192860D20F}"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2F8C7-9646-457F-99D8-2233DD0DE9D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6FB605-A9C6-49D0-8AB5-97192860D20F}"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2F8C7-9646-457F-99D8-2233DD0DE9D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6FB605-A9C6-49D0-8AB5-97192860D20F}"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2F8C7-9646-457F-99D8-2233DD0DE9D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6FB605-A9C6-49D0-8AB5-97192860D20F}"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2F8C7-9646-457F-99D8-2233DD0DE9D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6FB605-A9C6-49D0-8AB5-97192860D20F}" type="datetimeFigureOut">
              <a:rPr lang="en-US" smtClean="0"/>
              <a:t>4/30/2024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52F8C7-9646-457F-99D8-2233DD0DE9D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6FB605-A9C6-49D0-8AB5-97192860D20F}" type="datetimeFigureOut">
              <a:rPr lang="en-US" smtClean="0"/>
              <a:t>4/30/2024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52F8C7-9646-457F-99D8-2233DD0DE9D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FB605-A9C6-49D0-8AB5-97192860D20F}" type="datetimeFigureOut">
              <a:rPr lang="en-US" smtClean="0"/>
              <a:t>4/30/2024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52F8C7-9646-457F-99D8-2233DD0DE9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6FB605-A9C6-49D0-8AB5-97192860D20F}"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2F8C7-9646-457F-99D8-2233DD0DE9D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6FB605-A9C6-49D0-8AB5-97192860D20F}"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2F8C7-9646-457F-99D8-2233DD0DE9D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FB605-A9C6-49D0-8AB5-97192860D20F}" type="datetimeFigureOut">
              <a:rPr lang="en-US" smtClean="0"/>
              <a:t>4/30/2024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2F8C7-9646-457F-99D8-2233DD0DE9D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2.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1295400"/>
          </a:xfrm>
        </p:spPr>
        <p:txBody>
          <a:bodyPr>
            <a:normAutofit fontScale="90000"/>
          </a:bodyPr>
          <a:lstStyle/>
          <a:p>
            <a:r>
              <a:rPr lang="en-US" b="1" cap="all" dirty="0" smtClean="0">
                <a:ln w="9000" cmpd="sng">
                  <a:solidFill>
                    <a:srgbClr val="FF0000"/>
                  </a:solidFill>
                  <a:prstDash val="solid"/>
                </a:ln>
                <a:solidFill>
                  <a:srgbClr val="FF3300"/>
                </a:solidFill>
                <a:effectLst>
                  <a:reflection blurRad="12700" stA="28000" endPos="45000" dist="1000" dir="5400000" sy="-100000" algn="bl" rotWithShape="0"/>
                </a:effectLst>
              </a:rPr>
              <a:t>URSULE</a:t>
            </a:r>
            <a:r>
              <a:rPr lang="ro-RO" b="1" cap="all" dirty="0" smtClean="0">
                <a:ln w="9000" cmpd="sng">
                  <a:solidFill>
                    <a:srgbClr val="FF0000"/>
                  </a:solidFill>
                  <a:prstDash val="solid"/>
                </a:ln>
                <a:solidFill>
                  <a:srgbClr val="FF3300"/>
                </a:solidFill>
                <a:effectLst>
                  <a:reflection blurRad="12700" stA="28000" endPos="45000" dist="1000" dir="5400000" sy="-100000" algn="bl" rotWithShape="0"/>
                </a:effectLst>
              </a:rPr>
              <a:t>ȚUL </a:t>
            </a:r>
            <a:r>
              <a:rPr lang="en-US" b="1" cap="all" dirty="0" smtClean="0">
                <a:ln w="9000" cmpd="sng">
                  <a:solidFill>
                    <a:srgbClr val="FF0000"/>
                  </a:solidFill>
                  <a:prstDash val="solid"/>
                </a:ln>
                <a:solidFill>
                  <a:srgbClr val="FF3300"/>
                </a:solidFill>
                <a:effectLst>
                  <a:reflection blurRad="12700" stA="28000" endPos="45000" dist="1000" dir="5400000" sy="-100000" algn="bl" rotWithShape="0"/>
                </a:effectLst>
              </a:rPr>
              <a:t>MIERICIC</a:t>
            </a:r>
            <a:r>
              <a:rPr lang="ro-RO" b="1" cap="all" dirty="0" smtClean="0">
                <a:ln w="9000" cmpd="sng">
                  <a:solidFill>
                    <a:srgbClr val="FF0000"/>
                  </a:solidFill>
                  <a:prstDash val="solid"/>
                </a:ln>
                <a:solidFill>
                  <a:srgbClr val="FF3300"/>
                </a:solidFill>
                <a:effectLst>
                  <a:reflection blurRad="12700" stA="28000" endPos="45000" dist="1000" dir="5400000" sy="-100000" algn="bl" rotWithShape="0"/>
                </a:effectLst>
              </a:rPr>
              <a:t>Ă</a:t>
            </a:r>
            <a:r>
              <a:rPr lang="ro-RO" dirty="0" smtClean="0"/>
              <a:t/>
            </a:r>
            <a:br>
              <a:rPr lang="ro-RO" dirty="0" smtClean="0"/>
            </a:br>
            <a:r>
              <a:rPr lang="ro-RO" dirty="0" smtClean="0"/>
              <a:t>                          </a:t>
            </a:r>
            <a:endParaRPr lang="en-US" sz="2800" dirty="0"/>
          </a:p>
        </p:txBody>
      </p:sp>
      <p:sp>
        <p:nvSpPr>
          <p:cNvPr id="3" name="Subtitle 2"/>
          <p:cNvSpPr>
            <a:spLocks noGrp="1"/>
          </p:cNvSpPr>
          <p:nvPr>
            <p:ph type="subTitle" idx="1"/>
          </p:nvPr>
        </p:nvSpPr>
        <p:spPr>
          <a:xfrm>
            <a:off x="3796681" y="1524000"/>
            <a:ext cx="5347319" cy="1752600"/>
          </a:xfrm>
        </p:spPr>
        <p:txBody>
          <a:bodyPr>
            <a:normAutofit/>
          </a:bodyPr>
          <a:lstStyle/>
          <a:p>
            <a:pPr algn="r"/>
            <a:r>
              <a:rPr lang="ro-RO" sz="1600" b="1" dirty="0" smtClean="0">
                <a:solidFill>
                  <a:schemeClr val="tx1"/>
                </a:solidFill>
              </a:rPr>
              <a:t>Director, prof. Suditu Petruța-Raluca</a:t>
            </a:r>
          </a:p>
          <a:p>
            <a:pPr algn="r"/>
            <a:r>
              <a:rPr lang="ro-RO" sz="1600" b="1" dirty="0" smtClean="0">
                <a:solidFill>
                  <a:schemeClr val="tx1"/>
                </a:solidFill>
              </a:rPr>
              <a:t>Grădinița cu P.P. ”Dumbrava Minunată” Fieni, jud. Dâmbovița</a:t>
            </a:r>
          </a:p>
          <a:p>
            <a:pPr algn="r"/>
            <a:r>
              <a:rPr lang="ro-RO" sz="1600" b="1" dirty="0" smtClean="0">
                <a:solidFill>
                  <a:schemeClr val="tx1"/>
                </a:solidFill>
              </a:rPr>
              <a:t>Educație pentru societate</a:t>
            </a:r>
          </a:p>
          <a:p>
            <a:pPr algn="r"/>
            <a:r>
              <a:rPr lang="ro-RO" sz="1600" b="1" dirty="0" smtClean="0">
                <a:solidFill>
                  <a:schemeClr val="tx1"/>
                </a:solidFill>
              </a:rPr>
              <a:t>Nivelul II – Grupa mare</a:t>
            </a:r>
          </a:p>
        </p:txBody>
      </p:sp>
      <p:pic>
        <p:nvPicPr>
          <p:cNvPr id="4" name="Picture 2" descr="C:\Users\Catalina\Desktop\flori\HKUKUIL.jpg"/>
          <p:cNvPicPr>
            <a:picLocks noChangeAspect="1" noChangeArrowheads="1"/>
          </p:cNvPicPr>
          <p:nvPr/>
        </p:nvPicPr>
        <p:blipFill>
          <a:blip r:embed="rId2"/>
          <a:srcRect/>
          <a:stretch>
            <a:fillRect/>
          </a:stretch>
        </p:blipFill>
        <p:spPr bwMode="auto">
          <a:xfrm>
            <a:off x="207640" y="2099759"/>
            <a:ext cx="3589041" cy="477209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76800" y="3200400"/>
            <a:ext cx="4267200" cy="3657600"/>
          </a:xfrm>
          <a:prstGeom prst="rect">
            <a:avLst/>
          </a:prstGeom>
          <a:solidFill>
            <a:srgbClr val="FFFF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dirty="0">
                <a:solidFill>
                  <a:schemeClr val="tx1"/>
                </a:solidFill>
              </a:rPr>
              <a:t> </a:t>
            </a:r>
            <a:r>
              <a:rPr lang="ro-RO" dirty="0" smtClean="0">
                <a:solidFill>
                  <a:schemeClr val="tx1"/>
                </a:solidFill>
              </a:rPr>
              <a:t>  - Vai! Dar tu nu știi că nu se va mai întoarce? Coțofana este cea mai vicleană pasăre! Sigur a mâncat mărul singură și  a zburat!</a:t>
            </a:r>
          </a:p>
          <a:p>
            <a:pPr algn="just"/>
            <a:r>
              <a:rPr lang="ro-RO" dirty="0">
                <a:solidFill>
                  <a:schemeClr val="tx1"/>
                </a:solidFill>
              </a:rPr>
              <a:t> </a:t>
            </a:r>
            <a:r>
              <a:rPr lang="ro-RO" dirty="0" smtClean="0">
                <a:solidFill>
                  <a:schemeClr val="tx1"/>
                </a:solidFill>
              </a:rPr>
              <a:t>  Într-adevăr...așa se întâmplase.</a:t>
            </a:r>
          </a:p>
          <a:p>
            <a:pPr algn="just"/>
            <a:r>
              <a:rPr lang="ro-RO" dirty="0">
                <a:solidFill>
                  <a:schemeClr val="tx1"/>
                </a:solidFill>
              </a:rPr>
              <a:t> </a:t>
            </a:r>
            <a:r>
              <a:rPr lang="ro-RO" dirty="0" smtClean="0">
                <a:solidFill>
                  <a:schemeClr val="tx1"/>
                </a:solidFill>
              </a:rPr>
              <a:t>  Lui Miericică îi era foarte rușine de prietenii săi și de faptul că a fost atât de lacom și egoist.</a:t>
            </a:r>
          </a:p>
          <a:p>
            <a:pPr algn="just"/>
            <a:r>
              <a:rPr lang="ro-RO" dirty="0">
                <a:solidFill>
                  <a:schemeClr val="tx1"/>
                </a:solidFill>
              </a:rPr>
              <a:t> </a:t>
            </a:r>
            <a:r>
              <a:rPr lang="ro-RO" dirty="0" smtClean="0">
                <a:solidFill>
                  <a:schemeClr val="tx1"/>
                </a:solidFill>
              </a:rPr>
              <a:t>  - Îmi pare rău, prieteni! </a:t>
            </a:r>
          </a:p>
          <a:p>
            <a:pPr algn="just"/>
            <a:r>
              <a:rPr lang="ro-RO" dirty="0">
                <a:solidFill>
                  <a:schemeClr val="tx1"/>
                </a:solidFill>
              </a:rPr>
              <a:t> </a:t>
            </a:r>
            <a:r>
              <a:rPr lang="ro-RO" dirty="0" smtClean="0">
                <a:solidFill>
                  <a:schemeClr val="tx1"/>
                </a:solidFill>
              </a:rPr>
              <a:t>  -Cu altă ocazie să ne ceri nouă ajutorul! Noi nu am fi făcut așa ceva! Suntem prietenii tăi!</a:t>
            </a:r>
          </a:p>
        </p:txBody>
      </p:sp>
      <p:pic>
        <p:nvPicPr>
          <p:cNvPr id="5" name="Picture 2" descr="C:\Users\Catalina\Desktop\flori\FHF.jpg"/>
          <p:cNvPicPr>
            <a:picLocks noChangeAspect="1" noChangeArrowheads="1"/>
          </p:cNvPicPr>
          <p:nvPr/>
        </p:nvPicPr>
        <p:blipFill>
          <a:blip r:embed="rId2"/>
          <a:srcRect/>
          <a:stretch>
            <a:fillRect/>
          </a:stretch>
        </p:blipFill>
        <p:spPr bwMode="auto">
          <a:xfrm>
            <a:off x="0" y="228600"/>
            <a:ext cx="4038600" cy="6400800"/>
          </a:xfrm>
          <a:prstGeom prst="rect">
            <a:avLst/>
          </a:prstGeom>
          <a:noFill/>
        </p:spPr>
      </p:pic>
      <p:pic>
        <p:nvPicPr>
          <p:cNvPr id="7" name="Picture 5" descr="C:\Users\Catalina\Desktop\flori\YI7Y78.jpg"/>
          <p:cNvPicPr>
            <a:picLocks noChangeAspect="1" noChangeArrowheads="1"/>
          </p:cNvPicPr>
          <p:nvPr/>
        </p:nvPicPr>
        <p:blipFill>
          <a:blip r:embed="rId3" cstate="print"/>
          <a:srcRect/>
          <a:stretch>
            <a:fillRect/>
          </a:stretch>
        </p:blipFill>
        <p:spPr bwMode="auto">
          <a:xfrm>
            <a:off x="3048000" y="4419600"/>
            <a:ext cx="1697428" cy="2209800"/>
          </a:xfrm>
          <a:prstGeom prst="rect">
            <a:avLst/>
          </a:prstGeom>
          <a:noFill/>
        </p:spPr>
      </p:pic>
      <p:pic>
        <p:nvPicPr>
          <p:cNvPr id="10242" name="Picture 2" descr="C:\Users\Catalina\Desktop\flori\MNGHNG.png"/>
          <p:cNvPicPr>
            <a:picLocks noChangeAspect="1" noChangeArrowheads="1"/>
          </p:cNvPicPr>
          <p:nvPr/>
        </p:nvPicPr>
        <p:blipFill>
          <a:blip r:embed="rId4"/>
          <a:srcRect/>
          <a:stretch>
            <a:fillRect/>
          </a:stretch>
        </p:blipFill>
        <p:spPr bwMode="auto">
          <a:xfrm>
            <a:off x="4419600" y="0"/>
            <a:ext cx="3276600" cy="2844368"/>
          </a:xfrm>
          <a:prstGeom prst="rect">
            <a:avLst/>
          </a:prstGeom>
          <a:noFill/>
        </p:spPr>
      </p:pic>
      <p:pic>
        <p:nvPicPr>
          <p:cNvPr id="10243" name="Picture 3" descr="C:\Users\Catalina\Desktop\flori\FADSEFSD.jpg"/>
          <p:cNvPicPr>
            <a:picLocks noChangeAspect="1" noChangeArrowheads="1"/>
          </p:cNvPicPr>
          <p:nvPr/>
        </p:nvPicPr>
        <p:blipFill>
          <a:blip r:embed="rId5" cstate="print"/>
          <a:srcRect/>
          <a:stretch>
            <a:fillRect/>
          </a:stretch>
        </p:blipFill>
        <p:spPr bwMode="auto">
          <a:xfrm flipH="1">
            <a:off x="6705600" y="381000"/>
            <a:ext cx="609600" cy="81634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Catalina\Desktop\flori\IUKYJYJ.jpg"/>
          <p:cNvPicPr>
            <a:picLocks noChangeAspect="1" noChangeArrowheads="1"/>
          </p:cNvPicPr>
          <p:nvPr/>
        </p:nvPicPr>
        <p:blipFill>
          <a:blip r:embed="rId2"/>
          <a:srcRect/>
          <a:stretch>
            <a:fillRect/>
          </a:stretch>
        </p:blipFill>
        <p:spPr bwMode="auto">
          <a:xfrm>
            <a:off x="457200" y="120120"/>
            <a:ext cx="8420100" cy="6737880"/>
          </a:xfrm>
          <a:prstGeom prst="rect">
            <a:avLst/>
          </a:prstGeom>
          <a:noFill/>
        </p:spPr>
      </p:pic>
      <p:pic>
        <p:nvPicPr>
          <p:cNvPr id="5" name="Picture 5" descr="C:\Users\Catalina\Desktop\flori\YI7Y78.jpg"/>
          <p:cNvPicPr>
            <a:picLocks noChangeAspect="1" noChangeArrowheads="1"/>
          </p:cNvPicPr>
          <p:nvPr/>
        </p:nvPicPr>
        <p:blipFill>
          <a:blip r:embed="rId3" cstate="print"/>
          <a:srcRect/>
          <a:stretch>
            <a:fillRect/>
          </a:stretch>
        </p:blipFill>
        <p:spPr bwMode="auto">
          <a:xfrm>
            <a:off x="533400" y="4267200"/>
            <a:ext cx="1990088" cy="2590800"/>
          </a:xfrm>
          <a:prstGeom prst="rect">
            <a:avLst/>
          </a:prstGeom>
          <a:noFill/>
        </p:spPr>
      </p:pic>
      <p:sp>
        <p:nvSpPr>
          <p:cNvPr id="6" name="Rectangle 5"/>
          <p:cNvSpPr/>
          <p:nvPr/>
        </p:nvSpPr>
        <p:spPr>
          <a:xfrm>
            <a:off x="457200" y="106265"/>
            <a:ext cx="8420100" cy="1341535"/>
          </a:xfrm>
          <a:prstGeom prst="rect">
            <a:avLst/>
          </a:prstGeom>
          <a:solidFill>
            <a:srgbClr val="FFFF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dirty="0">
                <a:solidFill>
                  <a:schemeClr val="tx1"/>
                </a:solidFill>
              </a:rPr>
              <a:t> </a:t>
            </a:r>
            <a:r>
              <a:rPr lang="ro-RO" dirty="0" smtClean="0">
                <a:solidFill>
                  <a:schemeClr val="tx1"/>
                </a:solidFill>
              </a:rPr>
              <a:t>  Ursulețul Miericică nu a mai fost niciodată lacom și egoist. De atunci a petrecut mai mult timp cu prietenii săi și întotdeauna a împărțit cu ei fructele și mierea pe care le găsea.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228600"/>
            <a:ext cx="8610600" cy="6248400"/>
          </a:xfrm>
          <a:prstGeom prst="roundRect">
            <a:avLst/>
          </a:prstGeom>
          <a:gradFill flip="none" rotWithShape="1">
            <a:gsLst>
              <a:gs pos="0">
                <a:srgbClr val="FFF200">
                  <a:alpha val="0"/>
                </a:srgbClr>
              </a:gs>
              <a:gs pos="45000">
                <a:srgbClr val="FF7A00"/>
              </a:gs>
              <a:gs pos="70000">
                <a:srgbClr val="FF0300"/>
              </a:gs>
              <a:gs pos="100000">
                <a:srgbClr val="4D0808"/>
              </a:gs>
            </a:gsLst>
            <a:lin ang="186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chemeClr val="tx1"/>
              </a:solidFill>
            </a:endParaRPr>
          </a:p>
          <a:p>
            <a:r>
              <a:rPr lang="ro-RO" dirty="0" smtClean="0">
                <a:solidFill>
                  <a:schemeClr val="tx1"/>
                </a:solidFill>
              </a:rPr>
              <a:t>SARCINI DE LUCRU</a:t>
            </a:r>
          </a:p>
          <a:p>
            <a:endParaRPr lang="ro-RO" dirty="0">
              <a:solidFill>
                <a:schemeClr val="tx1"/>
              </a:solidFill>
            </a:endParaRPr>
          </a:p>
          <a:p>
            <a:pPr>
              <a:lnSpc>
                <a:spcPct val="150000"/>
              </a:lnSpc>
            </a:pPr>
            <a:r>
              <a:rPr lang="ro-RO" dirty="0">
                <a:solidFill>
                  <a:schemeClr val="tx1"/>
                </a:solidFill>
              </a:rPr>
              <a:t>1</a:t>
            </a:r>
            <a:r>
              <a:rPr lang="ro-RO" dirty="0" smtClean="0">
                <a:solidFill>
                  <a:schemeClr val="tx1"/>
                </a:solidFill>
              </a:rPr>
              <a:t>)</a:t>
            </a:r>
            <a:r>
              <a:rPr lang="en-US" dirty="0" smtClean="0">
                <a:solidFill>
                  <a:schemeClr val="tx1"/>
                </a:solidFill>
              </a:rPr>
              <a:t> </a:t>
            </a:r>
            <a:r>
              <a:rPr lang="ro-RO" dirty="0" smtClean="0">
                <a:solidFill>
                  <a:schemeClr val="tx1"/>
                </a:solidFill>
              </a:rPr>
              <a:t>Precizați titlul povestirii!</a:t>
            </a:r>
          </a:p>
          <a:p>
            <a:pPr>
              <a:lnSpc>
                <a:spcPct val="150000"/>
              </a:lnSpc>
            </a:pPr>
            <a:r>
              <a:rPr lang="ro-RO" dirty="0">
                <a:solidFill>
                  <a:schemeClr val="tx1"/>
                </a:solidFill>
              </a:rPr>
              <a:t>2</a:t>
            </a:r>
            <a:r>
              <a:rPr lang="ro-RO" dirty="0" smtClean="0">
                <a:solidFill>
                  <a:schemeClr val="tx1"/>
                </a:solidFill>
              </a:rPr>
              <a:t>)</a:t>
            </a:r>
            <a:r>
              <a:rPr lang="en-US" dirty="0" smtClean="0">
                <a:solidFill>
                  <a:schemeClr val="tx1"/>
                </a:solidFill>
              </a:rPr>
              <a:t> </a:t>
            </a:r>
            <a:r>
              <a:rPr lang="ro-RO" dirty="0" smtClean="0">
                <a:solidFill>
                  <a:schemeClr val="tx1"/>
                </a:solidFill>
              </a:rPr>
              <a:t>Care sunt personajele din această povestire?</a:t>
            </a:r>
          </a:p>
          <a:p>
            <a:pPr>
              <a:lnSpc>
                <a:spcPct val="150000"/>
              </a:lnSpc>
            </a:pPr>
            <a:r>
              <a:rPr lang="ro-RO" dirty="0" smtClean="0">
                <a:solidFill>
                  <a:schemeClr val="tx1"/>
                </a:solidFill>
              </a:rPr>
              <a:t>3)Despre ce este vorba în această povestire? Cum s-a comportat ursulețul Miericică?</a:t>
            </a:r>
          </a:p>
          <a:p>
            <a:pPr>
              <a:lnSpc>
                <a:spcPct val="150000"/>
              </a:lnSpc>
            </a:pPr>
            <a:r>
              <a:rPr lang="ro-RO" dirty="0">
                <a:solidFill>
                  <a:schemeClr val="tx1"/>
                </a:solidFill>
              </a:rPr>
              <a:t>4</a:t>
            </a:r>
            <a:r>
              <a:rPr lang="ro-RO" dirty="0" smtClean="0">
                <a:solidFill>
                  <a:schemeClr val="tx1"/>
                </a:solidFill>
              </a:rPr>
              <a:t>) Ce învățătură desprindem din această povestire?</a:t>
            </a:r>
          </a:p>
          <a:p>
            <a:pPr>
              <a:buFont typeface="Arial" charset="0"/>
              <a:buChar char="•"/>
            </a:pPr>
            <a:endParaRPr lang="ro-RO" dirty="0" smtClean="0">
              <a:solidFill>
                <a:schemeClr val="tx1"/>
              </a:solidFill>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atalina\Desktop\flori\HKUKUIL.jpg"/>
          <p:cNvPicPr>
            <a:picLocks noChangeAspect="1" noChangeArrowheads="1"/>
          </p:cNvPicPr>
          <p:nvPr/>
        </p:nvPicPr>
        <p:blipFill>
          <a:blip r:embed="rId3"/>
          <a:srcRect/>
          <a:stretch>
            <a:fillRect/>
          </a:stretch>
        </p:blipFill>
        <p:spPr bwMode="auto">
          <a:xfrm>
            <a:off x="5181600" y="1371600"/>
            <a:ext cx="3589041" cy="4772096"/>
          </a:xfrm>
          <a:prstGeom prst="rect">
            <a:avLst/>
          </a:prstGeom>
          <a:noFill/>
        </p:spPr>
      </p:pic>
      <p:sp>
        <p:nvSpPr>
          <p:cNvPr id="5" name="Rectangle 4"/>
          <p:cNvSpPr/>
          <p:nvPr/>
        </p:nvSpPr>
        <p:spPr>
          <a:xfrm>
            <a:off x="436418" y="1066800"/>
            <a:ext cx="4724400" cy="4419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dirty="0">
                <a:solidFill>
                  <a:schemeClr val="tx1"/>
                </a:solidFill>
              </a:rPr>
              <a:t> </a:t>
            </a:r>
            <a:r>
              <a:rPr lang="ro-RO" dirty="0" smtClean="0">
                <a:solidFill>
                  <a:schemeClr val="tx1"/>
                </a:solidFill>
              </a:rPr>
              <a:t>     </a:t>
            </a:r>
            <a:r>
              <a:rPr lang="ro-RO" sz="2400" dirty="0" smtClean="0">
                <a:solidFill>
                  <a:schemeClr val="tx1"/>
                </a:solidFill>
              </a:rPr>
              <a:t>A fost odată într-o pădure frumoasă și deasă, un ursuleț foarte lacom, mâncăcios și egoist.</a:t>
            </a:r>
          </a:p>
          <a:p>
            <a:pPr algn="just"/>
            <a:r>
              <a:rPr lang="ro-RO" sz="2400" dirty="0">
                <a:solidFill>
                  <a:schemeClr val="tx1"/>
                </a:solidFill>
              </a:rPr>
              <a:t> </a:t>
            </a:r>
            <a:r>
              <a:rPr lang="ro-RO" sz="2400" dirty="0" smtClean="0">
                <a:solidFill>
                  <a:schemeClr val="tx1"/>
                </a:solidFill>
              </a:rPr>
              <a:t>   Numele lui era Miericică și în fiecare zi își petrecea mare parte din timp căutând miere și fructe prin pădure. Niciodată nu împărțea nimic cu prietenii săi și întotdeauna mânca singur tot.</a:t>
            </a:r>
            <a:endParaRPr lang="en-US" sz="24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atalina\Desktop\flori\RHFTJJJ.jpg"/>
          <p:cNvPicPr>
            <a:picLocks noChangeAspect="1" noChangeArrowheads="1"/>
          </p:cNvPicPr>
          <p:nvPr/>
        </p:nvPicPr>
        <p:blipFill>
          <a:blip r:embed="rId2"/>
          <a:srcRect/>
          <a:stretch>
            <a:fillRect/>
          </a:stretch>
        </p:blipFill>
        <p:spPr bwMode="auto">
          <a:xfrm>
            <a:off x="0" y="-1"/>
            <a:ext cx="9144000" cy="6880981"/>
          </a:xfrm>
          <a:prstGeom prst="rect">
            <a:avLst/>
          </a:prstGeom>
          <a:noFill/>
        </p:spPr>
      </p:pic>
      <p:sp>
        <p:nvSpPr>
          <p:cNvPr id="4" name="Rectangle 3"/>
          <p:cNvSpPr/>
          <p:nvPr/>
        </p:nvSpPr>
        <p:spPr>
          <a:xfrm>
            <a:off x="304800" y="152400"/>
            <a:ext cx="8534400" cy="1981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dirty="0" smtClean="0">
                <a:solidFill>
                  <a:schemeClr val="tx1"/>
                </a:solidFill>
              </a:rPr>
              <a:t>	</a:t>
            </a:r>
            <a:r>
              <a:rPr lang="ro-RO" sz="2400" dirty="0" smtClean="0">
                <a:solidFill>
                  <a:schemeClr val="tx1"/>
                </a:solidFill>
              </a:rPr>
              <a:t>Într-o zi frumoasă de toamnă, pe când se plimba prin pădure, s-a oprit să admire și să miroasă florile toamnei</a:t>
            </a:r>
            <a:r>
              <a:rPr lang="en-US" sz="2400" dirty="0" smtClean="0">
                <a:solidFill>
                  <a:schemeClr val="tx1"/>
                </a:solidFill>
              </a:rPr>
              <a:t>: </a:t>
            </a:r>
            <a:r>
              <a:rPr lang="en-US" sz="2400" dirty="0" err="1" smtClean="0">
                <a:solidFill>
                  <a:schemeClr val="tx1"/>
                </a:solidFill>
              </a:rPr>
              <a:t>crizantemele</a:t>
            </a:r>
            <a:r>
              <a:rPr lang="en-US" sz="2400" dirty="0" smtClean="0">
                <a:solidFill>
                  <a:schemeClr val="tx1"/>
                </a:solidFill>
              </a:rPr>
              <a:t>, </a:t>
            </a:r>
            <a:r>
              <a:rPr lang="en-US" sz="2400" dirty="0" err="1" smtClean="0">
                <a:solidFill>
                  <a:schemeClr val="tx1"/>
                </a:solidFill>
              </a:rPr>
              <a:t>tuf</a:t>
            </a:r>
            <a:r>
              <a:rPr lang="ro-RO" sz="2400" dirty="0" smtClean="0">
                <a:solidFill>
                  <a:schemeClr val="tx1"/>
                </a:solidFill>
              </a:rPr>
              <a:t>ănelele, cârciumăresele și daliile.</a:t>
            </a:r>
          </a:p>
          <a:p>
            <a:pPr algn="just"/>
            <a:r>
              <a:rPr lang="ro-RO" sz="2400" dirty="0">
                <a:solidFill>
                  <a:schemeClr val="tx1"/>
                </a:solidFill>
              </a:rPr>
              <a:t>	</a:t>
            </a:r>
            <a:r>
              <a:rPr lang="ro-RO" sz="2400" dirty="0" smtClean="0">
                <a:solidFill>
                  <a:schemeClr val="tx1"/>
                </a:solidFill>
              </a:rPr>
              <a:t>După un timp i s-a făcut foarte foame și s-a gândit să caute ceva de mâncare.</a:t>
            </a:r>
          </a:p>
        </p:txBody>
      </p:sp>
      <p:pic>
        <p:nvPicPr>
          <p:cNvPr id="3075" name="Picture 3" descr="C:\Users\Catalina\Desktop\flori\crizantema3.jpg"/>
          <p:cNvPicPr>
            <a:picLocks noChangeAspect="1" noChangeArrowheads="1"/>
          </p:cNvPicPr>
          <p:nvPr/>
        </p:nvPicPr>
        <p:blipFill>
          <a:blip r:embed="rId3"/>
          <a:srcRect/>
          <a:stretch>
            <a:fillRect/>
          </a:stretch>
        </p:blipFill>
        <p:spPr bwMode="auto">
          <a:xfrm>
            <a:off x="3352800" y="4648200"/>
            <a:ext cx="2598589" cy="1793505"/>
          </a:xfrm>
          <a:prstGeom prst="rect">
            <a:avLst/>
          </a:prstGeom>
          <a:noFill/>
        </p:spPr>
      </p:pic>
      <p:pic>
        <p:nvPicPr>
          <p:cNvPr id="3076" name="Picture 4" descr="C:\Users\Catalina\Desktop\flori\dwdw.jpg"/>
          <p:cNvPicPr>
            <a:picLocks noChangeAspect="1" noChangeArrowheads="1"/>
          </p:cNvPicPr>
          <p:nvPr/>
        </p:nvPicPr>
        <p:blipFill>
          <a:blip r:embed="rId4"/>
          <a:srcRect/>
          <a:stretch>
            <a:fillRect/>
          </a:stretch>
        </p:blipFill>
        <p:spPr bwMode="auto">
          <a:xfrm>
            <a:off x="6553200" y="4495800"/>
            <a:ext cx="2286000" cy="1959428"/>
          </a:xfrm>
          <a:prstGeom prst="rect">
            <a:avLst/>
          </a:prstGeom>
          <a:noFill/>
        </p:spPr>
      </p:pic>
      <p:pic>
        <p:nvPicPr>
          <p:cNvPr id="3077" name="Picture 5" descr="C:\Users\Catalina\Desktop\flori\YI7Y78.jpg"/>
          <p:cNvPicPr>
            <a:picLocks noChangeAspect="1" noChangeArrowheads="1"/>
          </p:cNvPicPr>
          <p:nvPr/>
        </p:nvPicPr>
        <p:blipFill>
          <a:blip r:embed="rId5"/>
          <a:srcRect/>
          <a:stretch>
            <a:fillRect/>
          </a:stretch>
        </p:blipFill>
        <p:spPr bwMode="auto">
          <a:xfrm>
            <a:off x="0" y="3200400"/>
            <a:ext cx="2809536" cy="3657600"/>
          </a:xfrm>
          <a:prstGeom prst="rect">
            <a:avLst/>
          </a:prstGeom>
          <a:noFill/>
        </p:spPr>
      </p:pic>
      <p:pic>
        <p:nvPicPr>
          <p:cNvPr id="3079" name="Picture 7" descr="C:\Users\Catalina\Desktop\flori\qwdew.jpg"/>
          <p:cNvPicPr>
            <a:picLocks noChangeAspect="1" noChangeArrowheads="1"/>
          </p:cNvPicPr>
          <p:nvPr/>
        </p:nvPicPr>
        <p:blipFill>
          <a:blip r:embed="rId6" cstate="print"/>
          <a:srcRect/>
          <a:stretch>
            <a:fillRect/>
          </a:stretch>
        </p:blipFill>
        <p:spPr bwMode="auto">
          <a:xfrm>
            <a:off x="3048000" y="2286000"/>
            <a:ext cx="2590800" cy="1943100"/>
          </a:xfrm>
          <a:prstGeom prst="rect">
            <a:avLst/>
          </a:prstGeom>
          <a:noFill/>
        </p:spPr>
      </p:pic>
      <p:pic>
        <p:nvPicPr>
          <p:cNvPr id="3080" name="Picture 8" descr="C:\Users\Catalina\Desktop\flori\thumbnail.jpg"/>
          <p:cNvPicPr>
            <a:picLocks noChangeAspect="1" noChangeArrowheads="1"/>
          </p:cNvPicPr>
          <p:nvPr/>
        </p:nvPicPr>
        <p:blipFill>
          <a:blip r:embed="rId7"/>
          <a:srcRect/>
          <a:stretch>
            <a:fillRect/>
          </a:stretch>
        </p:blipFill>
        <p:spPr bwMode="auto">
          <a:xfrm>
            <a:off x="6172200" y="2362200"/>
            <a:ext cx="2686050" cy="17907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74028" y="381000"/>
            <a:ext cx="3886200" cy="4572000"/>
          </a:xfrm>
          <a:prstGeom prst="rect">
            <a:avLst/>
          </a:prstGeom>
          <a:solidFill>
            <a:srgbClr val="FFFF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dirty="0">
                <a:solidFill>
                  <a:schemeClr val="tx1"/>
                </a:solidFill>
              </a:rPr>
              <a:t> </a:t>
            </a:r>
            <a:r>
              <a:rPr lang="ro-RO" dirty="0" smtClean="0">
                <a:solidFill>
                  <a:schemeClr val="tx1"/>
                </a:solidFill>
              </a:rPr>
              <a:t>     </a:t>
            </a:r>
            <a:r>
              <a:rPr lang="ro-RO" sz="2000" dirty="0" smtClean="0">
                <a:solidFill>
                  <a:schemeClr val="tx1"/>
                </a:solidFill>
              </a:rPr>
              <a:t>În timp ce căuta ceva de mâncare, ursulețul Miericică s-a oprit lângă un măr înalt. Acesta era plin cu mere verzi. Dar...ce să vezi? În vârful copacului era un măr mare, roșu și foarte copt. </a:t>
            </a:r>
          </a:p>
          <a:p>
            <a:pPr algn="just"/>
            <a:r>
              <a:rPr lang="ro-RO" sz="2000" dirty="0">
                <a:solidFill>
                  <a:schemeClr val="tx1"/>
                </a:solidFill>
              </a:rPr>
              <a:t> </a:t>
            </a:r>
            <a:r>
              <a:rPr lang="ro-RO" sz="2000" dirty="0" smtClean="0">
                <a:solidFill>
                  <a:schemeClr val="tx1"/>
                </a:solidFill>
              </a:rPr>
              <a:t>    Miericică se tot gândea cum ar putea să îl mănânce. Dar oricât a încercat să se urce până la măr...nu a reușit.</a:t>
            </a:r>
          </a:p>
          <a:p>
            <a:pPr algn="just"/>
            <a:r>
              <a:rPr lang="ro-RO" sz="2000" dirty="0">
                <a:solidFill>
                  <a:schemeClr val="tx1"/>
                </a:solidFill>
              </a:rPr>
              <a:t> </a:t>
            </a:r>
            <a:r>
              <a:rPr lang="ro-RO" sz="2000" dirty="0" smtClean="0">
                <a:solidFill>
                  <a:schemeClr val="tx1"/>
                </a:solidFill>
              </a:rPr>
              <a:t>     Supărat, s-a așezat lângă copac și a început să se gândească ce poate face.</a:t>
            </a:r>
          </a:p>
        </p:txBody>
      </p:sp>
      <p:pic>
        <p:nvPicPr>
          <p:cNvPr id="4098" name="Picture 2" descr="C:\Users\Catalina\Desktop\flori\FHF.jpg"/>
          <p:cNvPicPr>
            <a:picLocks noChangeAspect="1" noChangeArrowheads="1"/>
          </p:cNvPicPr>
          <p:nvPr/>
        </p:nvPicPr>
        <p:blipFill>
          <a:blip r:embed="rId2"/>
          <a:srcRect/>
          <a:stretch>
            <a:fillRect/>
          </a:stretch>
        </p:blipFill>
        <p:spPr bwMode="auto">
          <a:xfrm>
            <a:off x="228600" y="304800"/>
            <a:ext cx="4038600" cy="6400800"/>
          </a:xfrm>
          <a:prstGeom prst="rect">
            <a:avLst/>
          </a:prstGeom>
          <a:noFill/>
        </p:spPr>
      </p:pic>
      <p:pic>
        <p:nvPicPr>
          <p:cNvPr id="4099" name="Picture 3" descr="C:\Users\Catalina\Desktop\flori\FADSEFSD.jpg"/>
          <p:cNvPicPr>
            <a:picLocks noChangeAspect="1" noChangeArrowheads="1"/>
          </p:cNvPicPr>
          <p:nvPr/>
        </p:nvPicPr>
        <p:blipFill>
          <a:blip r:embed="rId3" cstate="print"/>
          <a:srcRect/>
          <a:stretch>
            <a:fillRect/>
          </a:stretch>
        </p:blipFill>
        <p:spPr bwMode="auto">
          <a:xfrm>
            <a:off x="1600200" y="0"/>
            <a:ext cx="1247775" cy="1434666"/>
          </a:xfrm>
          <a:prstGeom prst="rect">
            <a:avLst/>
          </a:prstGeom>
          <a:noFill/>
          <a:effectLst>
            <a:softEdge rad="63500"/>
          </a:effectLst>
        </p:spPr>
      </p:pic>
      <p:pic>
        <p:nvPicPr>
          <p:cNvPr id="7" name="Picture 5" descr="C:\Users\Catalina\Desktop\flori\YI7Y78.jpg"/>
          <p:cNvPicPr>
            <a:picLocks noChangeAspect="1" noChangeArrowheads="1"/>
          </p:cNvPicPr>
          <p:nvPr/>
        </p:nvPicPr>
        <p:blipFill>
          <a:blip r:embed="rId4" cstate="print"/>
          <a:srcRect/>
          <a:stretch>
            <a:fillRect/>
          </a:stretch>
        </p:blipFill>
        <p:spPr bwMode="auto">
          <a:xfrm>
            <a:off x="3276600" y="4495800"/>
            <a:ext cx="1697428" cy="2209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48200" y="228600"/>
            <a:ext cx="4343400" cy="3657600"/>
          </a:xfrm>
          <a:prstGeom prst="rect">
            <a:avLst/>
          </a:prstGeom>
          <a:solidFill>
            <a:srgbClr val="FFFF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dirty="0">
                <a:solidFill>
                  <a:schemeClr val="tx1"/>
                </a:solidFill>
              </a:rPr>
              <a:t> </a:t>
            </a:r>
            <a:r>
              <a:rPr lang="ro-RO" dirty="0" smtClean="0">
                <a:solidFill>
                  <a:schemeClr val="tx1"/>
                </a:solidFill>
              </a:rPr>
              <a:t>     </a:t>
            </a:r>
            <a:r>
              <a:rPr lang="ro-RO" sz="2000" dirty="0" smtClean="0">
                <a:solidFill>
                  <a:schemeClr val="tx1"/>
                </a:solidFill>
              </a:rPr>
              <a:t>Cum stătea ursulețul Miericică și se gândea... Iată că pe acolo a trecut prietena sa, veverița Rina.</a:t>
            </a:r>
          </a:p>
          <a:p>
            <a:pPr algn="just"/>
            <a:r>
              <a:rPr lang="ro-RO" sz="2000" dirty="0">
                <a:solidFill>
                  <a:schemeClr val="tx1"/>
                </a:solidFill>
              </a:rPr>
              <a:t> </a:t>
            </a:r>
            <a:r>
              <a:rPr lang="ro-RO" sz="2000" dirty="0" smtClean="0">
                <a:solidFill>
                  <a:schemeClr val="tx1"/>
                </a:solidFill>
              </a:rPr>
              <a:t>     - Bună ziua, Miericică! Dar ce faci tu aici?</a:t>
            </a:r>
          </a:p>
          <a:p>
            <a:pPr algn="just"/>
            <a:r>
              <a:rPr lang="ro-RO" sz="2000" dirty="0">
                <a:solidFill>
                  <a:schemeClr val="tx1"/>
                </a:solidFill>
              </a:rPr>
              <a:t> </a:t>
            </a:r>
            <a:r>
              <a:rPr lang="ro-RO" sz="2000" dirty="0" smtClean="0">
                <a:solidFill>
                  <a:schemeClr val="tx1"/>
                </a:solidFill>
              </a:rPr>
              <a:t>     - Uite....mă relaxez! Stau și mă bucur de această zi frumoasă! </a:t>
            </a:r>
          </a:p>
          <a:p>
            <a:pPr algn="just"/>
            <a:r>
              <a:rPr lang="ro-RO" sz="2000" dirty="0">
                <a:solidFill>
                  <a:schemeClr val="tx1"/>
                </a:solidFill>
              </a:rPr>
              <a:t> </a:t>
            </a:r>
            <a:r>
              <a:rPr lang="ro-RO" sz="2000" dirty="0" smtClean="0">
                <a:solidFill>
                  <a:schemeClr val="tx1"/>
                </a:solidFill>
              </a:rPr>
              <a:t>     Veverița Rina l-ar fi putut ajuta să ia mărul. Dar lui Miericică i-a fost teamă că dacă îi va cere ajutorul, va trebui apoi să împartă mărul cu ea.</a:t>
            </a:r>
          </a:p>
          <a:p>
            <a:pPr algn="just"/>
            <a:r>
              <a:rPr lang="ro-RO" sz="2000" dirty="0">
                <a:solidFill>
                  <a:schemeClr val="tx1"/>
                </a:solidFill>
              </a:rPr>
              <a:t> </a:t>
            </a:r>
            <a:r>
              <a:rPr lang="ro-RO" sz="2000" dirty="0" smtClean="0">
                <a:solidFill>
                  <a:schemeClr val="tx1"/>
                </a:solidFill>
              </a:rPr>
              <a:t>     Așa că....a mai așteptat. </a:t>
            </a:r>
          </a:p>
        </p:txBody>
      </p:sp>
      <p:pic>
        <p:nvPicPr>
          <p:cNvPr id="5" name="Picture 2" descr="C:\Users\Catalina\Desktop\flori\FHF.jpg"/>
          <p:cNvPicPr>
            <a:picLocks noChangeAspect="1" noChangeArrowheads="1"/>
          </p:cNvPicPr>
          <p:nvPr/>
        </p:nvPicPr>
        <p:blipFill>
          <a:blip r:embed="rId2"/>
          <a:srcRect/>
          <a:stretch>
            <a:fillRect/>
          </a:stretch>
        </p:blipFill>
        <p:spPr bwMode="auto">
          <a:xfrm>
            <a:off x="228600" y="304800"/>
            <a:ext cx="4038600" cy="6400800"/>
          </a:xfrm>
          <a:prstGeom prst="rect">
            <a:avLst/>
          </a:prstGeom>
          <a:noFill/>
        </p:spPr>
      </p:pic>
      <p:pic>
        <p:nvPicPr>
          <p:cNvPr id="6" name="Picture 3" descr="C:\Users\Catalina\Desktop\flori\FADSEFSD.jpg"/>
          <p:cNvPicPr>
            <a:picLocks noChangeAspect="1" noChangeArrowheads="1"/>
          </p:cNvPicPr>
          <p:nvPr/>
        </p:nvPicPr>
        <p:blipFill>
          <a:blip r:embed="rId3" cstate="print"/>
          <a:srcRect/>
          <a:stretch>
            <a:fillRect/>
          </a:stretch>
        </p:blipFill>
        <p:spPr bwMode="auto">
          <a:xfrm>
            <a:off x="1600200" y="0"/>
            <a:ext cx="1247775" cy="1434666"/>
          </a:xfrm>
          <a:prstGeom prst="rect">
            <a:avLst/>
          </a:prstGeom>
          <a:noFill/>
          <a:effectLst>
            <a:softEdge rad="63500"/>
          </a:effectLst>
        </p:spPr>
      </p:pic>
      <p:pic>
        <p:nvPicPr>
          <p:cNvPr id="7" name="Picture 5" descr="C:\Users\Catalina\Desktop\flori\YI7Y78.jpg"/>
          <p:cNvPicPr>
            <a:picLocks noChangeAspect="1" noChangeArrowheads="1"/>
          </p:cNvPicPr>
          <p:nvPr/>
        </p:nvPicPr>
        <p:blipFill>
          <a:blip r:embed="rId4" cstate="print"/>
          <a:srcRect/>
          <a:stretch>
            <a:fillRect/>
          </a:stretch>
        </p:blipFill>
        <p:spPr bwMode="auto">
          <a:xfrm>
            <a:off x="3276600" y="4495800"/>
            <a:ext cx="1697428" cy="2209800"/>
          </a:xfrm>
          <a:prstGeom prst="rect">
            <a:avLst/>
          </a:prstGeom>
          <a:noFill/>
        </p:spPr>
      </p:pic>
      <p:pic>
        <p:nvPicPr>
          <p:cNvPr id="5122" name="Picture 2" descr="C:\Users\Catalina\Desktop\flori\JGYJ.jpg"/>
          <p:cNvPicPr>
            <a:picLocks noChangeAspect="1" noChangeArrowheads="1"/>
          </p:cNvPicPr>
          <p:nvPr/>
        </p:nvPicPr>
        <p:blipFill>
          <a:blip r:embed="rId5" cstate="print"/>
          <a:srcRect/>
          <a:stretch>
            <a:fillRect/>
          </a:stretch>
        </p:blipFill>
        <p:spPr bwMode="auto">
          <a:xfrm>
            <a:off x="6553200" y="4800600"/>
            <a:ext cx="1303699" cy="1828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38600" y="0"/>
            <a:ext cx="4953000" cy="3657600"/>
          </a:xfrm>
          <a:prstGeom prst="rect">
            <a:avLst/>
          </a:prstGeom>
          <a:solidFill>
            <a:srgbClr val="FFFF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dirty="0" smtClean="0">
                <a:solidFill>
                  <a:schemeClr val="tx1"/>
                </a:solidFill>
              </a:rPr>
              <a:t>	</a:t>
            </a:r>
            <a:r>
              <a:rPr lang="ro-RO" sz="2000" dirty="0" smtClean="0">
                <a:solidFill>
                  <a:schemeClr val="tx1"/>
                </a:solidFill>
              </a:rPr>
              <a:t>După o vreme, a venit prietena sa vulpița Irina.</a:t>
            </a:r>
          </a:p>
          <a:p>
            <a:pPr algn="just"/>
            <a:r>
              <a:rPr lang="ro-RO" sz="2000" dirty="0">
                <a:solidFill>
                  <a:schemeClr val="tx1"/>
                </a:solidFill>
              </a:rPr>
              <a:t>	</a:t>
            </a:r>
            <a:r>
              <a:rPr lang="ro-RO" sz="2000" dirty="0" smtClean="0">
                <a:solidFill>
                  <a:schemeClr val="tx1"/>
                </a:solidFill>
              </a:rPr>
              <a:t>- Bună ziua, Miericică! De ce stai așa singur aici?</a:t>
            </a:r>
          </a:p>
          <a:p>
            <a:pPr algn="just"/>
            <a:r>
              <a:rPr lang="ro-RO" sz="2000" dirty="0" smtClean="0">
                <a:solidFill>
                  <a:schemeClr val="tx1"/>
                </a:solidFill>
              </a:rPr>
              <a:t>	- Uite....mă relaxez! Stau și mă bucur de această zi frumoasă! Minți din nou ursulețul</a:t>
            </a:r>
          </a:p>
          <a:p>
            <a:pPr algn="just"/>
            <a:r>
              <a:rPr lang="ro-RO" sz="2000" dirty="0">
                <a:solidFill>
                  <a:schemeClr val="tx1"/>
                </a:solidFill>
              </a:rPr>
              <a:t>	</a:t>
            </a:r>
            <a:r>
              <a:rPr lang="ro-RO" sz="2000" dirty="0" smtClean="0">
                <a:solidFill>
                  <a:schemeClr val="tx1"/>
                </a:solidFill>
              </a:rPr>
              <a:t>Irina l-ar fi putut ajuta să ia mărul. Dar Miericică din nou s-a temut că va trebui să îi dea și ei din mărul cel mare și roșu.</a:t>
            </a:r>
          </a:p>
          <a:p>
            <a:pPr algn="just"/>
            <a:r>
              <a:rPr lang="ro-RO" sz="2000" dirty="0" smtClean="0">
                <a:solidFill>
                  <a:schemeClr val="tx1"/>
                </a:solidFill>
              </a:rPr>
              <a:t>	Așa că....a mai așteptat. </a:t>
            </a:r>
          </a:p>
        </p:txBody>
      </p:sp>
      <p:pic>
        <p:nvPicPr>
          <p:cNvPr id="5" name="Picture 2" descr="C:\Users\Catalina\Desktop\flori\FHF.jpg"/>
          <p:cNvPicPr>
            <a:picLocks noChangeAspect="1" noChangeArrowheads="1"/>
          </p:cNvPicPr>
          <p:nvPr/>
        </p:nvPicPr>
        <p:blipFill>
          <a:blip r:embed="rId2"/>
          <a:srcRect/>
          <a:stretch>
            <a:fillRect/>
          </a:stretch>
        </p:blipFill>
        <p:spPr bwMode="auto">
          <a:xfrm>
            <a:off x="0" y="228600"/>
            <a:ext cx="4038600" cy="6400800"/>
          </a:xfrm>
          <a:prstGeom prst="rect">
            <a:avLst/>
          </a:prstGeom>
          <a:noFill/>
        </p:spPr>
      </p:pic>
      <p:pic>
        <p:nvPicPr>
          <p:cNvPr id="6" name="Picture 3" descr="C:\Users\Catalina\Desktop\flori\FADSEFSD.jpg"/>
          <p:cNvPicPr>
            <a:picLocks noChangeAspect="1" noChangeArrowheads="1"/>
          </p:cNvPicPr>
          <p:nvPr/>
        </p:nvPicPr>
        <p:blipFill>
          <a:blip r:embed="rId3" cstate="print"/>
          <a:srcRect/>
          <a:stretch>
            <a:fillRect/>
          </a:stretch>
        </p:blipFill>
        <p:spPr bwMode="auto">
          <a:xfrm>
            <a:off x="1371600" y="0"/>
            <a:ext cx="1247775" cy="1434666"/>
          </a:xfrm>
          <a:prstGeom prst="rect">
            <a:avLst/>
          </a:prstGeom>
          <a:noFill/>
          <a:effectLst>
            <a:softEdge rad="63500"/>
          </a:effectLst>
        </p:spPr>
      </p:pic>
      <p:pic>
        <p:nvPicPr>
          <p:cNvPr id="7" name="Picture 5" descr="C:\Users\Catalina\Desktop\flori\YI7Y78.jpg"/>
          <p:cNvPicPr>
            <a:picLocks noChangeAspect="1" noChangeArrowheads="1"/>
          </p:cNvPicPr>
          <p:nvPr/>
        </p:nvPicPr>
        <p:blipFill>
          <a:blip r:embed="rId4" cstate="print"/>
          <a:srcRect/>
          <a:stretch>
            <a:fillRect/>
          </a:stretch>
        </p:blipFill>
        <p:spPr bwMode="auto">
          <a:xfrm>
            <a:off x="3048000" y="4419600"/>
            <a:ext cx="1697428" cy="2209800"/>
          </a:xfrm>
          <a:prstGeom prst="rect">
            <a:avLst/>
          </a:prstGeom>
          <a:noFill/>
        </p:spPr>
      </p:pic>
      <p:pic>
        <p:nvPicPr>
          <p:cNvPr id="9" name="Picture 3" descr="C:\Users\Catalina\Desktop\flori\KUKYU.jpg"/>
          <p:cNvPicPr>
            <a:picLocks noChangeAspect="1" noChangeArrowheads="1"/>
          </p:cNvPicPr>
          <p:nvPr/>
        </p:nvPicPr>
        <p:blipFill>
          <a:blip r:embed="rId5" cstate="print"/>
          <a:srcRect/>
          <a:stretch>
            <a:fillRect/>
          </a:stretch>
        </p:blipFill>
        <p:spPr bwMode="auto">
          <a:xfrm>
            <a:off x="6400800" y="4419600"/>
            <a:ext cx="1981200" cy="195551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90975" y="0"/>
            <a:ext cx="5000625" cy="2590800"/>
          </a:xfrm>
          <a:prstGeom prst="rect">
            <a:avLst/>
          </a:prstGeom>
          <a:solidFill>
            <a:srgbClr val="FFFF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dirty="0">
                <a:solidFill>
                  <a:schemeClr val="tx1"/>
                </a:solidFill>
              </a:rPr>
              <a:t> </a:t>
            </a:r>
            <a:r>
              <a:rPr lang="ro-RO" dirty="0" smtClean="0">
                <a:solidFill>
                  <a:schemeClr val="tx1"/>
                </a:solidFill>
              </a:rPr>
              <a:t>     </a:t>
            </a:r>
            <a:r>
              <a:rPr lang="ro-RO" sz="2000" dirty="0" smtClean="0">
                <a:solidFill>
                  <a:schemeClr val="tx1"/>
                </a:solidFill>
              </a:rPr>
              <a:t>Prin acel loc a trecut și ariciul Tomi.</a:t>
            </a:r>
          </a:p>
          <a:p>
            <a:pPr algn="just"/>
            <a:r>
              <a:rPr lang="ro-RO" sz="2000" dirty="0">
                <a:solidFill>
                  <a:schemeClr val="tx1"/>
                </a:solidFill>
              </a:rPr>
              <a:t> </a:t>
            </a:r>
            <a:r>
              <a:rPr lang="ro-RO" sz="2000" dirty="0" smtClean="0">
                <a:solidFill>
                  <a:schemeClr val="tx1"/>
                </a:solidFill>
              </a:rPr>
              <a:t>     Și el l-a întrebat ce face singurel acolo, dar nici lui nu i-a spus Miericică adevărul și nici nu i-a cerut ajutorul.</a:t>
            </a:r>
          </a:p>
          <a:p>
            <a:pPr algn="just"/>
            <a:r>
              <a:rPr lang="ro-RO" sz="2000" dirty="0">
                <a:solidFill>
                  <a:schemeClr val="tx1"/>
                </a:solidFill>
              </a:rPr>
              <a:t> </a:t>
            </a:r>
            <a:r>
              <a:rPr lang="ro-RO" sz="2000" dirty="0" smtClean="0">
                <a:solidFill>
                  <a:schemeClr val="tx1"/>
                </a:solidFill>
              </a:rPr>
              <a:t>     Își dorea mărul doar pentru el!</a:t>
            </a:r>
          </a:p>
          <a:p>
            <a:pPr algn="just"/>
            <a:r>
              <a:rPr lang="ro-RO" sz="2000" dirty="0">
                <a:solidFill>
                  <a:schemeClr val="tx1"/>
                </a:solidFill>
              </a:rPr>
              <a:t> </a:t>
            </a:r>
            <a:r>
              <a:rPr lang="ro-RO" sz="2000" dirty="0" smtClean="0">
                <a:solidFill>
                  <a:schemeClr val="tx1"/>
                </a:solidFill>
              </a:rPr>
              <a:t>     Așa că....a mai așteptat. </a:t>
            </a:r>
          </a:p>
        </p:txBody>
      </p:sp>
      <p:pic>
        <p:nvPicPr>
          <p:cNvPr id="5" name="Picture 2" descr="C:\Users\Catalina\Desktop\flori\FHF.jpg"/>
          <p:cNvPicPr>
            <a:picLocks noChangeAspect="1" noChangeArrowheads="1"/>
          </p:cNvPicPr>
          <p:nvPr/>
        </p:nvPicPr>
        <p:blipFill>
          <a:blip r:embed="rId2"/>
          <a:srcRect/>
          <a:stretch>
            <a:fillRect/>
          </a:stretch>
        </p:blipFill>
        <p:spPr bwMode="auto">
          <a:xfrm>
            <a:off x="0" y="228600"/>
            <a:ext cx="4038600" cy="6400800"/>
          </a:xfrm>
          <a:prstGeom prst="rect">
            <a:avLst/>
          </a:prstGeom>
          <a:noFill/>
        </p:spPr>
      </p:pic>
      <p:pic>
        <p:nvPicPr>
          <p:cNvPr id="6" name="Picture 3" descr="C:\Users\Catalina\Desktop\flori\FADSEFSD.jpg"/>
          <p:cNvPicPr>
            <a:picLocks noChangeAspect="1" noChangeArrowheads="1"/>
          </p:cNvPicPr>
          <p:nvPr/>
        </p:nvPicPr>
        <p:blipFill>
          <a:blip r:embed="rId3" cstate="print"/>
          <a:srcRect/>
          <a:stretch>
            <a:fillRect/>
          </a:stretch>
        </p:blipFill>
        <p:spPr bwMode="auto">
          <a:xfrm>
            <a:off x="1371600" y="0"/>
            <a:ext cx="1247775" cy="1434666"/>
          </a:xfrm>
          <a:prstGeom prst="rect">
            <a:avLst/>
          </a:prstGeom>
          <a:noFill/>
          <a:effectLst>
            <a:softEdge rad="63500"/>
          </a:effectLst>
        </p:spPr>
      </p:pic>
      <p:pic>
        <p:nvPicPr>
          <p:cNvPr id="7" name="Picture 5" descr="C:\Users\Catalina\Desktop\flori\YI7Y78.jpg"/>
          <p:cNvPicPr>
            <a:picLocks noChangeAspect="1" noChangeArrowheads="1"/>
          </p:cNvPicPr>
          <p:nvPr/>
        </p:nvPicPr>
        <p:blipFill>
          <a:blip r:embed="rId4" cstate="print"/>
          <a:srcRect/>
          <a:stretch>
            <a:fillRect/>
          </a:stretch>
        </p:blipFill>
        <p:spPr bwMode="auto">
          <a:xfrm>
            <a:off x="2819400" y="4419600"/>
            <a:ext cx="1697428" cy="2209800"/>
          </a:xfrm>
          <a:prstGeom prst="rect">
            <a:avLst/>
          </a:prstGeom>
          <a:noFill/>
        </p:spPr>
      </p:pic>
      <p:pic>
        <p:nvPicPr>
          <p:cNvPr id="7170" name="Picture 2" descr="C:\Users\Catalina\Desktop\flori\HJUHLKILUJK.jpg"/>
          <p:cNvPicPr>
            <a:picLocks noChangeAspect="1" noChangeArrowheads="1"/>
          </p:cNvPicPr>
          <p:nvPr/>
        </p:nvPicPr>
        <p:blipFill>
          <a:blip r:embed="rId5" cstate="print"/>
          <a:srcRect/>
          <a:stretch>
            <a:fillRect/>
          </a:stretch>
        </p:blipFill>
        <p:spPr bwMode="auto">
          <a:xfrm>
            <a:off x="6096000" y="3392593"/>
            <a:ext cx="2307948" cy="316060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38600" y="0"/>
            <a:ext cx="4953000" cy="3657600"/>
          </a:xfrm>
          <a:prstGeom prst="rect">
            <a:avLst/>
          </a:prstGeom>
          <a:solidFill>
            <a:srgbClr val="FFFF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dirty="0" smtClean="0">
                <a:solidFill>
                  <a:schemeClr val="tx1"/>
                </a:solidFill>
              </a:rPr>
              <a:t>	Timpul trecea, ursulețul Miericică nu găsise nicio idee bună pentru a ajunge singur la măr și burtica începuse să îl doară de foame.</a:t>
            </a:r>
          </a:p>
          <a:p>
            <a:pPr algn="just"/>
            <a:r>
              <a:rPr lang="ro-RO" dirty="0">
                <a:solidFill>
                  <a:schemeClr val="tx1"/>
                </a:solidFill>
              </a:rPr>
              <a:t>	</a:t>
            </a:r>
            <a:r>
              <a:rPr lang="ro-RO" dirty="0" smtClean="0">
                <a:solidFill>
                  <a:schemeClr val="tx1"/>
                </a:solidFill>
              </a:rPr>
              <a:t>În curând a apărut coțofana.</a:t>
            </a:r>
          </a:p>
          <a:p>
            <a:pPr algn="just"/>
            <a:r>
              <a:rPr lang="ro-RO" dirty="0">
                <a:solidFill>
                  <a:schemeClr val="tx1"/>
                </a:solidFill>
              </a:rPr>
              <a:t>	</a:t>
            </a:r>
            <a:r>
              <a:rPr lang="ro-RO" dirty="0" smtClean="0">
                <a:solidFill>
                  <a:schemeClr val="tx1"/>
                </a:solidFill>
              </a:rPr>
              <a:t>- Ce faci aici ursulețule?</a:t>
            </a:r>
          </a:p>
          <a:p>
            <a:pPr algn="just"/>
            <a:r>
              <a:rPr lang="ro-RO" dirty="0">
                <a:solidFill>
                  <a:schemeClr val="tx1"/>
                </a:solidFill>
              </a:rPr>
              <a:t>	</a:t>
            </a:r>
            <a:r>
              <a:rPr lang="ro-RO" dirty="0" smtClean="0">
                <a:solidFill>
                  <a:schemeClr val="tx1"/>
                </a:solidFill>
              </a:rPr>
              <a:t>- Uite...sunt supărat! Îmi este foarte foame și nu pot ajunge la mărul acela mare și roșu din vârful copacului!</a:t>
            </a:r>
          </a:p>
          <a:p>
            <a:pPr algn="just"/>
            <a:r>
              <a:rPr lang="ro-RO" dirty="0" smtClean="0">
                <a:solidFill>
                  <a:schemeClr val="tx1"/>
                </a:solidFill>
              </a:rPr>
              <a:t>	- A...ce măr frumos! </a:t>
            </a:r>
            <a:r>
              <a:rPr lang="ro-RO" dirty="0">
                <a:solidFill>
                  <a:schemeClr val="tx1"/>
                </a:solidFill>
              </a:rPr>
              <a:t>z</a:t>
            </a:r>
            <a:r>
              <a:rPr lang="ro-RO" dirty="0" smtClean="0">
                <a:solidFill>
                  <a:schemeClr val="tx1"/>
                </a:solidFill>
              </a:rPr>
              <a:t>ise coțofana. Ce bine că mi l-ai arătat. Imediat îl voi aduce eu și îl vom împărți!</a:t>
            </a:r>
          </a:p>
          <a:p>
            <a:pPr algn="just"/>
            <a:r>
              <a:rPr lang="ro-RO" dirty="0" smtClean="0">
                <a:solidFill>
                  <a:schemeClr val="tx1"/>
                </a:solidFill>
              </a:rPr>
              <a:t>	- Bine! Te aștept! Răspunse ursulețul Miericică</a:t>
            </a:r>
          </a:p>
        </p:txBody>
      </p:sp>
      <p:pic>
        <p:nvPicPr>
          <p:cNvPr id="5" name="Picture 2" descr="C:\Users\Catalina\Desktop\flori\FHF.jpg"/>
          <p:cNvPicPr>
            <a:picLocks noChangeAspect="1" noChangeArrowheads="1"/>
          </p:cNvPicPr>
          <p:nvPr/>
        </p:nvPicPr>
        <p:blipFill>
          <a:blip r:embed="rId2"/>
          <a:srcRect/>
          <a:stretch>
            <a:fillRect/>
          </a:stretch>
        </p:blipFill>
        <p:spPr bwMode="auto">
          <a:xfrm>
            <a:off x="0" y="228600"/>
            <a:ext cx="4038600" cy="6400800"/>
          </a:xfrm>
          <a:prstGeom prst="rect">
            <a:avLst/>
          </a:prstGeom>
          <a:noFill/>
        </p:spPr>
      </p:pic>
      <p:pic>
        <p:nvPicPr>
          <p:cNvPr id="6" name="Picture 3" descr="C:\Users\Catalina\Desktop\flori\FADSEFSD.jpg"/>
          <p:cNvPicPr>
            <a:picLocks noChangeAspect="1" noChangeArrowheads="1"/>
          </p:cNvPicPr>
          <p:nvPr/>
        </p:nvPicPr>
        <p:blipFill>
          <a:blip r:embed="rId3" cstate="print"/>
          <a:srcRect/>
          <a:stretch>
            <a:fillRect/>
          </a:stretch>
        </p:blipFill>
        <p:spPr bwMode="auto">
          <a:xfrm>
            <a:off x="1371600" y="0"/>
            <a:ext cx="1247775" cy="1434666"/>
          </a:xfrm>
          <a:prstGeom prst="rect">
            <a:avLst/>
          </a:prstGeom>
          <a:noFill/>
          <a:effectLst>
            <a:softEdge rad="31750"/>
          </a:effectLst>
        </p:spPr>
      </p:pic>
      <p:pic>
        <p:nvPicPr>
          <p:cNvPr id="7" name="Picture 5" descr="C:\Users\Catalina\Desktop\flori\YI7Y78.jpg"/>
          <p:cNvPicPr>
            <a:picLocks noChangeAspect="1" noChangeArrowheads="1"/>
          </p:cNvPicPr>
          <p:nvPr/>
        </p:nvPicPr>
        <p:blipFill>
          <a:blip r:embed="rId4" cstate="print"/>
          <a:srcRect/>
          <a:stretch>
            <a:fillRect/>
          </a:stretch>
        </p:blipFill>
        <p:spPr bwMode="auto">
          <a:xfrm>
            <a:off x="3048000" y="4419600"/>
            <a:ext cx="1697428" cy="2209800"/>
          </a:xfrm>
          <a:prstGeom prst="rect">
            <a:avLst/>
          </a:prstGeom>
          <a:noFill/>
        </p:spPr>
      </p:pic>
      <p:pic>
        <p:nvPicPr>
          <p:cNvPr id="8194" name="Picture 2" descr="C:\Users\Catalina\Desktop\flori\GHFTG.jpg"/>
          <p:cNvPicPr>
            <a:picLocks noChangeAspect="1" noChangeArrowheads="1"/>
          </p:cNvPicPr>
          <p:nvPr/>
        </p:nvPicPr>
        <p:blipFill>
          <a:blip r:embed="rId5" cstate="print"/>
          <a:srcRect/>
          <a:stretch>
            <a:fillRect/>
          </a:stretch>
        </p:blipFill>
        <p:spPr bwMode="auto">
          <a:xfrm>
            <a:off x="5867400" y="3733800"/>
            <a:ext cx="2600632" cy="264869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Catalina\Desktop\flori\D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7" name="Picture 5" descr="C:\Users\Catalina\Desktop\flori\YI7Y78.jpg"/>
          <p:cNvPicPr>
            <a:picLocks noChangeAspect="1" noChangeArrowheads="1"/>
          </p:cNvPicPr>
          <p:nvPr/>
        </p:nvPicPr>
        <p:blipFill>
          <a:blip r:embed="rId3" cstate="print"/>
          <a:srcRect/>
          <a:stretch>
            <a:fillRect/>
          </a:stretch>
        </p:blipFill>
        <p:spPr bwMode="auto">
          <a:xfrm>
            <a:off x="0" y="3200400"/>
            <a:ext cx="2809536" cy="3657600"/>
          </a:xfrm>
          <a:prstGeom prst="rect">
            <a:avLst/>
          </a:prstGeom>
          <a:noFill/>
          <a:effectLst>
            <a:softEdge rad="127000"/>
          </a:effectLst>
        </p:spPr>
      </p:pic>
      <p:pic>
        <p:nvPicPr>
          <p:cNvPr id="7170" name="Picture 2" descr="C:\Users\Catalina\Desktop\flori\HJUHLKILUJK.jpg"/>
          <p:cNvPicPr>
            <a:picLocks noChangeAspect="1" noChangeArrowheads="1"/>
          </p:cNvPicPr>
          <p:nvPr/>
        </p:nvPicPr>
        <p:blipFill>
          <a:blip r:embed="rId4" cstate="print"/>
          <a:srcRect/>
          <a:stretch>
            <a:fillRect/>
          </a:stretch>
        </p:blipFill>
        <p:spPr bwMode="auto">
          <a:xfrm>
            <a:off x="3352800" y="3505200"/>
            <a:ext cx="2448292" cy="3352800"/>
          </a:xfrm>
          <a:prstGeom prst="rect">
            <a:avLst/>
          </a:prstGeom>
          <a:noFill/>
          <a:effectLst>
            <a:softEdge rad="127000"/>
          </a:effectLst>
        </p:spPr>
      </p:pic>
      <p:pic>
        <p:nvPicPr>
          <p:cNvPr id="7171" name="Picture 3" descr="C:\Users\Catalina\Desktop\flori\KUKYU.jpg"/>
          <p:cNvPicPr>
            <a:picLocks noChangeAspect="1" noChangeArrowheads="1"/>
          </p:cNvPicPr>
          <p:nvPr/>
        </p:nvPicPr>
        <p:blipFill>
          <a:blip r:embed="rId5" cstate="print"/>
          <a:srcRect/>
          <a:stretch>
            <a:fillRect/>
          </a:stretch>
        </p:blipFill>
        <p:spPr bwMode="auto">
          <a:xfrm>
            <a:off x="7162800" y="4902483"/>
            <a:ext cx="1981200" cy="1955517"/>
          </a:xfrm>
          <a:prstGeom prst="rect">
            <a:avLst/>
          </a:prstGeom>
          <a:noFill/>
          <a:effectLst>
            <a:softEdge rad="127000"/>
          </a:effectLst>
        </p:spPr>
      </p:pic>
      <p:pic>
        <p:nvPicPr>
          <p:cNvPr id="9" name="Picture 2" descr="C:\Users\Catalina\Desktop\flori\JGYJ.jpg"/>
          <p:cNvPicPr>
            <a:picLocks noChangeAspect="1" noChangeArrowheads="1"/>
          </p:cNvPicPr>
          <p:nvPr/>
        </p:nvPicPr>
        <p:blipFill>
          <a:blip r:embed="rId6" cstate="print"/>
          <a:srcRect/>
          <a:stretch>
            <a:fillRect/>
          </a:stretch>
        </p:blipFill>
        <p:spPr bwMode="auto">
          <a:xfrm>
            <a:off x="6629400" y="228600"/>
            <a:ext cx="1600200" cy="2514600"/>
          </a:xfrm>
          <a:prstGeom prst="rect">
            <a:avLst/>
          </a:prstGeom>
          <a:noFill/>
          <a:effectLst>
            <a:softEdge rad="127000"/>
          </a:effectLst>
        </p:spPr>
      </p:pic>
      <p:sp>
        <p:nvSpPr>
          <p:cNvPr id="11" name="Rectangle 10"/>
          <p:cNvSpPr/>
          <p:nvPr/>
        </p:nvSpPr>
        <p:spPr>
          <a:xfrm>
            <a:off x="0" y="0"/>
            <a:ext cx="4953000" cy="3124200"/>
          </a:xfrm>
          <a:prstGeom prst="rect">
            <a:avLst/>
          </a:prstGeom>
          <a:solidFill>
            <a:srgbClr val="FFFF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dirty="0" smtClean="0">
                <a:solidFill>
                  <a:schemeClr val="tx1"/>
                </a:solidFill>
              </a:rPr>
              <a:t>	</a:t>
            </a:r>
            <a:r>
              <a:rPr lang="ro-RO" sz="2000" dirty="0" smtClean="0">
                <a:solidFill>
                  <a:schemeClr val="tx1"/>
                </a:solidFill>
              </a:rPr>
              <a:t>Ursulețul aștepta....și aștepta...dar coțofana nu se mai întorcea.</a:t>
            </a:r>
          </a:p>
          <a:p>
            <a:pPr algn="just"/>
            <a:r>
              <a:rPr lang="ro-RO" sz="2000" dirty="0">
                <a:solidFill>
                  <a:schemeClr val="tx1"/>
                </a:solidFill>
              </a:rPr>
              <a:t>	</a:t>
            </a:r>
            <a:r>
              <a:rPr lang="ro-RO" sz="2000" dirty="0" smtClean="0">
                <a:solidFill>
                  <a:schemeClr val="tx1"/>
                </a:solidFill>
              </a:rPr>
              <a:t>Cei trei prieteni ai săi</a:t>
            </a:r>
            <a:r>
              <a:rPr lang="en-US" sz="2000" dirty="0" smtClean="0">
                <a:solidFill>
                  <a:schemeClr val="tx1"/>
                </a:solidFill>
              </a:rPr>
              <a:t>: </a:t>
            </a:r>
            <a:r>
              <a:rPr lang="en-US" sz="2000" dirty="0" err="1" smtClean="0">
                <a:solidFill>
                  <a:schemeClr val="tx1"/>
                </a:solidFill>
              </a:rPr>
              <a:t>veveri</a:t>
            </a:r>
            <a:r>
              <a:rPr lang="ro-RO" sz="2000" dirty="0" smtClean="0">
                <a:solidFill>
                  <a:schemeClr val="tx1"/>
                </a:solidFill>
              </a:rPr>
              <a:t>ț</a:t>
            </a:r>
            <a:r>
              <a:rPr lang="en-US" sz="2000" dirty="0" smtClean="0">
                <a:solidFill>
                  <a:schemeClr val="tx1"/>
                </a:solidFill>
              </a:rPr>
              <a:t>a </a:t>
            </a:r>
            <a:r>
              <a:rPr lang="en-US" sz="2000" dirty="0" err="1" smtClean="0">
                <a:solidFill>
                  <a:schemeClr val="tx1"/>
                </a:solidFill>
              </a:rPr>
              <a:t>Rina</a:t>
            </a:r>
            <a:r>
              <a:rPr lang="en-US" sz="2000" dirty="0" smtClean="0">
                <a:solidFill>
                  <a:schemeClr val="tx1"/>
                </a:solidFill>
              </a:rPr>
              <a:t>, </a:t>
            </a:r>
            <a:r>
              <a:rPr lang="en-US" sz="2000" dirty="0" err="1" smtClean="0">
                <a:solidFill>
                  <a:schemeClr val="tx1"/>
                </a:solidFill>
              </a:rPr>
              <a:t>ariciul</a:t>
            </a:r>
            <a:r>
              <a:rPr lang="ro-RO" sz="2000" dirty="0" smtClean="0">
                <a:solidFill>
                  <a:schemeClr val="tx1"/>
                </a:solidFill>
              </a:rPr>
              <a:t> Tomi și vulpița Irina s-au întors de la plimbare și l-au întrebat</a:t>
            </a:r>
            <a:r>
              <a:rPr lang="en-US" sz="2000" dirty="0" smtClean="0">
                <a:solidFill>
                  <a:schemeClr val="tx1"/>
                </a:solidFill>
              </a:rPr>
              <a:t>:</a:t>
            </a:r>
          </a:p>
          <a:p>
            <a:pPr algn="just"/>
            <a:r>
              <a:rPr lang="en-US" sz="2000" dirty="0">
                <a:solidFill>
                  <a:schemeClr val="tx1"/>
                </a:solidFill>
              </a:rPr>
              <a:t>	</a:t>
            </a:r>
            <a:r>
              <a:rPr lang="en-US" sz="2000" dirty="0" smtClean="0">
                <a:solidFill>
                  <a:schemeClr val="tx1"/>
                </a:solidFill>
              </a:rPr>
              <a:t>- </a:t>
            </a:r>
            <a:r>
              <a:rPr lang="en-US" sz="2000" dirty="0" err="1" smtClean="0">
                <a:solidFill>
                  <a:schemeClr val="tx1"/>
                </a:solidFill>
              </a:rPr>
              <a:t>Ce</a:t>
            </a:r>
            <a:r>
              <a:rPr lang="en-US" sz="2000" dirty="0" smtClean="0">
                <a:solidFill>
                  <a:schemeClr val="tx1"/>
                </a:solidFill>
              </a:rPr>
              <a:t> </a:t>
            </a:r>
            <a:r>
              <a:rPr lang="en-US" sz="2000" dirty="0" err="1" smtClean="0">
                <a:solidFill>
                  <a:schemeClr val="tx1"/>
                </a:solidFill>
              </a:rPr>
              <a:t>faci</a:t>
            </a:r>
            <a:r>
              <a:rPr lang="en-US" sz="2000" dirty="0" smtClean="0">
                <a:solidFill>
                  <a:schemeClr val="tx1"/>
                </a:solidFill>
              </a:rPr>
              <a:t>? Tot </a:t>
            </a:r>
            <a:r>
              <a:rPr lang="en-US" sz="2000" dirty="0" err="1" smtClean="0">
                <a:solidFill>
                  <a:schemeClr val="tx1"/>
                </a:solidFill>
              </a:rPr>
              <a:t>aici</a:t>
            </a:r>
            <a:r>
              <a:rPr lang="en-US" sz="2000" dirty="0" smtClean="0">
                <a:solidFill>
                  <a:schemeClr val="tx1"/>
                </a:solidFill>
              </a:rPr>
              <a:t> e</a:t>
            </a:r>
            <a:r>
              <a:rPr lang="ro-RO" sz="2000" dirty="0" smtClean="0">
                <a:solidFill>
                  <a:schemeClr val="tx1"/>
                </a:solidFill>
              </a:rPr>
              <a:t>ști?</a:t>
            </a:r>
          </a:p>
          <a:p>
            <a:pPr algn="just"/>
            <a:r>
              <a:rPr lang="ro-RO" sz="2000" dirty="0">
                <a:solidFill>
                  <a:schemeClr val="tx1"/>
                </a:solidFill>
              </a:rPr>
              <a:t>	</a:t>
            </a:r>
            <a:r>
              <a:rPr lang="ro-RO" sz="2000" dirty="0" smtClean="0">
                <a:solidFill>
                  <a:schemeClr val="tx1"/>
                </a:solidFill>
              </a:rPr>
              <a:t>- Da! Răspunse rușinat ursulețul Miericică. O aștept pe coțofană să se întoarcă... A promis că îmi aduce mărul cel roșu pe care îl vom împărți!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Theme111</Template>
  <TotalTime>85</TotalTime>
  <Words>484</Words>
  <Application>Microsoft Office PowerPoint</Application>
  <PresentationFormat>On-screen Show (4:3)</PresentationFormat>
  <Paragraphs>50</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URSULEȚUL MIERICICĂ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URSULEȚUL EGOIST</dc:title>
  <dc:creator>Catalina</dc:creator>
  <cp:lastModifiedBy>Raluca</cp:lastModifiedBy>
  <cp:revision>14</cp:revision>
  <dcterms:created xsi:type="dcterms:W3CDTF">2020-11-12T06:00:47Z</dcterms:created>
  <dcterms:modified xsi:type="dcterms:W3CDTF">2024-04-30T16:01:16Z</dcterms:modified>
</cp:coreProperties>
</file>