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2" r:id="rId11"/>
    <p:sldId id="266" r:id="rId1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72C7"/>
    <a:srgbClr val="4C6875"/>
    <a:srgbClr val="396C2C"/>
    <a:srgbClr val="FA1D25"/>
    <a:srgbClr val="009900"/>
    <a:srgbClr val="FF0066"/>
    <a:srgbClr val="E64936"/>
    <a:srgbClr val="E86758"/>
    <a:srgbClr val="B3871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0" autoAdjust="0"/>
    <p:restoredTop sz="94660"/>
  </p:normalViewPr>
  <p:slideViewPr>
    <p:cSldViewPr snapToGrid="0">
      <p:cViewPr varScale="1">
        <p:scale>
          <a:sx n="84" d="100"/>
          <a:sy n="84" d="100"/>
        </p:scale>
        <p:origin x="42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DFC83-A7D9-491B-9702-6DF60EBBE54C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E7877-63DD-4F04-8E52-85D2DD430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645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DFC83-A7D9-491B-9702-6DF60EBBE54C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E7877-63DD-4F04-8E52-85D2DD430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958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DFC83-A7D9-491B-9702-6DF60EBBE54C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E7877-63DD-4F04-8E52-85D2DD430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625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DFC83-A7D9-491B-9702-6DF60EBBE54C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E7877-63DD-4F04-8E52-85D2DD430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484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DFC83-A7D9-491B-9702-6DF60EBBE54C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E7877-63DD-4F04-8E52-85D2DD430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11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DFC83-A7D9-491B-9702-6DF60EBBE54C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E7877-63DD-4F04-8E52-85D2DD430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55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DFC83-A7D9-491B-9702-6DF60EBBE54C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E7877-63DD-4F04-8E52-85D2DD430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835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DFC83-A7D9-491B-9702-6DF60EBBE54C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E7877-63DD-4F04-8E52-85D2DD430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554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DFC83-A7D9-491B-9702-6DF60EBBE54C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E7877-63DD-4F04-8E52-85D2DD430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213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DFC83-A7D9-491B-9702-6DF60EBBE54C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E7877-63DD-4F04-8E52-85D2DD430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749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DFC83-A7D9-491B-9702-6DF60EBBE54C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E7877-63DD-4F04-8E52-85D2DD430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081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DFC83-A7D9-491B-9702-6DF60EBBE54C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E7877-63DD-4F04-8E52-85D2DD430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133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author/freepik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hutterstock.com/" TargetMode="External"/><Relationship Id="rId3" Type="http://schemas.openxmlformats.org/officeDocument/2006/relationships/hyperlink" Target="https://www.freepik.com/" TargetMode="External"/><Relationship Id="rId7" Type="http://schemas.openxmlformats.org/officeDocument/2006/relationships/hyperlink" Target="https://www.pngkey.com/detail/u2q8a9q8o0o0q8e6_water-drops-clipart-water-drop-clipart-png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indpng.com/imgv/iRbRxhb_flower-daffodil-bulb-clip-art-clip-art-daffodil/" TargetMode="External"/><Relationship Id="rId5" Type="http://schemas.openxmlformats.org/officeDocument/2006/relationships/hyperlink" Target="https://www.cleanpng.com/png-drawing-flower-daffodil-plants-child-narcissus-dra-7311863/" TargetMode="External"/><Relationship Id="rId4" Type="http://schemas.openxmlformats.org/officeDocument/2006/relationships/hyperlink" Target="https://www.rawpixel.com/" TargetMode="External"/><Relationship Id="rId9" Type="http://schemas.openxmlformats.org/officeDocument/2006/relationships/hyperlink" Target="https://www.freepik.com/author/freepik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author/freepik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author/freepik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hyperlink" Target="https://www.freepik.com/author/pch-vector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hyperlink" Target="https://www.freepik.com/author/freepik" TargetMode="External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hyperlink" Target="https://www.freepik.com/author/stockgi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reepik.com/author/freepik" TargetMode="Externa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eepik.com/author/juicy-fish" TargetMode="External"/><Relationship Id="rId3" Type="http://schemas.openxmlformats.org/officeDocument/2006/relationships/image" Target="../media/image23.jpeg"/><Relationship Id="rId7" Type="http://schemas.openxmlformats.org/officeDocument/2006/relationships/image" Target="../media/image2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hyperlink" Target="https://www.freepik.com/author/super" TargetMode="External"/><Relationship Id="rId10" Type="http://schemas.openxmlformats.org/officeDocument/2006/relationships/image" Target="../media/image28.png"/><Relationship Id="rId4" Type="http://schemas.openxmlformats.org/officeDocument/2006/relationships/image" Target="../media/image24.jpeg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hyperlink" Target="https://www.freepik.com/author/stockgiu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hyperlink" Target="https://www.freepik.com/author/juicy-fish" TargetMode="External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226527" y="1795346"/>
            <a:ext cx="5452946" cy="3267308"/>
          </a:xfrm>
          <a:prstGeom prst="roundRect">
            <a:avLst>
              <a:gd name="adj" fmla="val 28271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84863" y="2596721"/>
            <a:ext cx="493627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o-RO" sz="1600" b="1" u="sng" dirty="0" smtClean="0">
                <a:ln w="0"/>
                <a:solidFill>
                  <a:srgbClr val="E8675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RECOMANDARE:</a:t>
            </a:r>
          </a:p>
          <a:p>
            <a:pPr>
              <a:lnSpc>
                <a:spcPct val="150000"/>
              </a:lnSpc>
            </a:pPr>
            <a:r>
              <a:rPr lang="ro-RO" b="1" dirty="0" smtClean="0">
                <a:ln w="0"/>
                <a:solidFill>
                  <a:srgbClr val="E8675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Acest material conține efecte speciale și vă recomand să-l vizualizați/rulați în modul SLIDE SHOW.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650224" y="6611779"/>
            <a:ext cx="12557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o-RO" sz="1000" b="1" dirty="0" smtClean="0"/>
              <a:t>DESIGN </a:t>
            </a:r>
            <a:r>
              <a:rPr lang="ro-RO" sz="1000" b="1" dirty="0" smtClean="0">
                <a:hlinkClick r:id="rId3"/>
              </a:rPr>
              <a:t>by @freepik</a:t>
            </a:r>
            <a:r>
              <a:rPr lang="ro-RO" sz="1000" b="1" dirty="0" smtClean="0"/>
              <a:t> </a:t>
            </a:r>
            <a:endParaRPr lang="ro-RO" sz="1000" b="1" dirty="0"/>
          </a:p>
        </p:txBody>
      </p:sp>
    </p:spTree>
    <p:extLst>
      <p:ext uri="{BB962C8B-B14F-4D97-AF65-F5344CB8AC3E}">
        <p14:creationId xmlns:p14="http://schemas.microsoft.com/office/powerpoint/2010/main" val="230294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992459" y="947853"/>
            <a:ext cx="7794702" cy="4694663"/>
          </a:xfrm>
          <a:prstGeom prst="roundRect">
            <a:avLst>
              <a:gd name="adj" fmla="val 13254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32209" y="1007042"/>
            <a:ext cx="731520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ro-RO" sz="2000" b="1" i="1" u="sng" cap="none" spc="0" dirty="0" smtClean="0">
                <a:ln w="0"/>
                <a:solidFill>
                  <a:srgbClr val="4C687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Bibliografie:</a:t>
            </a:r>
          </a:p>
          <a:p>
            <a:pPr>
              <a:lnSpc>
                <a:spcPct val="150000"/>
              </a:lnSpc>
            </a:pPr>
            <a:r>
              <a:rPr lang="ro-RO" sz="1200" dirty="0" smtClean="0">
                <a:ln w="0"/>
                <a:solidFill>
                  <a:srgbClr val="4C687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- </a:t>
            </a:r>
            <a:r>
              <a:rPr lang="ro-RO" sz="1200" dirty="0" smtClean="0">
                <a:ln w="0"/>
                <a:solidFill>
                  <a:srgbClr val="4C687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„</a:t>
            </a:r>
            <a:r>
              <a:rPr lang="ro-RO" sz="1200" b="1" i="1" dirty="0" smtClean="0">
                <a:ln w="0"/>
                <a:solidFill>
                  <a:srgbClr val="4C687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Să cunoaștem florile”</a:t>
            </a:r>
            <a:r>
              <a:rPr lang="ro-RO" sz="1200" dirty="0" smtClean="0">
                <a:ln w="0"/>
                <a:solidFill>
                  <a:srgbClr val="4C687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, Editura Aramis, 2004</a:t>
            </a:r>
          </a:p>
          <a:p>
            <a:pPr>
              <a:lnSpc>
                <a:spcPct val="150000"/>
              </a:lnSpc>
            </a:pPr>
            <a:r>
              <a:rPr lang="ro-RO" sz="1200" dirty="0" smtClean="0">
                <a:ln w="0"/>
                <a:solidFill>
                  <a:srgbClr val="4C687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- Curriculum </a:t>
            </a:r>
            <a:r>
              <a:rPr lang="ro-RO" sz="1200" dirty="0" smtClean="0">
                <a:ln w="0"/>
                <a:solidFill>
                  <a:srgbClr val="4C687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pentru educație timpurie, 2019</a:t>
            </a:r>
          </a:p>
          <a:p>
            <a:pPr>
              <a:lnSpc>
                <a:spcPct val="150000"/>
              </a:lnSpc>
            </a:pPr>
            <a:r>
              <a:rPr lang="ro-RO" sz="1200" dirty="0" smtClean="0">
                <a:ln w="0"/>
                <a:solidFill>
                  <a:srgbClr val="4C687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- </a:t>
            </a:r>
            <a:r>
              <a:rPr lang="ro-RO" sz="1200" b="1" i="1" dirty="0" smtClean="0">
                <a:ln w="0"/>
                <a:solidFill>
                  <a:srgbClr val="4C687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Ștefania Antonovici</a:t>
            </a:r>
            <a:r>
              <a:rPr lang="ro-RO" sz="1200" dirty="0" smtClean="0">
                <a:ln w="0"/>
                <a:solidFill>
                  <a:srgbClr val="4C687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, „Cunoașterea mediului în grădiniță”, Seria discipline integrate, Ed. DPH, 2012</a:t>
            </a:r>
            <a:endParaRPr lang="ro-RO" sz="2000" b="1" dirty="0">
              <a:ln w="0"/>
              <a:solidFill>
                <a:srgbClr val="4C687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32209" y="2427262"/>
            <a:ext cx="73152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ro-RO" sz="2000" b="1" i="1" u="sng" cap="none" spc="0" dirty="0" smtClean="0">
                <a:ln w="0"/>
                <a:solidFill>
                  <a:srgbClr val="4C687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Surse imagini/fotografii cu licență: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ro-RO" sz="1200" dirty="0" smtClean="0">
                <a:ln w="0"/>
                <a:solidFill>
                  <a:srgbClr val="4C687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FreePIK</a:t>
            </a:r>
            <a:r>
              <a:rPr lang="ro-RO" sz="1200" dirty="0">
                <a:ln w="0"/>
                <a:solidFill>
                  <a:srgbClr val="4C687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: </a:t>
            </a:r>
            <a:r>
              <a:rPr lang="ro-RO" sz="1200" dirty="0">
                <a:ln w="0"/>
                <a:solidFill>
                  <a:srgbClr val="4C687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hlinkClick r:id="rId3"/>
              </a:rPr>
              <a:t>https://</a:t>
            </a:r>
            <a:r>
              <a:rPr lang="ro-RO" sz="1200" dirty="0" smtClean="0">
                <a:ln w="0"/>
                <a:solidFill>
                  <a:srgbClr val="4C687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hlinkClick r:id="rId3"/>
              </a:rPr>
              <a:t>www.freepik.com</a:t>
            </a:r>
            <a:endParaRPr lang="ro-RO" sz="1200" dirty="0" smtClean="0">
              <a:ln w="0"/>
              <a:solidFill>
                <a:srgbClr val="4C687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ro-RO" sz="1200" dirty="0" smtClean="0">
                <a:ln w="0"/>
                <a:solidFill>
                  <a:srgbClr val="4C687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RawPixel</a:t>
            </a:r>
            <a:r>
              <a:rPr lang="ro-RO" sz="1200" dirty="0">
                <a:ln w="0"/>
                <a:solidFill>
                  <a:srgbClr val="4C687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: </a:t>
            </a:r>
            <a:r>
              <a:rPr lang="ro-RO" sz="1200" dirty="0">
                <a:ln w="0"/>
                <a:solidFill>
                  <a:srgbClr val="4C687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hlinkClick r:id="rId4"/>
              </a:rPr>
              <a:t>https://</a:t>
            </a:r>
            <a:r>
              <a:rPr lang="ro-RO" sz="1200" dirty="0" smtClean="0">
                <a:ln w="0"/>
                <a:solidFill>
                  <a:srgbClr val="4C687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hlinkClick r:id="rId4"/>
              </a:rPr>
              <a:t>www.rawpixel.com</a:t>
            </a:r>
            <a:endParaRPr lang="ro-RO" sz="1200" dirty="0">
              <a:ln w="0"/>
              <a:solidFill>
                <a:srgbClr val="4C687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32209" y="3578648"/>
            <a:ext cx="73152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ro-RO" sz="2000" b="1" i="1" u="sng" cap="none" spc="0" dirty="0" smtClean="0">
                <a:ln w="0"/>
                <a:solidFill>
                  <a:srgbClr val="4C687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Alte surse imagini/fotografii: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ro-RO" sz="1200" b="1" i="1" dirty="0" smtClean="0">
                <a:hlinkClick r:id="rId5"/>
              </a:rPr>
              <a:t>https</a:t>
            </a:r>
            <a:r>
              <a:rPr lang="ro-RO" sz="1200" b="1" i="1" dirty="0">
                <a:hlinkClick r:id="rId5"/>
              </a:rPr>
              <a:t>://www.cleanpng.com/png-drawing-flower-daffodil-plants-child-narcissus-dra-7311863</a:t>
            </a:r>
            <a:r>
              <a:rPr lang="ro-RO" sz="1200" b="1" i="1" dirty="0" smtClean="0">
                <a:hlinkClick r:id="rId5"/>
              </a:rPr>
              <a:t>/</a:t>
            </a:r>
            <a:endParaRPr lang="ro-RO" sz="1200" b="1" i="1" dirty="0" smtClean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ro-RO" sz="1200" b="1" i="1" dirty="0">
                <a:hlinkClick r:id="rId6"/>
              </a:rPr>
              <a:t>https://www.kindpng.com/imgv/iRbRxhb_flower-daffodil-bulb-clip-art-clip-art-daffodil</a:t>
            </a:r>
            <a:r>
              <a:rPr lang="ro-RO" sz="1200" b="1" i="1" dirty="0" smtClean="0">
                <a:hlinkClick r:id="rId6"/>
              </a:rPr>
              <a:t>/</a:t>
            </a:r>
            <a:endParaRPr lang="ro-RO" sz="1200" b="1" i="1" dirty="0" smtClean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ro-RO" sz="1200" b="1" i="1" dirty="0" smtClean="0">
                <a:hlinkClick r:id="rId7"/>
              </a:rPr>
              <a:t>https</a:t>
            </a:r>
            <a:r>
              <a:rPr lang="ro-RO" sz="1200" b="1" i="1" dirty="0">
                <a:hlinkClick r:id="rId7"/>
              </a:rPr>
              <a:t>://www.pngkey.com/detail/u2q8a9q8o0o0q8e6_water-drops-clipart-water-drop-clipart-png</a:t>
            </a:r>
            <a:r>
              <a:rPr lang="ro-RO" sz="1200" b="1" i="1" dirty="0" smtClean="0">
                <a:hlinkClick r:id="rId7"/>
              </a:rPr>
              <a:t>/</a:t>
            </a:r>
            <a:endParaRPr lang="ro-RO" sz="1200" b="1" i="1" dirty="0" smtClean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ro-RO" sz="1200" b="1" i="1" dirty="0" smtClean="0">
                <a:ln w="0"/>
                <a:solidFill>
                  <a:srgbClr val="4C687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ShutterStock</a:t>
            </a:r>
            <a:r>
              <a:rPr lang="ro-RO" sz="1200" b="1" i="1" dirty="0">
                <a:ln w="0"/>
                <a:solidFill>
                  <a:srgbClr val="4C687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o-RO" sz="1200" b="1" i="1" dirty="0">
                <a:ln w="0"/>
                <a:solidFill>
                  <a:srgbClr val="1E72C7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https://www.shutterstock.com</a:t>
            </a:r>
            <a:endParaRPr lang="ro-RO" sz="1200" b="1" i="1" dirty="0">
              <a:ln w="0"/>
              <a:solidFill>
                <a:srgbClr val="1E72C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ro-RO" sz="1200" b="1" i="1" dirty="0" smtClean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ro-RO" sz="800" dirty="0" smtClean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sz="80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ro-RO" sz="1200" dirty="0" smtClean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sz="120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ro-RO" sz="1200" dirty="0" smtClean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ro-RO" sz="1200" dirty="0" smtClean="0">
              <a:ln w="0"/>
              <a:solidFill>
                <a:srgbClr val="4C687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50224" y="6611779"/>
            <a:ext cx="12557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o-RO" sz="1000" b="1" dirty="0" smtClean="0"/>
              <a:t>DESIGN </a:t>
            </a:r>
            <a:r>
              <a:rPr lang="ro-RO" sz="1000" b="1" dirty="0" smtClean="0">
                <a:hlinkClick r:id="rId9"/>
              </a:rPr>
              <a:t>by @freepik</a:t>
            </a:r>
            <a:r>
              <a:rPr lang="ro-RO" sz="1000" b="1" dirty="0" smtClean="0"/>
              <a:t> </a:t>
            </a:r>
            <a:endParaRPr lang="ro-RO" sz="1000" b="1" dirty="0"/>
          </a:p>
        </p:txBody>
      </p:sp>
    </p:spTree>
    <p:extLst>
      <p:ext uri="{BB962C8B-B14F-4D97-AF65-F5344CB8AC3E}">
        <p14:creationId xmlns:p14="http://schemas.microsoft.com/office/powerpoint/2010/main" val="261567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587455" y="2350008"/>
            <a:ext cx="4731090" cy="2123416"/>
          </a:xfrm>
          <a:prstGeom prst="roundRect">
            <a:avLst>
              <a:gd name="adj" fmla="val 28271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87454" y="2993620"/>
            <a:ext cx="4731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o-RO" sz="3600" b="1" dirty="0" smtClean="0">
                <a:ln w="0"/>
                <a:solidFill>
                  <a:srgbClr val="E6493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VĂ MULȚUMESC!</a:t>
            </a:r>
          </a:p>
          <a:p>
            <a:pPr algn="ctr">
              <a:lnSpc>
                <a:spcPct val="150000"/>
              </a:lnSpc>
            </a:pPr>
            <a:r>
              <a:rPr lang="ro-RO" sz="1200" b="1" dirty="0" smtClean="0">
                <a:ln w="0"/>
                <a:solidFill>
                  <a:srgbClr val="E6493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Prof. Ștefan Melania Andreea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8650224" y="6611779"/>
            <a:ext cx="12557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o-RO" sz="1000" b="1" dirty="0" smtClean="0"/>
              <a:t>DESIGN </a:t>
            </a:r>
            <a:r>
              <a:rPr lang="ro-RO" sz="1000" b="1" dirty="0" smtClean="0">
                <a:hlinkClick r:id="rId3"/>
              </a:rPr>
              <a:t>by @freepik</a:t>
            </a:r>
            <a:r>
              <a:rPr lang="ro-RO" sz="1000" b="1" dirty="0" smtClean="0"/>
              <a:t> </a:t>
            </a:r>
            <a:endParaRPr lang="ro-RO" sz="1000" b="1" dirty="0"/>
          </a:p>
        </p:txBody>
      </p:sp>
    </p:spTree>
    <p:extLst>
      <p:ext uri="{BB962C8B-B14F-4D97-AF65-F5344CB8AC3E}">
        <p14:creationId xmlns:p14="http://schemas.microsoft.com/office/powerpoint/2010/main" val="212135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226527" y="1795346"/>
            <a:ext cx="5452946" cy="3267308"/>
          </a:xfrm>
          <a:prstGeom prst="roundRect">
            <a:avLst>
              <a:gd name="adj" fmla="val 28271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39897" y="2290227"/>
            <a:ext cx="522620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o-RO" sz="2000" b="1" i="1" cap="none" spc="0" dirty="0" smtClean="0">
                <a:ln w="0"/>
                <a:solidFill>
                  <a:srgbClr val="4C687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Domeniul Științe (cunoașterea mediului):</a:t>
            </a:r>
          </a:p>
          <a:p>
            <a:pPr algn="ctr">
              <a:lnSpc>
                <a:spcPct val="150000"/>
              </a:lnSpc>
            </a:pPr>
            <a:r>
              <a:rPr lang="ro-RO" sz="2000" b="1" cap="none" spc="0" dirty="0" smtClean="0">
                <a:ln w="0"/>
                <a:solidFill>
                  <a:srgbClr val="4C687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„Ne jucăm cu florile de primăvară”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29829" y="3563024"/>
            <a:ext cx="49362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o-RO" sz="1600" b="1" dirty="0">
                <a:ln w="0"/>
                <a:solidFill>
                  <a:srgbClr val="E8675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Autor: Prof. Ștefan Melania Andreea</a:t>
            </a:r>
          </a:p>
          <a:p>
            <a:pPr>
              <a:lnSpc>
                <a:spcPct val="150000"/>
              </a:lnSpc>
            </a:pPr>
            <a:r>
              <a:rPr lang="ro-RO" sz="1600" b="1" dirty="0">
                <a:ln w="0"/>
                <a:solidFill>
                  <a:srgbClr val="E8675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Grădinița: M.Ap.N. Nr. </a:t>
            </a:r>
            <a:r>
              <a:rPr lang="ro-RO" sz="1600" b="1" dirty="0" smtClean="0">
                <a:ln w="0"/>
                <a:solidFill>
                  <a:srgbClr val="E8675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2, Sector 1, București</a:t>
            </a:r>
            <a:endParaRPr lang="ro-RO" sz="1600" b="1" dirty="0">
              <a:ln w="0"/>
              <a:solidFill>
                <a:srgbClr val="E8675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ro-RO" sz="1600" b="1" dirty="0">
                <a:ln w="0"/>
                <a:solidFill>
                  <a:srgbClr val="E8675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Grupa: Mare</a:t>
            </a:r>
            <a:endParaRPr lang="en-US" sz="1600" b="1" dirty="0">
              <a:ln w="0"/>
              <a:solidFill>
                <a:srgbClr val="E8675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650224" y="6611779"/>
            <a:ext cx="12557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o-RO" sz="1000" b="1" dirty="0" smtClean="0"/>
              <a:t>DESIGN </a:t>
            </a:r>
            <a:r>
              <a:rPr lang="ro-RO" sz="1000" b="1" dirty="0" smtClean="0">
                <a:hlinkClick r:id="rId3"/>
              </a:rPr>
              <a:t>by @freepik</a:t>
            </a:r>
            <a:r>
              <a:rPr lang="ro-RO" sz="1000" b="1" dirty="0" smtClean="0"/>
              <a:t> </a:t>
            </a:r>
            <a:endParaRPr lang="ro-RO" sz="1000" b="1" dirty="0"/>
          </a:p>
        </p:txBody>
      </p:sp>
    </p:spTree>
    <p:extLst>
      <p:ext uri="{BB962C8B-B14F-4D97-AF65-F5344CB8AC3E}">
        <p14:creationId xmlns:p14="http://schemas.microsoft.com/office/powerpoint/2010/main" val="248283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102541" y="205562"/>
            <a:ext cx="9700917" cy="670992"/>
          </a:xfrm>
          <a:prstGeom prst="roundRect">
            <a:avLst>
              <a:gd name="adj" fmla="val 28271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2226527" y="1795346"/>
            <a:ext cx="5452946" cy="3267308"/>
          </a:xfrm>
          <a:prstGeom prst="roundRect">
            <a:avLst>
              <a:gd name="adj" fmla="val 28271"/>
            </a:avLst>
          </a:prstGeom>
          <a:solidFill>
            <a:srgbClr val="FADFD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 Diagonal Corner Rectangle 30"/>
          <p:cNvSpPr/>
          <p:nvPr/>
        </p:nvSpPr>
        <p:spPr>
          <a:xfrm>
            <a:off x="91440" y="1003610"/>
            <a:ext cx="9705703" cy="5606196"/>
          </a:xfrm>
          <a:prstGeom prst="round2DiagRect">
            <a:avLst>
              <a:gd name="adj1" fmla="val 4568"/>
              <a:gd name="adj2" fmla="val 0"/>
            </a:avLst>
          </a:prstGeom>
          <a:solidFill>
            <a:schemeClr val="bg1">
              <a:alpha val="81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92"/>
          <a:stretch/>
        </p:blipFill>
        <p:spPr>
          <a:xfrm>
            <a:off x="5374293" y="4102745"/>
            <a:ext cx="1488645" cy="17128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9" t="4190" r="70222" b="64901"/>
          <a:stretch/>
        </p:blipFill>
        <p:spPr>
          <a:xfrm>
            <a:off x="457731" y="4143864"/>
            <a:ext cx="1224682" cy="16157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40" r="6984" b="47619"/>
          <a:stretch/>
        </p:blipFill>
        <p:spPr>
          <a:xfrm>
            <a:off x="7732780" y="4211680"/>
            <a:ext cx="1412528" cy="15919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6"/>
          <a:stretch/>
        </p:blipFill>
        <p:spPr>
          <a:xfrm>
            <a:off x="602166" y="1527717"/>
            <a:ext cx="1538044" cy="16953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39" t="52443" r="33064" b="7939"/>
          <a:stretch/>
        </p:blipFill>
        <p:spPr>
          <a:xfrm>
            <a:off x="8021621" y="1368214"/>
            <a:ext cx="1419478" cy="18686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1" t="4952" r="35174" b="63048"/>
          <a:stretch/>
        </p:blipFill>
        <p:spPr>
          <a:xfrm>
            <a:off x="2551940" y="4183938"/>
            <a:ext cx="1699788" cy="16133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876" y="1404912"/>
            <a:ext cx="1236381" cy="17756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880" y="1397982"/>
            <a:ext cx="1270423" cy="1905635"/>
          </a:xfrm>
          <a:prstGeom prst="rect">
            <a:avLst/>
          </a:prstGeom>
        </p:spPr>
      </p:pic>
      <p:sp>
        <p:nvSpPr>
          <p:cNvPr id="14" name="Bevel 13"/>
          <p:cNvSpPr/>
          <p:nvPr/>
        </p:nvSpPr>
        <p:spPr>
          <a:xfrm>
            <a:off x="732371" y="3235371"/>
            <a:ext cx="1384663" cy="565236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05782" y="3287156"/>
            <a:ext cx="123783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Ghiocei</a:t>
            </a:r>
            <a:endParaRPr lang="en-US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Bevel 15"/>
          <p:cNvSpPr/>
          <p:nvPr/>
        </p:nvSpPr>
        <p:spPr>
          <a:xfrm>
            <a:off x="3253389" y="3235232"/>
            <a:ext cx="1384663" cy="565236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Bevel 16"/>
          <p:cNvSpPr/>
          <p:nvPr/>
        </p:nvSpPr>
        <p:spPr>
          <a:xfrm>
            <a:off x="5776025" y="3287156"/>
            <a:ext cx="1384663" cy="565236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Bevel 17"/>
          <p:cNvSpPr/>
          <p:nvPr/>
        </p:nvSpPr>
        <p:spPr>
          <a:xfrm>
            <a:off x="8039029" y="3287156"/>
            <a:ext cx="1384663" cy="565236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Bevel 18"/>
          <p:cNvSpPr/>
          <p:nvPr/>
        </p:nvSpPr>
        <p:spPr>
          <a:xfrm>
            <a:off x="2824267" y="5828373"/>
            <a:ext cx="1384663" cy="565236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Bevel 19"/>
          <p:cNvSpPr/>
          <p:nvPr/>
        </p:nvSpPr>
        <p:spPr>
          <a:xfrm>
            <a:off x="5346094" y="5883145"/>
            <a:ext cx="1384663" cy="565236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Bevel 20"/>
          <p:cNvSpPr/>
          <p:nvPr/>
        </p:nvSpPr>
        <p:spPr>
          <a:xfrm>
            <a:off x="7629803" y="5883145"/>
            <a:ext cx="1384663" cy="565236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Bevel 21"/>
          <p:cNvSpPr/>
          <p:nvPr/>
        </p:nvSpPr>
        <p:spPr>
          <a:xfrm>
            <a:off x="385751" y="5827240"/>
            <a:ext cx="1384663" cy="565236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274640" y="3287156"/>
            <a:ext cx="131959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Narcise</a:t>
            </a:r>
            <a:endParaRPr lang="en-US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981359" y="3327704"/>
            <a:ext cx="103906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Lalele</a:t>
            </a:r>
            <a:endParaRPr lang="en-US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610934" y="5985027"/>
            <a:ext cx="139974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Mărgăritar</a:t>
            </a:r>
            <a:endParaRPr lang="en-US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49964" y="5925192"/>
            <a:ext cx="124856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Panseluță</a:t>
            </a:r>
            <a:endParaRPr lang="en-US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869906" y="5925220"/>
            <a:ext cx="124856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2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Păpădie</a:t>
            </a:r>
            <a:endParaRPr lang="en-US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383609" y="5981097"/>
            <a:ext cx="124856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Stânjenel</a:t>
            </a:r>
            <a:endParaRPr lang="en-US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133688" y="3392571"/>
            <a:ext cx="124856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Zambile</a:t>
            </a:r>
            <a:endParaRPr lang="en-US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800533" y="342369"/>
            <a:ext cx="630493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2000" b="1" cap="none" spc="0" dirty="0" smtClean="0">
                <a:ln w="0"/>
                <a:solidFill>
                  <a:srgbClr val="4C687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Care sunt cele mai cunoscute flori de primăvară?</a:t>
            </a:r>
            <a:endParaRPr lang="en-US" sz="2000" b="1" cap="none" spc="0" dirty="0">
              <a:ln w="0"/>
              <a:solidFill>
                <a:srgbClr val="4C687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650224" y="6648355"/>
            <a:ext cx="125577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o-RO" sz="800" b="1" dirty="0" smtClean="0"/>
              <a:t>DESIGN </a:t>
            </a:r>
            <a:r>
              <a:rPr lang="ro-RO" sz="800" b="1" dirty="0" smtClean="0">
                <a:hlinkClick r:id="rId11"/>
              </a:rPr>
              <a:t>by @freepik</a:t>
            </a:r>
            <a:r>
              <a:rPr lang="ro-RO" sz="800" b="1" dirty="0" smtClean="0"/>
              <a:t> </a:t>
            </a:r>
            <a:endParaRPr lang="ro-RO" sz="8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3362217" y="3088265"/>
            <a:ext cx="148677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600" dirty="0" smtClean="0"/>
              <a:t>Design by: </a:t>
            </a:r>
            <a:r>
              <a:rPr lang="en-US" sz="600" dirty="0" err="1" smtClean="0"/>
              <a:t>brgfx</a:t>
            </a:r>
            <a:r>
              <a:rPr lang="en-US" sz="600" dirty="0" smtClean="0"/>
              <a:t> </a:t>
            </a:r>
            <a:r>
              <a:rPr lang="en-US" sz="600" dirty="0"/>
              <a:t>- </a:t>
            </a:r>
            <a:r>
              <a:rPr lang="en-US" sz="600" dirty="0" smtClean="0"/>
              <a:t>Freepik.com</a:t>
            </a:r>
            <a:endParaRPr lang="en-US" sz="600" dirty="0"/>
          </a:p>
        </p:txBody>
      </p:sp>
      <p:sp>
        <p:nvSpPr>
          <p:cNvPr id="37" name="TextBox 36"/>
          <p:cNvSpPr txBox="1"/>
          <p:nvPr/>
        </p:nvSpPr>
        <p:spPr>
          <a:xfrm>
            <a:off x="838932" y="3076598"/>
            <a:ext cx="148677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600" dirty="0" smtClean="0"/>
              <a:t>Design by</a:t>
            </a:r>
            <a:r>
              <a:rPr lang="en-US" sz="600" dirty="0" smtClean="0"/>
              <a:t> Freepik.com</a:t>
            </a:r>
            <a:endParaRPr lang="en-US" sz="600" dirty="0"/>
          </a:p>
        </p:txBody>
      </p:sp>
      <p:sp>
        <p:nvSpPr>
          <p:cNvPr id="38" name="TextBox 37"/>
          <p:cNvSpPr txBox="1"/>
          <p:nvPr/>
        </p:nvSpPr>
        <p:spPr>
          <a:xfrm>
            <a:off x="7906838" y="5751073"/>
            <a:ext cx="148677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600" dirty="0" smtClean="0"/>
              <a:t>Design by</a:t>
            </a:r>
            <a:r>
              <a:rPr lang="en-US" sz="600" dirty="0" smtClean="0"/>
              <a:t> Freepik.com</a:t>
            </a:r>
            <a:endParaRPr lang="en-US" sz="600" dirty="0"/>
          </a:p>
        </p:txBody>
      </p:sp>
      <p:sp>
        <p:nvSpPr>
          <p:cNvPr id="39" name="TextBox 38"/>
          <p:cNvSpPr txBox="1"/>
          <p:nvPr/>
        </p:nvSpPr>
        <p:spPr>
          <a:xfrm>
            <a:off x="514367" y="5692683"/>
            <a:ext cx="148677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600" dirty="0" smtClean="0"/>
              <a:t>Design by</a:t>
            </a:r>
            <a:r>
              <a:rPr lang="en-US" sz="600" dirty="0" smtClean="0"/>
              <a:t> Freepik.com</a:t>
            </a:r>
            <a:endParaRPr lang="en-US" sz="600" dirty="0"/>
          </a:p>
        </p:txBody>
      </p:sp>
      <p:sp>
        <p:nvSpPr>
          <p:cNvPr id="40" name="TextBox 39"/>
          <p:cNvSpPr txBox="1"/>
          <p:nvPr/>
        </p:nvSpPr>
        <p:spPr>
          <a:xfrm>
            <a:off x="5563531" y="5745871"/>
            <a:ext cx="148677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600" dirty="0" smtClean="0"/>
              <a:t>Design by: </a:t>
            </a:r>
            <a:r>
              <a:rPr lang="en-US" sz="600" dirty="0" err="1" smtClean="0"/>
              <a:t>brgfx</a:t>
            </a:r>
            <a:r>
              <a:rPr lang="en-US" sz="600" dirty="0" smtClean="0"/>
              <a:t> </a:t>
            </a:r>
            <a:r>
              <a:rPr lang="en-US" sz="600" dirty="0"/>
              <a:t>- </a:t>
            </a:r>
            <a:r>
              <a:rPr lang="en-US" sz="600" dirty="0" smtClean="0"/>
              <a:t>Freepik.com</a:t>
            </a:r>
            <a:endParaRPr lang="en-US" sz="600" dirty="0"/>
          </a:p>
        </p:txBody>
      </p:sp>
      <p:sp>
        <p:nvSpPr>
          <p:cNvPr id="41" name="TextBox 40"/>
          <p:cNvSpPr txBox="1"/>
          <p:nvPr/>
        </p:nvSpPr>
        <p:spPr>
          <a:xfrm>
            <a:off x="8196381" y="3149005"/>
            <a:ext cx="148677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600" dirty="0" smtClean="0"/>
              <a:t>Design by</a:t>
            </a:r>
            <a:r>
              <a:rPr lang="en-US" sz="600" dirty="0" smtClean="0"/>
              <a:t> Freepik.com</a:t>
            </a:r>
            <a:endParaRPr lang="en-US" sz="600" dirty="0"/>
          </a:p>
        </p:txBody>
      </p:sp>
      <p:sp>
        <p:nvSpPr>
          <p:cNvPr id="43" name="TextBox 42"/>
          <p:cNvSpPr txBox="1"/>
          <p:nvPr/>
        </p:nvSpPr>
        <p:spPr>
          <a:xfrm>
            <a:off x="5839754" y="3143038"/>
            <a:ext cx="136448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image-from-rawpixel-id-6763055-png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874748" y="5692131"/>
            <a:ext cx="148677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600" dirty="0" smtClean="0"/>
              <a:t>Design </a:t>
            </a:r>
            <a:r>
              <a:rPr lang="en-US" sz="600" dirty="0">
                <a:hlinkClick r:id="rId12"/>
              </a:rPr>
              <a:t>by @</a:t>
            </a:r>
            <a:r>
              <a:rPr lang="en-US" sz="600" dirty="0" err="1">
                <a:hlinkClick r:id="rId12"/>
              </a:rPr>
              <a:t>pch.vector</a:t>
            </a:r>
            <a:r>
              <a:rPr lang="en-US" sz="600" dirty="0" smtClean="0"/>
              <a:t>- Freepik.com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72401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25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25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75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750"/>
                            </p:stCondLst>
                            <p:childTnLst>
                              <p:par>
                                <p:cTn id="10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5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500"/>
                            </p:stCondLst>
                            <p:childTnLst>
                              <p:par>
                                <p:cTn id="1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625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6250"/>
                            </p:stCondLst>
                            <p:childTnLst>
                              <p:par>
                                <p:cTn id="1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70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4" grpId="0" animBg="1"/>
      <p:bldP spid="13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2" grpId="0"/>
      <p:bldP spid="36" grpId="0"/>
      <p:bldP spid="37" grpId="0"/>
      <p:bldP spid="38" grpId="0"/>
      <p:bldP spid="39" grpId="0"/>
      <p:bldP spid="40" grpId="0"/>
      <p:bldP spid="41" grpId="0"/>
      <p:bldP spid="43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96226" y="81410"/>
            <a:ext cx="9700917" cy="670992"/>
          </a:xfrm>
          <a:prstGeom prst="roundRect">
            <a:avLst>
              <a:gd name="adj" fmla="val 28271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/>
        </p:nvSpPr>
        <p:spPr>
          <a:xfrm>
            <a:off x="91440" y="809497"/>
            <a:ext cx="9705703" cy="5967575"/>
          </a:xfrm>
          <a:prstGeom prst="round2DiagRect">
            <a:avLst>
              <a:gd name="adj1" fmla="val 4001"/>
              <a:gd name="adj2" fmla="val 0"/>
            </a:avLst>
          </a:prstGeom>
          <a:solidFill>
            <a:schemeClr val="bg1">
              <a:alpha val="97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569" y="2796169"/>
            <a:ext cx="3553506" cy="39506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326" y="1936723"/>
            <a:ext cx="2498014" cy="24980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5" t="11403"/>
          <a:stretch/>
        </p:blipFill>
        <p:spPr>
          <a:xfrm>
            <a:off x="4153959" y="4600517"/>
            <a:ext cx="1803577" cy="185924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452620" y="232632"/>
            <a:ext cx="507062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2000" b="1" cap="none" spc="0" dirty="0" smtClean="0">
                <a:ln w="0"/>
                <a:solidFill>
                  <a:srgbClr val="4C687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Pentru a crește, plantele au nevoie de:</a:t>
            </a:r>
            <a:endParaRPr lang="en-US" sz="2000" b="1" cap="none" spc="0" dirty="0">
              <a:ln w="0"/>
              <a:solidFill>
                <a:srgbClr val="4C687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28019" y="2166053"/>
            <a:ext cx="2476931" cy="628184"/>
          </a:xfrm>
          <a:prstGeom prst="roundRect">
            <a:avLst>
              <a:gd name="adj" fmla="val 28271"/>
            </a:avLst>
          </a:prstGeom>
          <a:solidFill>
            <a:schemeClr val="bg1"/>
          </a:solidFill>
          <a:ln w="285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28020" y="2299369"/>
            <a:ext cx="238549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Lumina și căldură</a:t>
            </a:r>
            <a:endParaRPr lang="en-US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28019" y="3290967"/>
            <a:ext cx="2476931" cy="628184"/>
          </a:xfrm>
          <a:prstGeom prst="roundRect">
            <a:avLst>
              <a:gd name="adj" fmla="val 28271"/>
            </a:avLst>
          </a:prstGeom>
          <a:solidFill>
            <a:schemeClr val="bg1"/>
          </a:solidFill>
          <a:ln w="285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88785" y="4412464"/>
            <a:ext cx="2476931" cy="628184"/>
          </a:xfrm>
          <a:prstGeom prst="roundRect">
            <a:avLst>
              <a:gd name="adj" fmla="val 28271"/>
            </a:avLst>
          </a:prstGeom>
          <a:solidFill>
            <a:schemeClr val="bg1"/>
          </a:solidFill>
          <a:ln w="285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28019" y="4544561"/>
            <a:ext cx="2598461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Îngrijire și d</a:t>
            </a:r>
            <a:r>
              <a:rPr lang="ro-RO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ragoste</a:t>
            </a:r>
            <a:endParaRPr lang="en-US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0274" y="3449761"/>
            <a:ext cx="2092751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o-RO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Apă și aer</a:t>
            </a:r>
            <a:endParaRPr lang="en-US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2"/>
          <a:stretch/>
        </p:blipFill>
        <p:spPr>
          <a:xfrm>
            <a:off x="7414648" y="865253"/>
            <a:ext cx="1877846" cy="1765136"/>
          </a:xfrm>
          <a:prstGeom prst="rect">
            <a:avLst/>
          </a:prstGeom>
        </p:spPr>
      </p:pic>
      <p:cxnSp>
        <p:nvCxnSpPr>
          <p:cNvPr id="3" name="Curved Connector 2"/>
          <p:cNvCxnSpPr/>
          <p:nvPr/>
        </p:nvCxnSpPr>
        <p:spPr>
          <a:xfrm flipV="1">
            <a:off x="2916033" y="1442239"/>
            <a:ext cx="4635204" cy="1019074"/>
          </a:xfrm>
          <a:prstGeom prst="curvedConnector3">
            <a:avLst>
              <a:gd name="adj1" fmla="val 32678"/>
            </a:avLst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flipV="1">
            <a:off x="2957205" y="2949826"/>
            <a:ext cx="1987086" cy="684603"/>
          </a:xfrm>
          <a:prstGeom prst="curvedConnector3">
            <a:avLst>
              <a:gd name="adj1" fmla="val 50000"/>
            </a:avLst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>
            <a:stCxn id="17" idx="3"/>
            <a:endCxn id="6" idx="1"/>
          </p:cNvCxnSpPr>
          <p:nvPr/>
        </p:nvCxnSpPr>
        <p:spPr>
          <a:xfrm>
            <a:off x="2965716" y="4726556"/>
            <a:ext cx="1188243" cy="803581"/>
          </a:xfrm>
          <a:prstGeom prst="curvedConnector3">
            <a:avLst>
              <a:gd name="adj1" fmla="val 50000"/>
            </a:avLst>
          </a:prstGeom>
          <a:ln w="28575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897162" y="2554408"/>
            <a:ext cx="148677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600" dirty="0" smtClean="0"/>
              <a:t>Design </a:t>
            </a:r>
            <a:r>
              <a:rPr lang="en-US" sz="600" dirty="0">
                <a:hlinkClick r:id="rId7"/>
              </a:rPr>
              <a:t>by @</a:t>
            </a:r>
            <a:r>
              <a:rPr lang="en-US" sz="600" dirty="0" err="1" smtClean="0">
                <a:hlinkClick r:id="rId7"/>
              </a:rPr>
              <a:t>stockgiu</a:t>
            </a:r>
            <a:r>
              <a:rPr lang="ro-RO" sz="600" dirty="0" smtClean="0"/>
              <a:t> </a:t>
            </a:r>
            <a:r>
              <a:rPr lang="en-US" sz="600" dirty="0" smtClean="0"/>
              <a:t>Freepik.com</a:t>
            </a:r>
            <a:endParaRPr lang="en-US" sz="600" dirty="0"/>
          </a:p>
        </p:txBody>
      </p:sp>
      <p:sp>
        <p:nvSpPr>
          <p:cNvPr id="35" name="TextBox 34"/>
          <p:cNvSpPr txBox="1"/>
          <p:nvPr/>
        </p:nvSpPr>
        <p:spPr>
          <a:xfrm>
            <a:off x="5024778" y="3335068"/>
            <a:ext cx="148677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600" dirty="0" smtClean="0"/>
              <a:t>Design by</a:t>
            </a:r>
            <a:r>
              <a:rPr lang="en-US" sz="600" dirty="0" smtClean="0"/>
              <a:t> Freepik.com</a:t>
            </a:r>
            <a:endParaRPr lang="en-US" sz="600" dirty="0"/>
          </a:p>
        </p:txBody>
      </p:sp>
      <p:sp>
        <p:nvSpPr>
          <p:cNvPr id="37" name="TextBox 36"/>
          <p:cNvSpPr txBox="1"/>
          <p:nvPr/>
        </p:nvSpPr>
        <p:spPr>
          <a:xfrm>
            <a:off x="7856896" y="6632870"/>
            <a:ext cx="119721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600" dirty="0" smtClean="0"/>
              <a:t>Design by: </a:t>
            </a:r>
            <a:r>
              <a:rPr lang="en-US" sz="600" dirty="0" err="1" smtClean="0"/>
              <a:t>brgfx</a:t>
            </a:r>
            <a:r>
              <a:rPr lang="en-US" sz="600" dirty="0" smtClean="0"/>
              <a:t> </a:t>
            </a:r>
            <a:r>
              <a:rPr lang="en-US" sz="600" dirty="0"/>
              <a:t>- </a:t>
            </a:r>
            <a:r>
              <a:rPr lang="en-US" sz="600" dirty="0" smtClean="0"/>
              <a:t>Freepik.com</a:t>
            </a:r>
            <a:endParaRPr lang="en-US" sz="600" dirty="0"/>
          </a:p>
        </p:txBody>
      </p:sp>
      <p:sp>
        <p:nvSpPr>
          <p:cNvPr id="38" name="TextBox 37"/>
          <p:cNvSpPr txBox="1"/>
          <p:nvPr/>
        </p:nvSpPr>
        <p:spPr>
          <a:xfrm>
            <a:off x="4312361" y="6117520"/>
            <a:ext cx="148677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600" dirty="0" smtClean="0"/>
              <a:t>Design </a:t>
            </a:r>
            <a:r>
              <a:rPr lang="en-US" sz="600" dirty="0">
                <a:hlinkClick r:id="rId7"/>
              </a:rPr>
              <a:t>by @</a:t>
            </a:r>
            <a:r>
              <a:rPr lang="en-US" sz="600" dirty="0" err="1" smtClean="0">
                <a:hlinkClick r:id="rId7"/>
              </a:rPr>
              <a:t>stockgiu</a:t>
            </a:r>
            <a:r>
              <a:rPr lang="ro-RO" sz="600" dirty="0" smtClean="0"/>
              <a:t> </a:t>
            </a:r>
            <a:r>
              <a:rPr lang="en-US" sz="600" dirty="0" smtClean="0"/>
              <a:t>Freepik.com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91578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4" grpId="0"/>
      <p:bldP spid="15" grpId="0" animBg="1"/>
      <p:bldP spid="11" grpId="0"/>
      <p:bldP spid="16" grpId="0" animBg="1"/>
      <p:bldP spid="17" grpId="0" animBg="1"/>
      <p:bldP spid="10" grpId="0"/>
      <p:bldP spid="12" grpId="0"/>
      <p:bldP spid="34" grpId="0"/>
      <p:bldP spid="35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226527" y="2534344"/>
            <a:ext cx="5452946" cy="1547002"/>
          </a:xfrm>
          <a:prstGeom prst="roundRect">
            <a:avLst>
              <a:gd name="adj" fmla="val 28271"/>
            </a:avLst>
          </a:prstGeom>
          <a:solidFill>
            <a:srgbClr val="FAF0E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Bevel 3"/>
          <p:cNvSpPr/>
          <p:nvPr/>
        </p:nvSpPr>
        <p:spPr>
          <a:xfrm>
            <a:off x="352694" y="992779"/>
            <a:ext cx="4376057" cy="5564777"/>
          </a:xfrm>
          <a:prstGeom prst="bevel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Bevel 4"/>
          <p:cNvSpPr/>
          <p:nvPr/>
        </p:nvSpPr>
        <p:spPr>
          <a:xfrm>
            <a:off x="5155471" y="1012372"/>
            <a:ext cx="4376057" cy="5564777"/>
          </a:xfrm>
          <a:prstGeom prst="bevel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683702" y="1043815"/>
            <a:ext cx="131959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2400" b="1" cap="none" spc="0" dirty="0" smtClean="0">
                <a:ln w="0"/>
                <a:solidFill>
                  <a:srgbClr val="396C2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Narcise</a:t>
            </a:r>
            <a:endParaRPr lang="en-US" sz="2400" b="1" cap="none" spc="0" dirty="0">
              <a:ln w="0"/>
              <a:solidFill>
                <a:srgbClr val="396C2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39748" y="1061558"/>
            <a:ext cx="103906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2400" b="1" cap="none" spc="0" dirty="0" smtClean="0">
                <a:ln w="0"/>
                <a:solidFill>
                  <a:srgbClr val="396C2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Lalele</a:t>
            </a:r>
            <a:endParaRPr lang="en-US" sz="2400" b="1" cap="none" spc="0" dirty="0">
              <a:ln w="0"/>
              <a:solidFill>
                <a:srgbClr val="396C2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97" y="1816512"/>
            <a:ext cx="2643103" cy="39646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611" y="1973707"/>
            <a:ext cx="1988656" cy="363679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291302" y="235208"/>
            <a:ext cx="9240225" cy="670992"/>
          </a:xfrm>
          <a:prstGeom prst="roundRect">
            <a:avLst>
              <a:gd name="adj" fmla="val 28271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52008" y="376248"/>
            <a:ext cx="431881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2000" b="1" cap="none" spc="0" dirty="0" smtClean="0">
                <a:ln w="0"/>
                <a:solidFill>
                  <a:srgbClr val="4C687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Să descoperim mai multe despre:</a:t>
            </a:r>
            <a:endParaRPr lang="en-US" sz="2000" b="1" cap="none" spc="0" dirty="0">
              <a:ln w="0"/>
              <a:solidFill>
                <a:srgbClr val="4C687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01384" y="5566257"/>
            <a:ext cx="1848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600" dirty="0"/>
              <a:t>https://www.kindpng.com/imgv/iRbRxhb_flower-daffodil-bulb-clip-art-clip-art-daffodil/</a:t>
            </a:r>
            <a:endParaRPr lang="en-US" sz="600" dirty="0"/>
          </a:p>
        </p:txBody>
      </p:sp>
      <p:sp>
        <p:nvSpPr>
          <p:cNvPr id="16" name="TextBox 15"/>
          <p:cNvSpPr txBox="1"/>
          <p:nvPr/>
        </p:nvSpPr>
        <p:spPr>
          <a:xfrm>
            <a:off x="1836175" y="5566257"/>
            <a:ext cx="136448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image-from-rawpixel-id-6763055-png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650224" y="6602635"/>
            <a:ext cx="12557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o-RO" sz="1000" b="1" dirty="0" smtClean="0"/>
              <a:t>DESIGN </a:t>
            </a:r>
            <a:r>
              <a:rPr lang="ro-RO" sz="1000" b="1" dirty="0" smtClean="0">
                <a:hlinkClick r:id="rId5"/>
              </a:rPr>
              <a:t>by @freepik</a:t>
            </a:r>
            <a:r>
              <a:rPr lang="ro-RO" sz="1000" b="1" dirty="0" smtClean="0"/>
              <a:t> </a:t>
            </a:r>
            <a:endParaRPr lang="ro-RO" sz="1000" b="1" dirty="0"/>
          </a:p>
        </p:txBody>
      </p:sp>
    </p:spTree>
    <p:extLst>
      <p:ext uri="{BB962C8B-B14F-4D97-AF65-F5344CB8AC3E}">
        <p14:creationId xmlns:p14="http://schemas.microsoft.com/office/powerpoint/2010/main" val="335073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26527" y="2534344"/>
            <a:ext cx="5452946" cy="1547002"/>
          </a:xfrm>
          <a:prstGeom prst="roundRect">
            <a:avLst>
              <a:gd name="adj" fmla="val 28271"/>
            </a:avLst>
          </a:prstGeom>
          <a:solidFill>
            <a:srgbClr val="FAF0E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85355" y="1391022"/>
            <a:ext cx="3015933" cy="628184"/>
          </a:xfrm>
          <a:prstGeom prst="roundRect">
            <a:avLst>
              <a:gd name="adj" fmla="val 28271"/>
            </a:avLst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523980" y="1391022"/>
            <a:ext cx="3015933" cy="628184"/>
          </a:xfrm>
          <a:prstGeom prst="roundRect">
            <a:avLst>
              <a:gd name="adj" fmla="val 28271"/>
            </a:avLst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91302" y="335568"/>
            <a:ext cx="9240225" cy="670992"/>
          </a:xfrm>
          <a:prstGeom prst="roundRect">
            <a:avLst>
              <a:gd name="adj" fmla="val 28271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5" y="2046043"/>
            <a:ext cx="3474254" cy="4261752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648" y="2046043"/>
            <a:ext cx="3499219" cy="4315704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572379" y="2083653"/>
            <a:ext cx="2755269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463550" algn="just">
              <a:buAutoNum type="arabicPeriod"/>
            </a:pPr>
            <a:r>
              <a:rPr lang="ro-RO" sz="1600" i="1" cap="none" spc="0" dirty="0" smtClean="0">
                <a:ln w="0"/>
                <a:solidFill>
                  <a:srgbClr val="FF3300"/>
                </a:solidFill>
                <a:latin typeface="Comic Sans MS" panose="030F0702030302020204" pitchFamily="66" charset="0"/>
              </a:rPr>
              <a:t>Toamna se plantează bulbii în pământ.</a:t>
            </a:r>
          </a:p>
          <a:p>
            <a:pPr indent="463550" algn="just">
              <a:buAutoNum type="arabicPeriod"/>
            </a:pPr>
            <a:endParaRPr lang="ro-RO" sz="1600" i="1" dirty="0">
              <a:ln w="0"/>
              <a:latin typeface="Comic Sans MS" panose="030F0702030302020204" pitchFamily="66" charset="0"/>
            </a:endParaRPr>
          </a:p>
          <a:p>
            <a:pPr indent="463550" algn="just">
              <a:buAutoNum type="arabicPeriod"/>
            </a:pPr>
            <a:r>
              <a:rPr lang="ro-RO" sz="1600" i="1" cap="none" spc="0" dirty="0" smtClean="0">
                <a:ln w="0"/>
                <a:solidFill>
                  <a:srgbClr val="0070C0"/>
                </a:solidFill>
                <a:latin typeface="Comic Sans MS" panose="030F0702030302020204" pitchFamily="66" charset="0"/>
              </a:rPr>
              <a:t>Iarna, zăpada ține de cald bulbilor aflați în pământ. Se dezvoltă rădăcina și pot apărea mugurașii plantelor.</a:t>
            </a:r>
          </a:p>
          <a:p>
            <a:pPr indent="463550" algn="just">
              <a:buAutoNum type="arabicPeriod"/>
            </a:pPr>
            <a:endParaRPr lang="ro-RO" sz="1600" i="1" dirty="0">
              <a:ln w="0"/>
              <a:latin typeface="Comic Sans MS" panose="030F0702030302020204" pitchFamily="66" charset="0"/>
            </a:endParaRPr>
          </a:p>
          <a:p>
            <a:pPr indent="463550" algn="just">
              <a:buAutoNum type="arabicPeriod"/>
            </a:pPr>
            <a:r>
              <a:rPr lang="ro-RO" sz="1600" i="1" cap="none" spc="0" dirty="0" smtClean="0">
                <a:ln w="0"/>
                <a:solidFill>
                  <a:srgbClr val="009900"/>
                </a:solidFill>
                <a:latin typeface="Comic Sans MS" panose="030F0702030302020204" pitchFamily="66" charset="0"/>
              </a:rPr>
              <a:t>În </a:t>
            </a:r>
            <a:r>
              <a:rPr lang="ro-RO" sz="1600" i="1" dirty="0">
                <a:ln w="0"/>
                <a:solidFill>
                  <a:srgbClr val="009900"/>
                </a:solidFill>
                <a:latin typeface="Comic Sans MS" panose="030F0702030302020204" pitchFamily="66" charset="0"/>
              </a:rPr>
              <a:t>F</a:t>
            </a:r>
            <a:r>
              <a:rPr lang="ro-RO" sz="1600" i="1" cap="none" spc="0" dirty="0" smtClean="0">
                <a:ln w="0"/>
                <a:solidFill>
                  <a:srgbClr val="009900"/>
                </a:solidFill>
                <a:latin typeface="Comic Sans MS" panose="030F0702030302020204" pitchFamily="66" charset="0"/>
              </a:rPr>
              <a:t>ebruarie și Martie florile răsar. Apar: tulpina și primele frunze.</a:t>
            </a:r>
          </a:p>
          <a:p>
            <a:pPr indent="463550" algn="just">
              <a:buAutoNum type="arabicPeriod"/>
            </a:pPr>
            <a:endParaRPr lang="ro-RO" sz="1600" i="1" dirty="0">
              <a:ln w="0"/>
              <a:latin typeface="Comic Sans MS" panose="030F0702030302020204" pitchFamily="66" charset="0"/>
            </a:endParaRPr>
          </a:p>
          <a:p>
            <a:pPr indent="463550" algn="just">
              <a:buAutoNum type="arabicPeriod"/>
            </a:pPr>
            <a:r>
              <a:rPr lang="ro-RO" sz="1600" i="1" cap="none" spc="0" dirty="0" smtClean="0">
                <a:ln w="0"/>
                <a:solidFill>
                  <a:srgbClr val="FF0066"/>
                </a:solidFill>
                <a:latin typeface="Comic Sans MS" panose="030F0702030302020204" pitchFamily="66" charset="0"/>
              </a:rPr>
              <a:t>Primăvara (Martie – Aprilie): Laleaua și narcisa formează bobocei și ÎNFLORESC.</a:t>
            </a:r>
          </a:p>
          <a:p>
            <a:pPr marL="514350" indent="-514350" algn="just">
              <a:buAutoNum type="arabicPeriod"/>
            </a:pPr>
            <a:endParaRPr lang="en-US" sz="16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06698" y="471009"/>
            <a:ext cx="400943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2000" b="1" cap="none" spc="0" dirty="0" smtClean="0">
                <a:ln w="0"/>
                <a:solidFill>
                  <a:srgbClr val="4C687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Ciclul de creștere al plantelor:</a:t>
            </a:r>
            <a:endParaRPr lang="en-US" sz="2000" b="1" cap="none" spc="0" dirty="0">
              <a:ln w="0"/>
              <a:solidFill>
                <a:srgbClr val="4C687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24330" y="1494861"/>
            <a:ext cx="100219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2000" b="1" cap="none" spc="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LALEA</a:t>
            </a:r>
            <a:endParaRPr lang="en-US" sz="2000" b="1" cap="none" spc="0" dirty="0">
              <a:ln w="0"/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28067" y="1494861"/>
            <a:ext cx="140775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2000" b="1" cap="none" spc="0" dirty="0" smtClean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NARCISĂ</a:t>
            </a:r>
            <a:endParaRPr lang="en-US" sz="2000" b="1" cap="none" spc="0" dirty="0">
              <a:ln w="0"/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96266" y="6359515"/>
            <a:ext cx="177330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Picture courtesy of Doug Green’s Garden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498" y="6307795"/>
            <a:ext cx="177330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httpwww.ag.ndsu.educountysteeletulipbulb1.jpg</a:t>
            </a:r>
          </a:p>
        </p:txBody>
      </p:sp>
    </p:spTree>
    <p:extLst>
      <p:ext uri="{BB962C8B-B14F-4D97-AF65-F5344CB8AC3E}">
        <p14:creationId xmlns:p14="http://schemas.microsoft.com/office/powerpoint/2010/main" val="245789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25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75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8" grpId="0"/>
      <p:bldP spid="9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206260" y="134533"/>
            <a:ext cx="9422372" cy="628184"/>
          </a:xfrm>
          <a:prstGeom prst="roundRect">
            <a:avLst>
              <a:gd name="adj" fmla="val 28271"/>
            </a:avLst>
          </a:prstGeom>
          <a:solidFill>
            <a:schemeClr val="bg1"/>
          </a:solidFill>
          <a:ln w="285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b="1" dirty="0" smtClean="0">
                <a:solidFill>
                  <a:srgbClr val="4C6875"/>
                </a:solidFill>
                <a:latin typeface="Comic Sans MS" panose="030F0702030302020204" pitchFamily="66" charset="0"/>
              </a:rPr>
              <a:t>NARCISA ȘI LALEAUA: PĂRȚI COMPONENTE</a:t>
            </a:r>
            <a:endParaRPr lang="en-US" sz="2000" b="1" dirty="0">
              <a:solidFill>
                <a:srgbClr val="4C6875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772419" y="2412759"/>
            <a:ext cx="2615593" cy="116955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ro-RO" sz="1400" b="1" i="1" u="sng" cap="none" spc="0" dirty="0" smtClean="0">
                <a:ln w="0"/>
                <a:solidFill>
                  <a:srgbClr val="FF3399"/>
                </a:solidFill>
                <a:latin typeface="Comic Sans MS" panose="030F0702030302020204" pitchFamily="66" charset="0"/>
              </a:rPr>
              <a:t>FRUNZE:</a:t>
            </a:r>
          </a:p>
          <a:p>
            <a:pPr indent="231775">
              <a:buFontTx/>
              <a:buChar char="-"/>
            </a:pPr>
            <a:r>
              <a:rPr lang="ro-RO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„BUCĂTĂRIA PLANTEI ”: f</a:t>
            </a:r>
            <a:r>
              <a:rPr lang="ro-RO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runzele pregătesc o sevă hrănitoare pentru boboc și floare.</a:t>
            </a:r>
            <a:endParaRPr 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72419" y="3797754"/>
            <a:ext cx="2615593" cy="160043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ro-RO" sz="1400" b="1" i="1" u="sng" cap="none" spc="0" dirty="0" smtClean="0">
                <a:ln w="0"/>
                <a:solidFill>
                  <a:schemeClr val="accent4"/>
                </a:solidFill>
                <a:latin typeface="Comic Sans MS" panose="030F0702030302020204" pitchFamily="66" charset="0"/>
              </a:rPr>
              <a:t>TULPINĂ</a:t>
            </a:r>
            <a:r>
              <a:rPr lang="ro-RO" sz="1400" b="1" i="1" u="sng" dirty="0" smtClean="0">
                <a:ln w="0"/>
                <a:solidFill>
                  <a:schemeClr val="accent4"/>
                </a:solidFill>
                <a:latin typeface="Comic Sans MS" panose="030F0702030302020204" pitchFamily="66" charset="0"/>
              </a:rPr>
              <a:t>:</a:t>
            </a:r>
          </a:p>
          <a:p>
            <a:pPr marL="53975" indent="233363">
              <a:buFontTx/>
              <a:buChar char="-"/>
            </a:pPr>
            <a:r>
              <a:rPr lang="ro-RO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subterană: BULB;</a:t>
            </a:r>
          </a:p>
          <a:p>
            <a:pPr marL="53975" indent="233363">
              <a:buFontTx/>
              <a:buChar char="-"/>
            </a:pPr>
            <a:r>
              <a:rPr lang="ro-RO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Aeriană: ierboasă, neramificată, înaltă;</a:t>
            </a:r>
          </a:p>
          <a:p>
            <a:pPr marL="53975" indent="233363">
              <a:buFontTx/>
              <a:buChar char="-"/>
            </a:pPr>
            <a:r>
              <a:rPr lang="ro-RO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Prin tulpină, hrana primită prin rădăcină, este transportată la frunze.</a:t>
            </a:r>
            <a:endParaRPr lang="ro-RO" sz="1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1" r="15921"/>
          <a:stretch/>
        </p:blipFill>
        <p:spPr>
          <a:xfrm flipH="1">
            <a:off x="7040835" y="1242358"/>
            <a:ext cx="2587797" cy="51894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70524" y="5398192"/>
            <a:ext cx="2618764" cy="116955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ro-RO" sz="1400" b="1" i="1" u="sng" cap="none" spc="0" dirty="0" smtClean="0">
                <a:ln w="0"/>
                <a:solidFill>
                  <a:schemeClr val="accent6"/>
                </a:solidFill>
                <a:latin typeface="Comic Sans MS" panose="030F0702030302020204" pitchFamily="66" charset="0"/>
              </a:rPr>
              <a:t>RĂDĂCINĂ:</a:t>
            </a:r>
          </a:p>
          <a:p>
            <a:pPr indent="231775">
              <a:buFontTx/>
              <a:buChar char="-"/>
            </a:pPr>
            <a:r>
              <a:rPr lang="ro-RO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Firoasă (pentru a </a:t>
            </a:r>
            <a:r>
              <a:rPr lang="ro-RO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absorbi </a:t>
            </a:r>
            <a:r>
              <a:rPr lang="ro-RO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din pământ apă și minerale, hrană pentru plantă);</a:t>
            </a:r>
          </a:p>
          <a:p>
            <a:pPr indent="231775">
              <a:buFontTx/>
              <a:buChar char="-"/>
            </a:pPr>
            <a:r>
              <a:rPr lang="ro-RO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Fixează planta în pământ.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388012" y="1693985"/>
            <a:ext cx="1061054" cy="1808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397091" y="3488589"/>
            <a:ext cx="80311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397091" y="5025111"/>
            <a:ext cx="1462289" cy="2070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372992" y="6090689"/>
            <a:ext cx="1397178" cy="97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772419" y="1027764"/>
            <a:ext cx="2615593" cy="138499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ro-RO" sz="1400" b="1" i="1" u="sng" cap="none" spc="0" dirty="0" smtClean="0">
                <a:ln w="0"/>
                <a:solidFill>
                  <a:srgbClr val="00B0F0"/>
                </a:solidFill>
                <a:latin typeface="Comic Sans MS" panose="030F0702030302020204" pitchFamily="66" charset="0"/>
              </a:rPr>
              <a:t>FLOARE:</a:t>
            </a:r>
            <a:endParaRPr lang="ro-RO" sz="1400" b="1" i="1" u="sng" dirty="0" smtClean="0">
              <a:ln w="0"/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pPr marL="53975" indent="233363">
              <a:buFontTx/>
              <a:buChar char="-"/>
            </a:pPr>
            <a:r>
              <a:rPr lang="ro-RO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Narcisa și laleaua </a:t>
            </a:r>
            <a:r>
              <a:rPr lang="ro-RO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înfloresc primăvara;</a:t>
            </a:r>
          </a:p>
          <a:p>
            <a:pPr marL="53975" indent="233363">
              <a:buFontTx/>
              <a:buChar char="-"/>
            </a:pPr>
            <a:r>
              <a:rPr lang="ro-RO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Petalele formează în jumătate</a:t>
            </a:r>
            <a:r>
              <a:rPr lang="ro-RO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polenul și semințele;</a:t>
            </a:r>
            <a:endParaRPr lang="ro-RO" sz="1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859380" y="6307300"/>
            <a:ext cx="96235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600" dirty="0" smtClean="0"/>
              <a:t>Design by</a:t>
            </a:r>
            <a:r>
              <a:rPr lang="en-US" sz="600" dirty="0" smtClean="0"/>
              <a:t> </a:t>
            </a:r>
            <a:r>
              <a:rPr lang="ro-RO" sz="600" dirty="0" smtClean="0"/>
              <a:t>Rawpixel</a:t>
            </a:r>
            <a:r>
              <a:rPr lang="en-US" sz="600" dirty="0" smtClean="0"/>
              <a:t>.com</a:t>
            </a:r>
            <a:endParaRPr lang="en-US" sz="600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0" t="7333" r="28160" b="4134"/>
          <a:stretch/>
        </p:blipFill>
        <p:spPr>
          <a:xfrm flipH="1">
            <a:off x="752065" y="1027764"/>
            <a:ext cx="2502204" cy="5411931"/>
          </a:xfrm>
          <a:prstGeom prst="rect">
            <a:avLst/>
          </a:prstGeom>
        </p:spPr>
      </p:pic>
      <p:cxnSp>
        <p:nvCxnSpPr>
          <p:cNvPr id="32" name="Straight Arrow Connector 31"/>
          <p:cNvCxnSpPr/>
          <p:nvPr/>
        </p:nvCxnSpPr>
        <p:spPr>
          <a:xfrm flipH="1" flipV="1">
            <a:off x="2578608" y="1563624"/>
            <a:ext cx="1175472" cy="279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2423160" y="3361018"/>
            <a:ext cx="1339998" cy="397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1658397" y="4059888"/>
            <a:ext cx="2080662" cy="554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9" t="90364" r="36203" b="1308"/>
          <a:stretch/>
        </p:blipFill>
        <p:spPr>
          <a:xfrm>
            <a:off x="1184917" y="6129143"/>
            <a:ext cx="909059" cy="393106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>
          <a:xfrm flipH="1">
            <a:off x="2003167" y="6219332"/>
            <a:ext cx="1735894" cy="214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131094" y="6456471"/>
            <a:ext cx="148677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600" dirty="0" smtClean="0"/>
              <a:t>Design by</a:t>
            </a:r>
            <a:r>
              <a:rPr lang="en-US" sz="600" dirty="0" smtClean="0"/>
              <a:t> </a:t>
            </a:r>
            <a:r>
              <a:rPr lang="ro-RO" sz="600" dirty="0" smtClean="0"/>
              <a:t>Rawpixel</a:t>
            </a:r>
            <a:r>
              <a:rPr lang="en-US" sz="600" dirty="0" smtClean="0"/>
              <a:t>.com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309485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25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  <p:bldP spid="5" grpId="0" animBg="1"/>
      <p:bldP spid="22" grpId="0" animBg="1"/>
      <p:bldP spid="29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1" r="15921"/>
          <a:stretch/>
        </p:blipFill>
        <p:spPr>
          <a:xfrm flipH="1">
            <a:off x="2830885" y="1362456"/>
            <a:ext cx="2221529" cy="44549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0" t="7333" r="28160" b="4134"/>
          <a:stretch/>
        </p:blipFill>
        <p:spPr>
          <a:xfrm flipH="1">
            <a:off x="4883959" y="1234439"/>
            <a:ext cx="2118927" cy="4582953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6947501" y="3355298"/>
            <a:ext cx="2787591" cy="332398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o-RO" sz="1400" dirty="0" smtClean="0">
                <a:latin typeface="Comic Sans MS" panose="030F0702030302020204" pitchFamily="66" charset="0"/>
              </a:rPr>
              <a:t>Petalele pot fi albe și galbene</a:t>
            </a:r>
          </a:p>
          <a:p>
            <a:pPr marL="285750" indent="-285750">
              <a:buFontTx/>
              <a:buChar char="-"/>
            </a:pPr>
            <a:endParaRPr lang="ro-RO" sz="1400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ro-RO" sz="1400" dirty="0" smtClean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ro-RO" sz="1400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ro-RO" sz="1400" dirty="0" smtClean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ro-RO" dirty="0" smtClean="0">
              <a:latin typeface="Comic Sans MS" panose="030F0702030302020204" pitchFamily="66" charset="0"/>
            </a:endParaRPr>
          </a:p>
          <a:p>
            <a:endParaRPr lang="ro-RO" dirty="0" smtClean="0">
              <a:latin typeface="Comic Sans MS" panose="030F0702030302020204" pitchFamily="66" charset="0"/>
            </a:endParaRPr>
          </a:p>
          <a:p>
            <a:pPr indent="1588">
              <a:buFontTx/>
              <a:buChar char="-"/>
            </a:pPr>
            <a:endParaRPr lang="ro-RO" dirty="0">
              <a:latin typeface="Comic Sans MS" panose="030F0702030302020204" pitchFamily="66" charset="0"/>
            </a:endParaRPr>
          </a:p>
          <a:p>
            <a:pPr indent="1588">
              <a:buFontTx/>
              <a:buChar char="-"/>
            </a:pPr>
            <a:endParaRPr lang="ro-RO" dirty="0" smtClean="0">
              <a:latin typeface="Comic Sans MS" panose="030F0702030302020204" pitchFamily="66" charset="0"/>
            </a:endParaRPr>
          </a:p>
          <a:p>
            <a:pPr indent="1588">
              <a:buFontTx/>
              <a:buChar char="-"/>
            </a:pPr>
            <a:endParaRPr lang="ro-RO" dirty="0" smtClean="0">
              <a:latin typeface="Comic Sans MS" panose="030F0702030302020204" pitchFamily="66" charset="0"/>
            </a:endParaRPr>
          </a:p>
          <a:p>
            <a:endParaRPr lang="ro-RO" dirty="0">
              <a:latin typeface="Comic Sans MS" panose="030F0702030302020204" pitchFamily="66" charset="0"/>
            </a:endParaRPr>
          </a:p>
          <a:p>
            <a:pPr indent="1588">
              <a:buFontTx/>
              <a:buChar char="-"/>
            </a:pP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12864" y="956417"/>
            <a:ext cx="2787591" cy="218521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o-RO" sz="1400" dirty="0" smtClean="0">
                <a:latin typeface="Comic Sans MS" panose="030F0702030302020204" pitchFamily="66" charset="0"/>
              </a:rPr>
              <a:t>Seamănă cu o stea cu 6 colțuri;</a:t>
            </a:r>
            <a:endParaRPr lang="ro-RO" dirty="0" smtClean="0">
              <a:latin typeface="Comic Sans MS" panose="030F0702030302020204" pitchFamily="66" charset="0"/>
            </a:endParaRPr>
          </a:p>
          <a:p>
            <a:endParaRPr lang="ro-RO" dirty="0" smtClean="0">
              <a:latin typeface="Comic Sans MS" panose="030F0702030302020204" pitchFamily="66" charset="0"/>
            </a:endParaRPr>
          </a:p>
          <a:p>
            <a:pPr indent="1588">
              <a:buFontTx/>
              <a:buChar char="-"/>
            </a:pPr>
            <a:endParaRPr lang="ro-RO" dirty="0">
              <a:latin typeface="Comic Sans MS" panose="030F0702030302020204" pitchFamily="66" charset="0"/>
            </a:endParaRPr>
          </a:p>
          <a:p>
            <a:pPr indent="1588">
              <a:buFontTx/>
              <a:buChar char="-"/>
            </a:pPr>
            <a:endParaRPr lang="ro-RO" dirty="0" smtClean="0">
              <a:latin typeface="Comic Sans MS" panose="030F0702030302020204" pitchFamily="66" charset="0"/>
            </a:endParaRPr>
          </a:p>
          <a:p>
            <a:pPr indent="1588">
              <a:buFontTx/>
              <a:buChar char="-"/>
            </a:pPr>
            <a:endParaRPr lang="ro-RO" dirty="0" smtClean="0">
              <a:latin typeface="Comic Sans MS" panose="030F0702030302020204" pitchFamily="66" charset="0"/>
            </a:endParaRPr>
          </a:p>
          <a:p>
            <a:endParaRPr lang="ro-RO" dirty="0">
              <a:latin typeface="Comic Sans MS" panose="030F0702030302020204" pitchFamily="66" charset="0"/>
            </a:endParaRPr>
          </a:p>
          <a:p>
            <a:pPr indent="1588">
              <a:buFontTx/>
              <a:buChar char="-"/>
            </a:pP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9" t="90364" r="36203" b="1308"/>
          <a:stretch/>
        </p:blipFill>
        <p:spPr>
          <a:xfrm>
            <a:off x="5261972" y="5575460"/>
            <a:ext cx="802059" cy="346836"/>
          </a:xfrm>
          <a:prstGeom prst="rect">
            <a:avLst/>
          </a:prstGeom>
        </p:spPr>
      </p:pic>
      <p:sp>
        <p:nvSpPr>
          <p:cNvPr id="25" name="6-Point Star 24"/>
          <p:cNvSpPr/>
          <p:nvPr/>
        </p:nvSpPr>
        <p:spPr>
          <a:xfrm rot="20271401">
            <a:off x="7654425" y="1341452"/>
            <a:ext cx="1508017" cy="1646487"/>
          </a:xfrm>
          <a:prstGeom prst="star6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420651" y="6064757"/>
            <a:ext cx="1289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600" dirty="0"/>
              <a:t>www.cleanpng.com/png-drawing-flower-daffodill</a:t>
            </a:r>
            <a:endParaRPr lang="en-US" sz="600" dirty="0"/>
          </a:p>
        </p:txBody>
      </p:sp>
      <p:sp>
        <p:nvSpPr>
          <p:cNvPr id="34" name="TextBox 33"/>
          <p:cNvSpPr txBox="1"/>
          <p:nvPr/>
        </p:nvSpPr>
        <p:spPr>
          <a:xfrm>
            <a:off x="8341296" y="5158592"/>
            <a:ext cx="145973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600" dirty="0" smtClean="0"/>
              <a:t>Design by </a:t>
            </a:r>
            <a:r>
              <a:rPr lang="en-US" sz="600" dirty="0">
                <a:hlinkClick r:id="rId5"/>
              </a:rPr>
              <a:t>by @</a:t>
            </a:r>
            <a:r>
              <a:rPr lang="en-US" sz="600" dirty="0" smtClean="0">
                <a:hlinkClick r:id="rId5"/>
              </a:rPr>
              <a:t>super</a:t>
            </a:r>
            <a:r>
              <a:rPr lang="ro-RO" sz="600" dirty="0" smtClean="0"/>
              <a:t> FreePik</a:t>
            </a:r>
            <a:endParaRPr lang="en-US" sz="600" dirty="0"/>
          </a:p>
        </p:txBody>
      </p:sp>
      <p:sp>
        <p:nvSpPr>
          <p:cNvPr id="35" name="TextBox 34"/>
          <p:cNvSpPr txBox="1"/>
          <p:nvPr/>
        </p:nvSpPr>
        <p:spPr>
          <a:xfrm>
            <a:off x="5114603" y="5819308"/>
            <a:ext cx="109679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600" dirty="0" smtClean="0"/>
              <a:t>Design by</a:t>
            </a:r>
            <a:r>
              <a:rPr lang="en-US" sz="600" dirty="0" smtClean="0"/>
              <a:t> </a:t>
            </a:r>
            <a:r>
              <a:rPr lang="ro-RO" sz="600" dirty="0" smtClean="0"/>
              <a:t>Rawpixel</a:t>
            </a:r>
            <a:r>
              <a:rPr lang="en-US" sz="600" dirty="0" smtClean="0"/>
              <a:t>.com</a:t>
            </a:r>
            <a:endParaRPr lang="en-US" sz="600" dirty="0"/>
          </a:p>
        </p:txBody>
      </p:sp>
      <p:sp>
        <p:nvSpPr>
          <p:cNvPr id="36" name="Rounded Rectangle 35"/>
          <p:cNvSpPr/>
          <p:nvPr/>
        </p:nvSpPr>
        <p:spPr>
          <a:xfrm>
            <a:off x="206260" y="134533"/>
            <a:ext cx="9422372" cy="628184"/>
          </a:xfrm>
          <a:prstGeom prst="roundRect">
            <a:avLst>
              <a:gd name="adj" fmla="val 28271"/>
            </a:avLst>
          </a:prstGeom>
          <a:solidFill>
            <a:schemeClr val="bg1"/>
          </a:solidFill>
          <a:ln w="285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b="1" dirty="0" smtClean="0">
                <a:solidFill>
                  <a:srgbClr val="4C6875"/>
                </a:solidFill>
                <a:latin typeface="Comic Sans MS" panose="030F0702030302020204" pitchFamily="66" charset="0"/>
              </a:rPr>
              <a:t>LALEAUA ȘI NARCISA: CARACTERISTICI</a:t>
            </a:r>
            <a:endParaRPr lang="en-US" sz="2000" b="1" dirty="0">
              <a:solidFill>
                <a:srgbClr val="4C6875"/>
              </a:solidFill>
              <a:latin typeface="Comic Sans MS" panose="030F0702030302020204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7760" y="3355298"/>
            <a:ext cx="2787591" cy="332398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o-RO" sz="1400" dirty="0" smtClean="0">
                <a:latin typeface="Comic Sans MS" panose="030F0702030302020204" pitchFamily="66" charset="0"/>
              </a:rPr>
              <a:t>Petalele pot fi multicolore</a:t>
            </a:r>
          </a:p>
          <a:p>
            <a:endParaRPr lang="ro-RO" sz="1400" dirty="0" smtClean="0">
              <a:latin typeface="Comic Sans MS" panose="030F0702030302020204" pitchFamily="66" charset="0"/>
            </a:endParaRPr>
          </a:p>
          <a:p>
            <a:endParaRPr lang="ro-RO" sz="1400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ro-RO" sz="1400" dirty="0" smtClean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ro-RO" sz="1400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ro-RO" sz="1400" dirty="0" smtClean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ro-RO" dirty="0" smtClean="0">
              <a:latin typeface="Comic Sans MS" panose="030F0702030302020204" pitchFamily="66" charset="0"/>
            </a:endParaRPr>
          </a:p>
          <a:p>
            <a:endParaRPr lang="ro-RO" dirty="0" smtClean="0">
              <a:latin typeface="Comic Sans MS" panose="030F0702030302020204" pitchFamily="66" charset="0"/>
            </a:endParaRPr>
          </a:p>
          <a:p>
            <a:pPr indent="1588">
              <a:buFontTx/>
              <a:buChar char="-"/>
            </a:pPr>
            <a:endParaRPr lang="ro-RO" dirty="0">
              <a:latin typeface="Comic Sans MS" panose="030F0702030302020204" pitchFamily="66" charset="0"/>
            </a:endParaRPr>
          </a:p>
          <a:p>
            <a:pPr indent="1588">
              <a:buFontTx/>
              <a:buChar char="-"/>
            </a:pPr>
            <a:endParaRPr lang="ro-RO" dirty="0" smtClean="0">
              <a:latin typeface="Comic Sans MS" panose="030F0702030302020204" pitchFamily="66" charset="0"/>
            </a:endParaRPr>
          </a:p>
          <a:p>
            <a:pPr indent="1588">
              <a:buFontTx/>
              <a:buChar char="-"/>
            </a:pPr>
            <a:endParaRPr lang="ro-RO" dirty="0" smtClean="0">
              <a:latin typeface="Comic Sans MS" panose="030F0702030302020204" pitchFamily="66" charset="0"/>
            </a:endParaRPr>
          </a:p>
          <a:p>
            <a:endParaRPr lang="ro-RO" dirty="0">
              <a:latin typeface="Comic Sans MS" panose="030F0702030302020204" pitchFamily="66" charset="0"/>
            </a:endParaRPr>
          </a:p>
          <a:p>
            <a:pPr indent="1588">
              <a:buFontTx/>
              <a:buChar char="-"/>
            </a:pP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23123" y="956417"/>
            <a:ext cx="2787591" cy="218521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o-RO" sz="1400" dirty="0" smtClean="0">
                <a:latin typeface="Comic Sans MS" panose="030F0702030302020204" pitchFamily="66" charset="0"/>
              </a:rPr>
              <a:t>Seamănă cu o cupă/clopoțel întors;</a:t>
            </a:r>
            <a:endParaRPr lang="ro-RO" dirty="0" smtClean="0">
              <a:latin typeface="Comic Sans MS" panose="030F0702030302020204" pitchFamily="66" charset="0"/>
            </a:endParaRPr>
          </a:p>
          <a:p>
            <a:endParaRPr lang="ro-RO" dirty="0" smtClean="0">
              <a:latin typeface="Comic Sans MS" panose="030F0702030302020204" pitchFamily="66" charset="0"/>
            </a:endParaRPr>
          </a:p>
          <a:p>
            <a:pPr indent="1588">
              <a:buFontTx/>
              <a:buChar char="-"/>
            </a:pPr>
            <a:endParaRPr lang="ro-RO" dirty="0">
              <a:latin typeface="Comic Sans MS" panose="030F0702030302020204" pitchFamily="66" charset="0"/>
            </a:endParaRPr>
          </a:p>
          <a:p>
            <a:pPr indent="1588">
              <a:buFontTx/>
              <a:buChar char="-"/>
            </a:pPr>
            <a:endParaRPr lang="ro-RO" dirty="0" smtClean="0">
              <a:latin typeface="Comic Sans MS" panose="030F0702030302020204" pitchFamily="66" charset="0"/>
            </a:endParaRPr>
          </a:p>
          <a:p>
            <a:pPr indent="1588">
              <a:buFontTx/>
              <a:buChar char="-"/>
            </a:pPr>
            <a:endParaRPr lang="ro-RO" dirty="0" smtClean="0">
              <a:latin typeface="Comic Sans MS" panose="030F0702030302020204" pitchFamily="66" charset="0"/>
            </a:endParaRPr>
          </a:p>
          <a:p>
            <a:endParaRPr lang="ro-RO" dirty="0">
              <a:latin typeface="Comic Sans MS" panose="030F0702030302020204" pitchFamily="66" charset="0"/>
            </a:endParaRPr>
          </a:p>
          <a:p>
            <a:pPr indent="1588">
              <a:buFontTx/>
              <a:buChar char="-"/>
            </a:pP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387840" y="5656545"/>
            <a:ext cx="109679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600" dirty="0" smtClean="0"/>
              <a:t>Design by</a:t>
            </a:r>
            <a:r>
              <a:rPr lang="en-US" sz="600" dirty="0" smtClean="0"/>
              <a:t> </a:t>
            </a:r>
            <a:r>
              <a:rPr lang="ro-RO" sz="600" dirty="0" smtClean="0"/>
              <a:t>Rawpixel</a:t>
            </a:r>
            <a:r>
              <a:rPr lang="en-US" sz="600" dirty="0" smtClean="0"/>
              <a:t>.com</a:t>
            </a:r>
            <a:endParaRPr lang="en-US" sz="600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1" t="10134" r="15155" b="19600"/>
          <a:stretch/>
        </p:blipFill>
        <p:spPr>
          <a:xfrm rot="10800000">
            <a:off x="1143635" y="1413477"/>
            <a:ext cx="1456821" cy="150243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98" y="3937111"/>
            <a:ext cx="2727324" cy="1805321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1280636" y="2823579"/>
            <a:ext cx="148677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600" dirty="0" smtClean="0"/>
              <a:t>Design </a:t>
            </a:r>
            <a:r>
              <a:rPr lang="en-US" sz="600" dirty="0">
                <a:hlinkClick r:id="rId8"/>
              </a:rPr>
              <a:t>by @</a:t>
            </a:r>
            <a:r>
              <a:rPr lang="en-US" sz="600" dirty="0" err="1" smtClean="0">
                <a:hlinkClick r:id="rId8"/>
              </a:rPr>
              <a:t>juicy_fish</a:t>
            </a:r>
            <a:r>
              <a:rPr lang="ro-RO" sz="600" dirty="0" smtClean="0"/>
              <a:t> , FreePik</a:t>
            </a:r>
            <a:endParaRPr lang="en-US" sz="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1" t="6666" r="14815" b="15001"/>
          <a:stretch/>
        </p:blipFill>
        <p:spPr>
          <a:xfrm>
            <a:off x="8189913" y="3756300"/>
            <a:ext cx="1347787" cy="141819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92169" y="4696917"/>
            <a:ext cx="1473118" cy="146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76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5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2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75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25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6" grpId="0" animBg="1"/>
      <p:bldP spid="25" grpId="0" animBg="1"/>
      <p:bldP spid="33" grpId="0"/>
      <p:bldP spid="34" grpId="0"/>
      <p:bldP spid="35" grpId="0"/>
      <p:bldP spid="38" grpId="0" animBg="1"/>
      <p:bldP spid="39" grpId="0" animBg="1"/>
      <p:bldP spid="41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304724" y="223529"/>
            <a:ext cx="9240225" cy="422252"/>
          </a:xfrm>
          <a:prstGeom prst="roundRect">
            <a:avLst>
              <a:gd name="adj" fmla="val 28271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48056" y="859454"/>
            <a:ext cx="5893017" cy="59466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Callout 6"/>
          <p:cNvSpPr/>
          <p:nvPr/>
        </p:nvSpPr>
        <p:spPr>
          <a:xfrm rot="19607939" flipH="1">
            <a:off x="222681" y="830943"/>
            <a:ext cx="1768814" cy="1599495"/>
          </a:xfrm>
          <a:prstGeom prst="cloudCallout">
            <a:avLst>
              <a:gd name="adj1" fmla="val -40110"/>
              <a:gd name="adj2" fmla="val 74903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14" y="1078150"/>
            <a:ext cx="647159" cy="11226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707" y="4682475"/>
            <a:ext cx="823007" cy="11566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01" t="70932" r="35734"/>
          <a:stretch/>
        </p:blipFill>
        <p:spPr>
          <a:xfrm>
            <a:off x="4028260" y="1543939"/>
            <a:ext cx="1005841" cy="15319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177" y="3166546"/>
            <a:ext cx="1400623" cy="140062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429047" y="859454"/>
            <a:ext cx="5992856" cy="5946603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Callout 5"/>
          <p:cNvSpPr/>
          <p:nvPr/>
        </p:nvSpPr>
        <p:spPr>
          <a:xfrm rot="1992061">
            <a:off x="7817209" y="867201"/>
            <a:ext cx="1837812" cy="1539445"/>
          </a:xfrm>
          <a:prstGeom prst="cloudCallout">
            <a:avLst>
              <a:gd name="adj1" fmla="val -40110"/>
              <a:gd name="adj2" fmla="val 74903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801" y="993591"/>
            <a:ext cx="835291" cy="1199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/>
          <a:srcRect l="4038" t="36395" r="49119" b="6888"/>
          <a:stretch/>
        </p:blipFill>
        <p:spPr>
          <a:xfrm>
            <a:off x="1868424" y="5129597"/>
            <a:ext cx="1535502" cy="10452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l="4038" t="3839" r="64039" b="65511"/>
          <a:stretch/>
        </p:blipFill>
        <p:spPr>
          <a:xfrm>
            <a:off x="6207554" y="5300026"/>
            <a:ext cx="1304885" cy="7044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87"/>
          <a:stretch/>
        </p:blipFill>
        <p:spPr>
          <a:xfrm>
            <a:off x="1358082" y="2844173"/>
            <a:ext cx="1416320" cy="15555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1" t="10134" r="15155" b="19600"/>
          <a:stretch/>
        </p:blipFill>
        <p:spPr>
          <a:xfrm rot="10800000">
            <a:off x="2569841" y="1599740"/>
            <a:ext cx="1064218" cy="109753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5" t="27932" r="28161" b="20761"/>
          <a:stretch/>
        </p:blipFill>
        <p:spPr>
          <a:xfrm flipH="1">
            <a:off x="6957976" y="3375572"/>
            <a:ext cx="1175513" cy="1730400"/>
          </a:xfrm>
          <a:prstGeom prst="rect">
            <a:avLst/>
          </a:prstGeom>
        </p:spPr>
      </p:pic>
      <p:sp>
        <p:nvSpPr>
          <p:cNvPr id="18" name="6-Point Star 17"/>
          <p:cNvSpPr/>
          <p:nvPr/>
        </p:nvSpPr>
        <p:spPr>
          <a:xfrm rot="20271401">
            <a:off x="6202448" y="1670467"/>
            <a:ext cx="1255051" cy="1503560"/>
          </a:xfrm>
          <a:prstGeom prst="star6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83394" y="236037"/>
            <a:ext cx="761618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2000" b="1" cap="none" spc="0" dirty="0" smtClean="0">
                <a:ln w="0"/>
                <a:solidFill>
                  <a:srgbClr val="4C687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DIAGRAMA VENN: „Laleaua și narcisa” </a:t>
            </a:r>
            <a:r>
              <a:rPr lang="ro-RO" sz="1600" b="1" dirty="0" smtClean="0">
                <a:ln w="0"/>
                <a:solidFill>
                  <a:srgbClr val="4C687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(asemănări și deosebiri)</a:t>
            </a:r>
            <a:endParaRPr lang="en-US" sz="1600" b="1" cap="none" spc="0" dirty="0">
              <a:ln w="0"/>
              <a:solidFill>
                <a:srgbClr val="4C687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14392" y="4630260"/>
            <a:ext cx="1722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b="1" dirty="0" smtClean="0">
                <a:latin typeface="Comic Sans MS" panose="030F0702030302020204" pitchFamily="66" charset="0"/>
              </a:rPr>
              <a:t>Petalele pot avea mai multe culori</a:t>
            </a:r>
            <a:endParaRPr lang="en-US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35220" y="6004437"/>
            <a:ext cx="1645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b="1" dirty="0" smtClean="0">
                <a:latin typeface="Comic Sans MS" panose="030F0702030302020204" pitchFamily="66" charset="0"/>
              </a:rPr>
              <a:t>Petalele sunt albe sau galbene</a:t>
            </a:r>
            <a:endParaRPr lang="en-US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87855" y="3876455"/>
            <a:ext cx="1534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b="1" dirty="0" smtClean="0">
                <a:latin typeface="Comic Sans MS" panose="030F0702030302020204" pitchFamily="66" charset="0"/>
              </a:rPr>
              <a:t>Frunze lungi, subțiri și aspre</a:t>
            </a:r>
            <a:endParaRPr lang="en-US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45455" y="1167148"/>
            <a:ext cx="2058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b="1" dirty="0" smtClean="0">
                <a:latin typeface="Comic Sans MS" panose="030F0702030302020204" pitchFamily="66" charset="0"/>
              </a:rPr>
              <a:t>Floarea seamănă cu o steluță cu 6 colțuri</a:t>
            </a:r>
            <a:endParaRPr lang="en-US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5044" y="1076813"/>
            <a:ext cx="1993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b="1" dirty="0" smtClean="0">
                <a:latin typeface="Comic Sans MS" panose="030F0702030302020204" pitchFamily="66" charset="0"/>
              </a:rPr>
              <a:t>Floarea seamănă cu clopoțel întors/cupă</a:t>
            </a:r>
            <a:endParaRPr lang="en-US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0019" y="3218427"/>
            <a:ext cx="13405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b="1" dirty="0" smtClean="0">
                <a:latin typeface="Comic Sans MS" panose="030F0702030302020204" pitchFamily="66" charset="0"/>
              </a:rPr>
              <a:t>Frunze late, cărnoase și înalte</a:t>
            </a:r>
            <a:endParaRPr lang="en-US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29047" y="3625333"/>
            <a:ext cx="1518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400" b="1" dirty="0" smtClean="0">
                <a:latin typeface="Comic Sans MS" panose="030F0702030302020204" pitchFamily="66" charset="0"/>
              </a:rPr>
              <a:t>Iubesc Lumina și căldura</a:t>
            </a:r>
            <a:endParaRPr lang="en-US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12275" y="5005715"/>
            <a:ext cx="808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b="1" dirty="0" smtClean="0">
                <a:latin typeface="Comic Sans MS" panose="030F0702030302020204" pitchFamily="66" charset="0"/>
              </a:rPr>
              <a:t>Iubesc</a:t>
            </a:r>
          </a:p>
          <a:p>
            <a:r>
              <a:rPr lang="ro-RO" sz="1400" b="1" dirty="0" smtClean="0">
                <a:latin typeface="Comic Sans MS" panose="030F0702030302020204" pitchFamily="66" charset="0"/>
              </a:rPr>
              <a:t>Apa</a:t>
            </a:r>
            <a:endParaRPr lang="en-US" sz="1400" b="1" dirty="0">
              <a:latin typeface="Comic Sans MS" panose="030F0702030302020204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37204" y="2038798"/>
            <a:ext cx="11934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b="1" dirty="0" smtClean="0">
                <a:latin typeface="Comic Sans MS" panose="030F0702030302020204" pitchFamily="66" charset="0"/>
              </a:rPr>
              <a:t>Răsar din bulbi plantați în pământ</a:t>
            </a:r>
            <a:endParaRPr lang="en-US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2481" y="2143163"/>
            <a:ext cx="10533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600" dirty="0"/>
              <a:t>httpswww.seekpng.comimau2e6y3w7e6r5e6q8</a:t>
            </a:r>
            <a:endParaRPr lang="en-US" sz="600" dirty="0"/>
          </a:p>
        </p:txBody>
      </p:sp>
      <p:sp>
        <p:nvSpPr>
          <p:cNvPr id="32" name="TextBox 31"/>
          <p:cNvSpPr txBox="1"/>
          <p:nvPr/>
        </p:nvSpPr>
        <p:spPr>
          <a:xfrm>
            <a:off x="3928857" y="2936074"/>
            <a:ext cx="96235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600" dirty="0" smtClean="0"/>
              <a:t>Design by</a:t>
            </a:r>
            <a:r>
              <a:rPr lang="en-US" sz="600" dirty="0" smtClean="0"/>
              <a:t> </a:t>
            </a:r>
            <a:r>
              <a:rPr lang="ro-RO" sz="600" dirty="0" smtClean="0"/>
              <a:t>Rawpixel</a:t>
            </a:r>
            <a:r>
              <a:rPr lang="en-US" sz="600" dirty="0" smtClean="0"/>
              <a:t>.com</a:t>
            </a:r>
            <a:endParaRPr lang="en-US" sz="600" dirty="0"/>
          </a:p>
        </p:txBody>
      </p:sp>
      <p:sp>
        <p:nvSpPr>
          <p:cNvPr id="33" name="TextBox 32"/>
          <p:cNvSpPr txBox="1"/>
          <p:nvPr/>
        </p:nvSpPr>
        <p:spPr>
          <a:xfrm>
            <a:off x="2477547" y="2627906"/>
            <a:ext cx="148677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600" dirty="0" smtClean="0"/>
              <a:t>Design </a:t>
            </a:r>
            <a:r>
              <a:rPr lang="en-US" sz="600" dirty="0">
                <a:hlinkClick r:id="rId11"/>
              </a:rPr>
              <a:t>by @</a:t>
            </a:r>
            <a:r>
              <a:rPr lang="en-US" sz="600" dirty="0" err="1" smtClean="0">
                <a:hlinkClick r:id="rId11"/>
              </a:rPr>
              <a:t>juicy_fish</a:t>
            </a:r>
            <a:r>
              <a:rPr lang="ro-RO" sz="600" dirty="0" smtClean="0"/>
              <a:t> , FreePik</a:t>
            </a:r>
            <a:endParaRPr lang="en-US" sz="600" dirty="0"/>
          </a:p>
        </p:txBody>
      </p:sp>
      <p:sp>
        <p:nvSpPr>
          <p:cNvPr id="34" name="TextBox 33"/>
          <p:cNvSpPr txBox="1"/>
          <p:nvPr/>
        </p:nvSpPr>
        <p:spPr>
          <a:xfrm>
            <a:off x="6992049" y="5040199"/>
            <a:ext cx="96235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600" dirty="0" smtClean="0"/>
              <a:t>Design by</a:t>
            </a:r>
            <a:r>
              <a:rPr lang="en-US" sz="600" dirty="0" smtClean="0"/>
              <a:t> </a:t>
            </a:r>
            <a:r>
              <a:rPr lang="ro-RO" sz="600" dirty="0" smtClean="0"/>
              <a:t>Rawpixel</a:t>
            </a:r>
            <a:r>
              <a:rPr lang="en-US" sz="600" dirty="0" smtClean="0"/>
              <a:t>.com</a:t>
            </a:r>
            <a:endParaRPr lang="en-US" sz="600" dirty="0"/>
          </a:p>
        </p:txBody>
      </p:sp>
      <p:sp>
        <p:nvSpPr>
          <p:cNvPr id="35" name="TextBox 34"/>
          <p:cNvSpPr txBox="1"/>
          <p:nvPr/>
        </p:nvSpPr>
        <p:spPr>
          <a:xfrm>
            <a:off x="8187428" y="2108426"/>
            <a:ext cx="148677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600" dirty="0" smtClean="0"/>
              <a:t>Design by: </a:t>
            </a:r>
            <a:r>
              <a:rPr lang="en-US" sz="600" dirty="0" err="1" smtClean="0"/>
              <a:t>brgfx</a:t>
            </a:r>
            <a:r>
              <a:rPr lang="en-US" sz="600" dirty="0" smtClean="0"/>
              <a:t> </a:t>
            </a:r>
            <a:r>
              <a:rPr lang="en-US" sz="600" dirty="0"/>
              <a:t>- </a:t>
            </a:r>
            <a:r>
              <a:rPr lang="en-US" sz="600" dirty="0" smtClean="0"/>
              <a:t>Freepik.com</a:t>
            </a:r>
            <a:endParaRPr lang="en-US" sz="600" dirty="0"/>
          </a:p>
        </p:txBody>
      </p:sp>
      <p:sp>
        <p:nvSpPr>
          <p:cNvPr id="36" name="TextBox 35"/>
          <p:cNvSpPr txBox="1"/>
          <p:nvPr/>
        </p:nvSpPr>
        <p:spPr>
          <a:xfrm>
            <a:off x="4229196" y="5787663"/>
            <a:ext cx="148677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600" dirty="0"/>
              <a:t>pngkey.com-water-drops-png-79953</a:t>
            </a:r>
            <a:endParaRPr lang="en-US" sz="600" dirty="0"/>
          </a:p>
        </p:txBody>
      </p:sp>
      <p:sp>
        <p:nvSpPr>
          <p:cNvPr id="37" name="TextBox 36"/>
          <p:cNvSpPr txBox="1"/>
          <p:nvPr/>
        </p:nvSpPr>
        <p:spPr>
          <a:xfrm>
            <a:off x="4933709" y="4417968"/>
            <a:ext cx="148677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600" dirty="0" smtClean="0"/>
              <a:t>Design </a:t>
            </a:r>
            <a:r>
              <a:rPr lang="en-US" sz="600" dirty="0">
                <a:hlinkClick r:id="rId12"/>
              </a:rPr>
              <a:t>by @</a:t>
            </a:r>
            <a:r>
              <a:rPr lang="en-US" sz="600" dirty="0" err="1" smtClean="0">
                <a:hlinkClick r:id="rId12"/>
              </a:rPr>
              <a:t>stockgiu</a:t>
            </a:r>
            <a:r>
              <a:rPr lang="ro-RO" sz="600" dirty="0" smtClean="0"/>
              <a:t> </a:t>
            </a:r>
            <a:r>
              <a:rPr lang="en-US" sz="600" dirty="0" smtClean="0"/>
              <a:t>Freepik.com</a:t>
            </a:r>
            <a:endParaRPr lang="en-US" sz="600" dirty="0"/>
          </a:p>
        </p:txBody>
      </p:sp>
      <p:sp>
        <p:nvSpPr>
          <p:cNvPr id="38" name="TextBox 37"/>
          <p:cNvSpPr txBox="1"/>
          <p:nvPr/>
        </p:nvSpPr>
        <p:spPr>
          <a:xfrm>
            <a:off x="1736347" y="4324854"/>
            <a:ext cx="10533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600" dirty="0"/>
              <a:t>httpswww.seekpng.comimau2e6y3w7e6r5e6q8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354002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4" grpId="0" animBg="1"/>
      <p:bldP spid="6" grpId="0" animBg="1"/>
      <p:bldP spid="18" grpId="0" animBg="1"/>
      <p:bldP spid="21" grpId="0"/>
      <p:bldP spid="22" grpId="0"/>
      <p:bldP spid="23" grpId="0"/>
      <p:bldP spid="24" grpId="0"/>
      <p:bldP spid="25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3207</TotalTime>
  <Words>525</Words>
  <Application>Microsoft Office PowerPoint</Application>
  <PresentationFormat>A4 Paper (210x297 mm)</PresentationFormat>
  <Paragraphs>145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țițibuș</dc:creator>
  <cp:lastModifiedBy>țițibuș</cp:lastModifiedBy>
  <cp:revision>46</cp:revision>
  <dcterms:created xsi:type="dcterms:W3CDTF">2024-05-26T20:40:09Z</dcterms:created>
  <dcterms:modified xsi:type="dcterms:W3CDTF">2024-05-30T23:23:53Z</dcterms:modified>
</cp:coreProperties>
</file>