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9"/>
  </p:notesMasterIdLst>
  <p:sldIdLst>
    <p:sldId id="328" r:id="rId2"/>
    <p:sldId id="288" r:id="rId3"/>
    <p:sldId id="289" r:id="rId4"/>
    <p:sldId id="312" r:id="rId5"/>
    <p:sldId id="290" r:id="rId6"/>
    <p:sldId id="313" r:id="rId7"/>
    <p:sldId id="291" r:id="rId8"/>
    <p:sldId id="314" r:id="rId9"/>
    <p:sldId id="315" r:id="rId10"/>
    <p:sldId id="292" r:id="rId11"/>
    <p:sldId id="316" r:id="rId12"/>
    <p:sldId id="293" r:id="rId13"/>
    <p:sldId id="294" r:id="rId14"/>
    <p:sldId id="303" r:id="rId15"/>
    <p:sldId id="321" r:id="rId16"/>
    <p:sldId id="322" r:id="rId17"/>
    <p:sldId id="318" r:id="rId18"/>
    <p:sldId id="311" r:id="rId19"/>
    <p:sldId id="326" r:id="rId20"/>
    <p:sldId id="287" r:id="rId21"/>
    <p:sldId id="284" r:id="rId22"/>
    <p:sldId id="274" r:id="rId23"/>
    <p:sldId id="275" r:id="rId24"/>
    <p:sldId id="323" r:id="rId25"/>
    <p:sldId id="285" r:id="rId26"/>
    <p:sldId id="258" r:id="rId27"/>
    <p:sldId id="324" r:id="rId28"/>
  </p:sldIdLst>
  <p:sldSz cx="12192000" cy="6858000"/>
  <p:notesSz cx="6858000" cy="9144000"/>
  <p:embeddedFontLst>
    <p:embeddedFont>
      <p:font typeface="Lucida Sans" pitchFamily="34" charset="0"/>
      <p:regular r:id="rId30"/>
      <p:bold r:id="rId31"/>
      <p:italic r:id="rId32"/>
      <p:boldItalic r:id="rId33"/>
    </p:embeddedFont>
    <p:embeddedFont>
      <p:font typeface="Gill Sans MT" pitchFamily="34" charset="0"/>
      <p:regular r:id="rId34"/>
      <p:bold r:id="rId35"/>
      <p:italic r:id="rId36"/>
      <p:boldItalic r:id="rId37"/>
    </p:embeddedFont>
    <p:embeddedFont>
      <p:font typeface="Book Antiqua" pitchFamily="18" charset="0"/>
      <p:regular r:id="rId38"/>
      <p:bold r:id="rId39"/>
      <p:italic r:id="rId40"/>
      <p:boldItalic r:id="rId41"/>
    </p:embeddedFont>
    <p:embeddedFont>
      <p:font typeface="Wingdings 2" pitchFamily="18" charset="2"/>
      <p:regular r:id="rId42"/>
    </p:embeddedFon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Webdings" pitchFamily="18" charset="2"/>
      <p:regular r:id="rId47"/>
    </p:embeddedFont>
    <p:embeddedFont>
      <p:font typeface="Kunstler Script" pitchFamily="66" charset="0"/>
      <p:regular r:id="rId48"/>
    </p:embeddedFont>
    <p:embeddedFont>
      <p:font typeface="Gigi" pitchFamily="82" charset="0"/>
      <p:regular r:id="rId49"/>
    </p:embeddedFont>
    <p:embeddedFont>
      <p:font typeface="Wingdings 3" pitchFamily="18" charset="2"/>
      <p:regular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1B05BB"/>
    <a:srgbClr val="A88000"/>
    <a:srgbClr val="00FF99"/>
    <a:srgbClr val="00CC99"/>
    <a:srgbClr val="0033CC"/>
    <a:srgbClr val="76B531"/>
    <a:srgbClr val="85CA3A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6" autoAdjust="0"/>
    <p:restoredTop sz="94579" autoAdjust="0"/>
  </p:normalViewPr>
  <p:slideViewPr>
    <p:cSldViewPr snapToGrid="0">
      <p:cViewPr>
        <p:scale>
          <a:sx n="70" d="100"/>
          <a:sy n="70" d="100"/>
        </p:scale>
        <p:origin x="-750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xl.com/math/geometr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xl.com/math/geometry" TargetMode="External"/><Relationship Id="rId2" Type="http://schemas.openxmlformats.org/officeDocument/2006/relationships/hyperlink" Target="https://ro.pinteres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o.wikipedia.org/wiki/Congruen%C8%9B%C4%83_(geometrie)" TargetMode="External"/><Relationship Id="rId4" Type="http://schemas.openxmlformats.org/officeDocument/2006/relationships/hyperlink" Target="https://www.mathwarehouse.com/geometry/congruent_triangles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6716" y="3299394"/>
            <a:ext cx="10515600" cy="844550"/>
          </a:xfrm>
        </p:spPr>
        <p:txBody>
          <a:bodyPr>
            <a:normAutofit fontScale="90000"/>
          </a:bodyPr>
          <a:lstStyle/>
          <a:p>
            <a:r>
              <a:rPr lang="ro-RO" sz="3600" dirty="0" smtClean="0">
                <a:solidFill>
                  <a:srgbClr val="1B05BB"/>
                </a:solidFill>
              </a:rPr>
              <a:t>Congruenţa triunghiurilor</a:t>
            </a:r>
            <a:br>
              <a:rPr lang="ro-RO" sz="3600" dirty="0" smtClean="0">
                <a:solidFill>
                  <a:srgbClr val="1B05BB"/>
                </a:solidFill>
              </a:rPr>
            </a:br>
            <a:r>
              <a:rPr lang="en-AU" sz="3600" b="1" dirty="0" smtClean="0">
                <a:solidFill>
                  <a:srgbClr val="1B05BB"/>
                </a:solidFill>
              </a:rPr>
              <a:t> </a:t>
            </a:r>
            <a:r>
              <a:rPr lang="en-US" sz="3600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Proiectul</a:t>
            </a:r>
            <a:r>
              <a:rPr lang="en-US" sz="3600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unității</a:t>
            </a:r>
            <a:r>
              <a:rPr lang="en-US" sz="3600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600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învățare</a:t>
            </a:r>
            <a:r>
              <a:rPr lang="ro-RO" sz="3600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3600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3600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3600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Prof. Dumitru Violeta</a:t>
            </a:r>
            <a:br>
              <a:rPr lang="ro-RO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Şcoala Gimnazială </a:t>
            </a:r>
            <a:r>
              <a:rPr lang="ro-RO" sz="3600" dirty="0" smtClean="0">
                <a:solidFill>
                  <a:schemeClr val="accent6">
                    <a:lumMod val="75000"/>
                  </a:schemeClr>
                </a:solidFill>
                <a:latin typeface="Gill Sans MT"/>
                <a:cs typeface="Times New Roman" pitchFamily="18" charset="0"/>
              </a:rPr>
              <a:t>„</a:t>
            </a:r>
            <a:r>
              <a:rPr lang="ro-RO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Mareşal Al. Averescu</a:t>
            </a:r>
            <a:r>
              <a:rPr lang="ro-RO" sz="3600" dirty="0" smtClean="0">
                <a:solidFill>
                  <a:schemeClr val="accent6">
                    <a:lumMod val="75000"/>
                  </a:schemeClr>
                </a:solidFill>
                <a:latin typeface="Gill Sans MT"/>
                <a:cs typeface="Times New Roman" pitchFamily="18" charset="0"/>
              </a:rPr>
              <a:t>”</a:t>
            </a:r>
            <a:r>
              <a:rPr lang="ro-RO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Adjud</a:t>
            </a:r>
            <a:r>
              <a:rPr lang="ro-RO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A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50626" y="1060915"/>
          <a:ext cx="10577015" cy="4602907"/>
        </p:xfrm>
        <a:graphic>
          <a:graphicData uri="http://schemas.openxmlformats.org/drawingml/2006/table">
            <a:tbl>
              <a:tblPr/>
              <a:tblGrid>
                <a:gridCol w="2400299"/>
                <a:gridCol w="4690550"/>
                <a:gridCol w="3486166"/>
              </a:tblGrid>
              <a:tr h="521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Conţinuturi/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o-RO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Timp alocat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9" marR="63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FF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en-US" sz="16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o-RO" sz="16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Resurse </a:t>
                      </a:r>
                      <a:r>
                        <a:rPr lang="ro-RO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materiale și procedurale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9" marR="63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FF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en-US" sz="16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o-RO" sz="16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Evaluare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9" marR="63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FFA8"/>
                    </a:solidFill>
                  </a:tcPr>
                </a:tc>
              </a:tr>
              <a:tr h="1749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latin typeface="Times New Roman"/>
                          <a:ea typeface="Times New Roman"/>
                          <a:cs typeface="Times New Roman"/>
                        </a:rPr>
                        <a:t>▪ Congruenţa triunghiurilor oarecare/1 oră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9" marR="63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"/>
                        <a:tabLst>
                          <a:tab pos="-68580" algn="l"/>
                          <a:tab pos="201295" algn="l"/>
                        </a:tabLst>
                      </a:pPr>
                      <a:r>
                        <a:rPr lang="ro-RO" sz="1600" dirty="0">
                          <a:latin typeface="Times New Roman"/>
                          <a:ea typeface="Times New Roman"/>
                          <a:cs typeface="Times New Roman"/>
                        </a:rPr>
                        <a:t>Manual, culegere de exerciții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"/>
                        <a:tabLst>
                          <a:tab pos="-68580" algn="l"/>
                          <a:tab pos="21590" algn="l"/>
                          <a:tab pos="111125" algn="l"/>
                          <a:tab pos="201295" algn="l"/>
                        </a:tabLst>
                      </a:pPr>
                      <a:r>
                        <a:rPr lang="ro-RO" sz="1600" dirty="0">
                          <a:latin typeface="Times New Roman"/>
                          <a:ea typeface="Times New Roman"/>
                          <a:cs typeface="Times New Roman"/>
                        </a:rPr>
                        <a:t>Instumente geometrice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ebdings"/>
                        <a:buChar char=""/>
                        <a:tabLst>
                          <a:tab pos="-68580" algn="l"/>
                          <a:tab pos="21590" algn="l"/>
                          <a:tab pos="201295" algn="l"/>
                        </a:tabLst>
                      </a:pPr>
                      <a:r>
                        <a:rPr lang="fr-F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Conversaţia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"/>
                        <a:tabLst>
                          <a:tab pos="-68580" algn="l"/>
                          <a:tab pos="21590" algn="l"/>
                          <a:tab pos="201295" algn="l"/>
                        </a:tabLst>
                      </a:pPr>
                      <a:r>
                        <a:rPr lang="it-IT" sz="1600" dirty="0">
                          <a:latin typeface="Times New Roman"/>
                          <a:ea typeface="Times New Roman"/>
                          <a:cs typeface="Times New Roman"/>
                        </a:rPr>
                        <a:t>Observația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/>
                        <a:buChar char=""/>
                        <a:tabLst>
                          <a:tab pos="-68580" algn="l"/>
                          <a:tab pos="21590" algn="l"/>
                          <a:tab pos="111125" algn="l"/>
                          <a:tab pos="201295" algn="l"/>
                        </a:tabLst>
                      </a:pPr>
                      <a:r>
                        <a:rPr lang="it-IT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Exemplificarea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/>
                        <a:buChar char=""/>
                        <a:tabLst>
                          <a:tab pos="-68580" algn="l"/>
                          <a:tab pos="21590" algn="l"/>
                          <a:tab pos="201295" algn="l"/>
                        </a:tabLst>
                      </a:pPr>
                      <a:r>
                        <a:rPr lang="it-IT" sz="1600" dirty="0">
                          <a:latin typeface="Times New Roman"/>
                          <a:ea typeface="Times New Roman"/>
                          <a:cs typeface="Times New Roman"/>
                        </a:rPr>
                        <a:t>Activitate frontală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9" marR="63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/>
                          <a:ea typeface="Times New Roman"/>
                          <a:cs typeface="Times New Roman"/>
                        </a:rPr>
                        <a:t>-Chestionarea orală</a:t>
                      </a:r>
                      <a:r>
                        <a:rPr lang="ro-RO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frontală</a:t>
                      </a:r>
                      <a:endParaRPr lang="en-A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latin typeface="Times New Roman"/>
                          <a:ea typeface="Times New Roman"/>
                          <a:cs typeface="Times New Roman"/>
                        </a:rPr>
                        <a:t>-Analiza răspunsurilor</a:t>
                      </a:r>
                      <a:endParaRPr lang="en-A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latin typeface="Times New Roman"/>
                          <a:ea typeface="Times New Roman"/>
                          <a:cs typeface="Times New Roman"/>
                        </a:rPr>
                        <a:t>scrise ale elevilor</a:t>
                      </a:r>
                      <a:endParaRPr lang="en-A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9" marR="63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latin typeface="Times New Roman"/>
                          <a:ea typeface="Times New Roman"/>
                          <a:cs typeface="Times New Roman"/>
                        </a:rPr>
                        <a:t>▪ Criterii de congruenţă ale triunghiurilor oarecare: LUL, ULU, LLL/1 oră</a:t>
                      </a:r>
                      <a:endParaRPr lang="en-A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9" marR="63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"/>
                        <a:tabLst>
                          <a:tab pos="-68580" algn="l"/>
                          <a:tab pos="21590" algn="l"/>
                          <a:tab pos="201295" algn="l"/>
                        </a:tabLst>
                      </a:pPr>
                      <a:r>
                        <a:rPr lang="en-AU" sz="16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Culegere</a:t>
                      </a:r>
                      <a:r>
                        <a:rPr lang="en-A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AU" sz="16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probleme</a:t>
                      </a:r>
                      <a:r>
                        <a:rPr lang="en-AU" sz="16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A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"/>
                        <a:tabLst>
                          <a:tab pos="-68580" algn="l"/>
                          <a:tab pos="21590" algn="l"/>
                          <a:tab pos="111125" algn="l"/>
                          <a:tab pos="201295" algn="l"/>
                        </a:tabLst>
                      </a:pPr>
                      <a:r>
                        <a:rPr lang="it-IT" sz="1600" dirty="0">
                          <a:latin typeface="Times New Roman"/>
                          <a:ea typeface="Times New Roman"/>
                          <a:cs typeface="Times New Roman"/>
                        </a:rPr>
                        <a:t>Calculatorul 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"/>
                        <a:tabLst>
                          <a:tab pos="-68580" algn="l"/>
                          <a:tab pos="21590" algn="l"/>
                          <a:tab pos="201295" algn="l"/>
                        </a:tabLst>
                      </a:pPr>
                      <a:r>
                        <a:rPr lang="fr-FR" sz="16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Învăţarea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prin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descoperire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dirijată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(p</a:t>
                      </a:r>
                      <a:r>
                        <a:rPr lang="en-AU" sz="16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rezentare</a:t>
                      </a:r>
                      <a:r>
                        <a:rPr lang="en-A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Power Point cu </a:t>
                      </a:r>
                      <a:r>
                        <a:rPr lang="en-AU" sz="16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criteriile</a:t>
                      </a:r>
                      <a:r>
                        <a:rPr lang="en-A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AU" sz="16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congruență</a:t>
                      </a:r>
                      <a:r>
                        <a:rPr lang="en-A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ebdings"/>
                        <a:buChar char=""/>
                        <a:tabLst>
                          <a:tab pos="-68580" algn="l"/>
                          <a:tab pos="21590" algn="l"/>
                          <a:tab pos="201295" algn="l"/>
                        </a:tabLst>
                      </a:pPr>
                      <a:r>
                        <a:rPr lang="fr-F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Conversaţia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/>
                        <a:buChar char=""/>
                        <a:tabLst>
                          <a:tab pos="-68580" algn="l"/>
                          <a:tab pos="21590" algn="l"/>
                          <a:tab pos="201295" algn="l"/>
                        </a:tabLst>
                      </a:pPr>
                      <a:r>
                        <a:rPr lang="it-IT" sz="1600" dirty="0">
                          <a:latin typeface="Times New Roman"/>
                          <a:ea typeface="Times New Roman"/>
                          <a:cs typeface="Times New Roman"/>
                        </a:rPr>
                        <a:t>Activitate </a:t>
                      </a:r>
                      <a:r>
                        <a:rPr lang="it-IT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frontal</a:t>
                      </a:r>
                      <a:r>
                        <a:rPr lang="ro-RO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ă, individuală, în perechi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/>
                        <a:buChar char=""/>
                        <a:tabLst>
                          <a:tab pos="-68580" algn="l"/>
                          <a:tab pos="21590" algn="l"/>
                        </a:tabLst>
                      </a:pPr>
                      <a:r>
                        <a:rPr lang="en-AU" sz="16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Fișă</a:t>
                      </a:r>
                      <a:r>
                        <a:rPr lang="en-A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de  </a:t>
                      </a:r>
                      <a:r>
                        <a:rPr lang="en-AU" sz="16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lucru</a:t>
                      </a:r>
                      <a:r>
                        <a:rPr lang="en-A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/>
                        <a:buChar char=""/>
                        <a:tabLst>
                          <a:tab pos="-68580" algn="l"/>
                          <a:tab pos="21590" algn="l"/>
                          <a:tab pos="201295" algn="l"/>
                        </a:tabLst>
                      </a:pPr>
                      <a:r>
                        <a:rPr lang="fr-FR" sz="1600" dirty="0">
                          <a:latin typeface="Times New Roman"/>
                          <a:ea typeface="Times New Roman"/>
                          <a:cs typeface="Times New Roman"/>
                        </a:rPr>
                        <a:t>Tema </a:t>
                      </a:r>
                      <a:r>
                        <a:rPr lang="fr-F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pentru</a:t>
                      </a:r>
                      <a:r>
                        <a:rPr lang="fr-FR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acasă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9" marR="63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/>
                          <a:ea typeface="Times New Roman"/>
                          <a:cs typeface="Times New Roman"/>
                        </a:rPr>
                        <a:t>-Verificarea temei pentru acasă prin sondaj 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-Explicarea şi </a:t>
                      </a:r>
                      <a:r>
                        <a:rPr lang="ro-RO" sz="1600" b="0" i="0" u="none" strike="noStrike" cap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argumentarea modului de lucru</a:t>
                      </a:r>
                      <a:endParaRPr lang="ro-RO" sz="16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o-RO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Raportare orală a rezultatelor obținute în perechi</a:t>
                      </a:r>
                      <a:endParaRPr lang="en-A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9" marR="63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03701" y="1333815"/>
          <a:ext cx="10577015" cy="4434840"/>
        </p:xfrm>
        <a:graphic>
          <a:graphicData uri="http://schemas.openxmlformats.org/drawingml/2006/table">
            <a:tbl>
              <a:tblPr/>
              <a:tblGrid>
                <a:gridCol w="2400299"/>
                <a:gridCol w="4690550"/>
                <a:gridCol w="348616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Conţinuturi/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o-RO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Timp alocat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9" marR="63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FF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en-US" sz="16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o-RO" sz="16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Resurse </a:t>
                      </a:r>
                      <a:r>
                        <a:rPr lang="ro-RO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materiale și procedurale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9" marR="63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FF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en-US" sz="16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o-RO" sz="16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Evaluare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9" marR="63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FFA8"/>
                    </a:solidFill>
                  </a:tcPr>
                </a:tc>
              </a:tr>
              <a:tr h="823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latin typeface="Times New Roman"/>
                          <a:ea typeface="Times New Roman"/>
                          <a:cs typeface="Times New Roman"/>
                        </a:rPr>
                        <a:t>▪ Criteriile de congruenţă ale triunghiurilor dreptunghice: CC, IC, CU, IU/1 oră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9" marR="63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ebdings"/>
                        <a:buChar char=""/>
                        <a:tabLst>
                          <a:tab pos="-68580" algn="l"/>
                          <a:tab pos="201295" algn="l"/>
                        </a:tabLst>
                      </a:pPr>
                      <a:r>
                        <a:rPr lang="it-IT" sz="1600" dirty="0">
                          <a:latin typeface="Times New Roman"/>
                          <a:ea typeface="Times New Roman"/>
                          <a:cs typeface="Times New Roman"/>
                        </a:rPr>
                        <a:t>Activitate în cooperare(</a:t>
                      </a:r>
                      <a:r>
                        <a:rPr lang="fr-F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metoda</a:t>
                      </a:r>
                      <a:r>
                        <a:rPr lang="fr-FR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mozaicului</a:t>
                      </a:r>
                      <a:r>
                        <a:rPr lang="fr-FR" sz="16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"/>
                        <a:tabLst>
                          <a:tab pos="-68580" algn="l"/>
                          <a:tab pos="21590" algn="l"/>
                          <a:tab pos="201295" algn="l"/>
                        </a:tabLst>
                      </a:pPr>
                      <a:r>
                        <a:rPr lang="ro-RO" sz="1600" dirty="0">
                          <a:latin typeface="Times New Roman"/>
                          <a:ea typeface="Times New Roman"/>
                          <a:cs typeface="Times New Roman"/>
                        </a:rPr>
                        <a:t>Instumente geometrice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"/>
                        <a:tabLst>
                          <a:tab pos="-68580" algn="l"/>
                          <a:tab pos="201295" algn="l"/>
                        </a:tabLs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Telefoane inteligente cu conexiune Internet pentru accesare </a:t>
                      </a:r>
                      <a:r>
                        <a:rPr lang="en-AU" sz="1600" u="sng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https://www.ixl.com/math/geometry</a:t>
                      </a:r>
                      <a:endParaRPr lang="en-A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/>
                        <a:buChar char=""/>
                        <a:tabLst>
                          <a:tab pos="-68580" algn="l"/>
                          <a:tab pos="21590" algn="l"/>
                          <a:tab pos="201295" algn="l"/>
                        </a:tabLst>
                      </a:pPr>
                      <a:r>
                        <a:rPr lang="fr-FR" sz="1600" dirty="0">
                          <a:latin typeface="Times New Roman"/>
                          <a:ea typeface="Times New Roman"/>
                          <a:cs typeface="Times New Roman"/>
                        </a:rPr>
                        <a:t>Tema </a:t>
                      </a:r>
                      <a:r>
                        <a:rPr lang="fr-F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pentru</a:t>
                      </a:r>
                      <a:r>
                        <a:rPr lang="fr-FR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acasă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9" marR="63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it-IT" sz="1600" dirty="0">
                          <a:latin typeface="Times New Roman"/>
                          <a:ea typeface="Times New Roman"/>
                          <a:cs typeface="Times New Roman"/>
                        </a:rPr>
                        <a:t>Verificarea temei pentru acasă prin sondaj 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6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o-RO" sz="1600" dirty="0">
                          <a:latin typeface="Times New Roman"/>
                          <a:ea typeface="Times New Roman"/>
                          <a:cs typeface="Times New Roman"/>
                        </a:rPr>
                        <a:t>Chestionare orală </a:t>
                      </a:r>
                      <a:endParaRPr lang="ro-RO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o-RO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-Autoevaluare </a:t>
                      </a:r>
                      <a:endParaRPr lang="en-A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9" marR="63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latin typeface="Times New Roman"/>
                          <a:ea typeface="Times New Roman"/>
                          <a:cs typeface="Times New Roman"/>
                        </a:rPr>
                        <a:t>▪ Metoda triunghiurilor congruente/2 ore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9" marR="63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"/>
                        <a:tabLst>
                          <a:tab pos="-68580" algn="l"/>
                          <a:tab pos="201295" algn="l"/>
                        </a:tabLst>
                      </a:pPr>
                      <a:r>
                        <a:rPr lang="en-A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Laptop cu soft-</a:t>
                      </a:r>
                      <a:r>
                        <a:rPr lang="en-AU" sz="16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ul</a:t>
                      </a:r>
                      <a:r>
                        <a:rPr lang="en-A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AU" sz="16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geometrie</a:t>
                      </a:r>
                      <a:r>
                        <a:rPr lang="en-A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6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Intuitext</a:t>
                      </a:r>
                      <a:r>
                        <a:rPr lang="en-A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r>
                        <a:rPr lang="en-AU" sz="16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Secretul</a:t>
                      </a:r>
                      <a:r>
                        <a:rPr lang="en-A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6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lui</a:t>
                      </a:r>
                      <a:r>
                        <a:rPr lang="en-A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Euclid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ebdings"/>
                        <a:buChar char=""/>
                        <a:tabLst>
                          <a:tab pos="-68580" algn="l"/>
                          <a:tab pos="201295" algn="l"/>
                        </a:tabLst>
                      </a:pPr>
                      <a:r>
                        <a:rPr lang="fr-F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Explicaţia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"/>
                        <a:tabLst>
                          <a:tab pos="-68580" algn="l"/>
                          <a:tab pos="201295" algn="l"/>
                        </a:tabLst>
                      </a:pPr>
                      <a:r>
                        <a:rPr lang="ro-RO" sz="1600" dirty="0">
                          <a:latin typeface="Times New Roman"/>
                          <a:ea typeface="Times New Roman"/>
                          <a:cs typeface="Times New Roman"/>
                        </a:rPr>
                        <a:t>Instumente geometrice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/>
                        <a:buChar char=""/>
                        <a:tabLst>
                          <a:tab pos="-68580" algn="l"/>
                          <a:tab pos="201295" algn="l"/>
                        </a:tabLst>
                      </a:pPr>
                      <a:r>
                        <a:rPr lang="fr-F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Exerciţiul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/>
                        <a:buChar char=""/>
                        <a:tabLst>
                          <a:tab pos="-68580" algn="l"/>
                          <a:tab pos="201295" algn="l"/>
                        </a:tabLst>
                      </a:pPr>
                      <a:r>
                        <a:rPr lang="ro-RO" sz="1600" dirty="0">
                          <a:latin typeface="Times New Roman"/>
                          <a:ea typeface="Times New Roman"/>
                          <a:cs typeface="Times New Roman"/>
                        </a:rPr>
                        <a:t>Activitate frontală, în perechi, individuală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/>
                        <a:buChar char=""/>
                        <a:tabLst>
                          <a:tab pos="-68580" algn="l"/>
                          <a:tab pos="201295" algn="l"/>
                        </a:tabLst>
                      </a:pPr>
                      <a:r>
                        <a:rPr lang="ro-RO" sz="1600" dirty="0">
                          <a:latin typeface="Times New Roman"/>
                          <a:ea typeface="Times New Roman"/>
                          <a:cs typeface="Times New Roman"/>
                        </a:rPr>
                        <a:t>Fişe de lucru </a:t>
                      </a:r>
                      <a:r>
                        <a:rPr lang="ro-RO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pentru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o-RO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activitatea </a:t>
                      </a:r>
                      <a:r>
                        <a:rPr lang="ro-RO" sz="1600" dirty="0">
                          <a:latin typeface="Times New Roman"/>
                          <a:ea typeface="Times New Roman"/>
                          <a:cs typeface="Times New Roman"/>
                        </a:rPr>
                        <a:t>din clasă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/>
                        <a:buChar char=""/>
                        <a:tabLst>
                          <a:tab pos="-68580" algn="l"/>
                          <a:tab pos="201295" algn="l"/>
                        </a:tabLst>
                      </a:pPr>
                      <a:r>
                        <a:rPr lang="ro-RO" sz="1600" dirty="0">
                          <a:latin typeface="Times New Roman"/>
                          <a:ea typeface="Times New Roman"/>
                          <a:cs typeface="Times New Roman"/>
                        </a:rPr>
                        <a:t>Fişe de lucru </a:t>
                      </a:r>
                      <a:r>
                        <a:rPr lang="ro-RO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pentru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o-RO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evaluare </a:t>
                      </a:r>
                      <a:r>
                        <a:rPr lang="ro-RO" sz="1600" dirty="0">
                          <a:latin typeface="Times New Roman"/>
                          <a:ea typeface="Times New Roman"/>
                          <a:cs typeface="Times New Roman"/>
                        </a:rPr>
                        <a:t>stadială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/>
                        <a:buChar char=""/>
                        <a:tabLst>
                          <a:tab pos="-68580" algn="l"/>
                          <a:tab pos="21590" algn="l"/>
                          <a:tab pos="201295" algn="l"/>
                        </a:tabLst>
                      </a:pPr>
                      <a:r>
                        <a:rPr lang="fr-FR" sz="1600" dirty="0">
                          <a:latin typeface="Times New Roman"/>
                          <a:ea typeface="Times New Roman"/>
                          <a:cs typeface="Times New Roman"/>
                        </a:rPr>
                        <a:t>Tema </a:t>
                      </a:r>
                      <a:r>
                        <a:rPr lang="fr-F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pentru</a:t>
                      </a:r>
                      <a:r>
                        <a:rPr lang="fr-FR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acasă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9" marR="63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/>
                          <a:ea typeface="Times New Roman"/>
                          <a:cs typeface="Times New Roman"/>
                        </a:rPr>
                        <a:t>-Verificarea temei(se evaluează corectitudinea rezolvării şi calitatea argumentării)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o-RO" sz="1600" dirty="0">
                          <a:latin typeface="Times New Roman"/>
                          <a:ea typeface="Times New Roman"/>
                          <a:cs typeface="Times New Roman"/>
                        </a:rPr>
                        <a:t>Chestionare orală </a:t>
                      </a:r>
                      <a:r>
                        <a:rPr lang="it-IT" sz="1600" dirty="0">
                          <a:latin typeface="Times New Roman"/>
                          <a:ea typeface="Times New Roman"/>
                          <a:cs typeface="Times New Roman"/>
                        </a:rPr>
                        <a:t>frontală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o-RO" sz="1600" dirty="0">
                          <a:latin typeface="Times New Roman"/>
                          <a:ea typeface="Times New Roman"/>
                          <a:cs typeface="Times New Roman"/>
                        </a:rPr>
                        <a:t>Raportare orală a rezultatelor obținute în perechi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/>
                          <a:ea typeface="Times New Roman"/>
                          <a:cs typeface="Times New Roman"/>
                        </a:rPr>
                        <a:t>-Observarea activită</a:t>
                      </a:r>
                      <a:r>
                        <a:rPr lang="it-IT" sz="1600" dirty="0">
                          <a:latin typeface="Times New Roman"/>
                          <a:ea typeface="TimesNewRoman"/>
                          <a:cs typeface="Times New Roman"/>
                        </a:rPr>
                        <a:t>ţii pe perechi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o-RO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Aprecieri verbale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-Notarea fişelor de evaluare stadială</a:t>
                      </a:r>
                      <a:endParaRPr lang="en-A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9" marR="63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46161" y="1433015"/>
          <a:ext cx="10528491" cy="3755181"/>
        </p:xfrm>
        <a:graphic>
          <a:graphicData uri="http://schemas.openxmlformats.org/drawingml/2006/table">
            <a:tbl>
              <a:tblPr/>
              <a:tblGrid>
                <a:gridCol w="2129051"/>
                <a:gridCol w="4924769"/>
                <a:gridCol w="3474671"/>
              </a:tblGrid>
              <a:tr h="600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Conţinuturi/</a:t>
                      </a:r>
                      <a:endParaRPr lang="en-A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o-RO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Timp alocat</a:t>
                      </a:r>
                      <a:endParaRPr lang="en-A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9" marR="63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en-US" sz="18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o-RO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Resurse </a:t>
                      </a:r>
                      <a:r>
                        <a:rPr lang="ro-RO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materiale și procedurale</a:t>
                      </a:r>
                      <a:endParaRPr lang="en-A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9" marR="63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en-US" sz="18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o-RO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Evaluare</a:t>
                      </a:r>
                      <a:endParaRPr lang="en-A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9" marR="63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1607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latin typeface="Times New Roman"/>
                          <a:ea typeface="Times New Roman"/>
                          <a:cs typeface="Times New Roman"/>
                        </a:rPr>
                        <a:t>▪ Aplicații ale metodei triunghiurilor congruente: proprietatea punctelor de pe bisectoarea unui unghi/mediatorea unui segment/1 oră</a:t>
                      </a:r>
                      <a:endParaRPr lang="en-A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9" marR="63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"/>
                        <a:tabLst>
                          <a:tab pos="-68580" algn="l"/>
                          <a:tab pos="201295" algn="l"/>
                        </a:tabLst>
                      </a:pPr>
                      <a:r>
                        <a:rPr lang="ro-RO" sz="1800" dirty="0">
                          <a:latin typeface="Times New Roman"/>
                          <a:ea typeface="Times New Roman"/>
                          <a:cs typeface="Times New Roman"/>
                        </a:rPr>
                        <a:t>Manual, culegere de exerciții</a:t>
                      </a:r>
                      <a:endParaRPr lang="en-A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ebdings"/>
                        <a:buChar char=""/>
                        <a:tabLst>
                          <a:tab pos="-68580" algn="l"/>
                          <a:tab pos="201295" algn="l"/>
                        </a:tabLst>
                      </a:pPr>
                      <a:r>
                        <a:rPr lang="fr-FR" sz="1800" dirty="0" err="1">
                          <a:latin typeface="Times New Roman"/>
                          <a:ea typeface="Times New Roman"/>
                          <a:cs typeface="Times New Roman"/>
                        </a:rPr>
                        <a:t>Explicaţia</a:t>
                      </a:r>
                      <a:endParaRPr lang="en-A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"/>
                        <a:tabLst>
                          <a:tab pos="-68580" algn="l"/>
                          <a:tab pos="201295" algn="l"/>
                        </a:tabLst>
                      </a:pPr>
                      <a:r>
                        <a:rPr lang="ro-RO" sz="1800" dirty="0">
                          <a:latin typeface="Times New Roman"/>
                          <a:ea typeface="Times New Roman"/>
                          <a:cs typeface="Times New Roman"/>
                        </a:rPr>
                        <a:t>Instumente geometrice</a:t>
                      </a:r>
                      <a:endParaRPr lang="en-A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/>
                        <a:buChar char=""/>
                        <a:tabLst>
                          <a:tab pos="-68580" algn="l"/>
                          <a:tab pos="201295" algn="l"/>
                        </a:tabLst>
                      </a:pPr>
                      <a:r>
                        <a:rPr lang="fr-FR" sz="1800" dirty="0" err="1">
                          <a:latin typeface="Times New Roman"/>
                          <a:ea typeface="Times New Roman"/>
                          <a:cs typeface="Times New Roman"/>
                        </a:rPr>
                        <a:t>Exerciţiul</a:t>
                      </a:r>
                      <a:endParaRPr lang="en-A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/>
                        <a:buChar char=""/>
                        <a:tabLst>
                          <a:tab pos="-68580" algn="l"/>
                          <a:tab pos="201295" algn="l"/>
                        </a:tabLst>
                      </a:pPr>
                      <a:r>
                        <a:rPr lang="ro-RO" sz="1800" dirty="0">
                          <a:latin typeface="Times New Roman"/>
                          <a:ea typeface="Times New Roman"/>
                          <a:cs typeface="Times New Roman"/>
                        </a:rPr>
                        <a:t>Activitate frontală și individuală</a:t>
                      </a:r>
                      <a:endParaRPr lang="en-A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/>
                        <a:buChar char=""/>
                        <a:tabLst>
                          <a:tab pos="-68580" algn="l"/>
                          <a:tab pos="201295" algn="l"/>
                        </a:tabLst>
                      </a:pPr>
                      <a:r>
                        <a:rPr lang="ro-RO" sz="1800" dirty="0">
                          <a:latin typeface="Times New Roman"/>
                          <a:ea typeface="Times New Roman"/>
                          <a:cs typeface="Times New Roman"/>
                        </a:rPr>
                        <a:t>Fişe de lucru </a:t>
                      </a:r>
                      <a:r>
                        <a:rPr lang="ro-RO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pentru activitatea </a:t>
                      </a:r>
                      <a:r>
                        <a:rPr lang="ro-RO" sz="1800" dirty="0">
                          <a:latin typeface="Times New Roman"/>
                          <a:ea typeface="Times New Roman"/>
                          <a:cs typeface="Times New Roman"/>
                        </a:rPr>
                        <a:t>din clasă</a:t>
                      </a:r>
                      <a:endParaRPr lang="en-A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 2"/>
                        <a:buChar char=""/>
                        <a:tabLst>
                          <a:tab pos="-68580" algn="l"/>
                          <a:tab pos="21590" algn="l"/>
                          <a:tab pos="201295" algn="l"/>
                        </a:tabLst>
                      </a:pPr>
                      <a:r>
                        <a:rPr lang="fr-FR" sz="1800" dirty="0">
                          <a:latin typeface="Times New Roman"/>
                          <a:ea typeface="Times New Roman"/>
                          <a:cs typeface="Times New Roman"/>
                        </a:rPr>
                        <a:t>Tema </a:t>
                      </a:r>
                      <a:r>
                        <a:rPr lang="fr-FR" sz="1800" dirty="0" err="1">
                          <a:latin typeface="Times New Roman"/>
                          <a:ea typeface="Times New Roman"/>
                          <a:cs typeface="Times New Roman"/>
                        </a:rPr>
                        <a:t>pentru</a:t>
                      </a:r>
                      <a:r>
                        <a:rPr lang="fr-FR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800" dirty="0" err="1">
                          <a:latin typeface="Times New Roman"/>
                          <a:ea typeface="Times New Roman"/>
                          <a:cs typeface="Times New Roman"/>
                        </a:rPr>
                        <a:t>acasă</a:t>
                      </a:r>
                      <a:endParaRPr lang="en-A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9" marR="63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-Verificarea temei (se evaluează corectitudinea rezolvării şi calitatea argumentării)</a:t>
                      </a:r>
                      <a:endParaRPr lang="en-A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o-RO" sz="1800" dirty="0">
                          <a:latin typeface="Times New Roman"/>
                          <a:ea typeface="Times New Roman"/>
                          <a:cs typeface="Times New Roman"/>
                        </a:rPr>
                        <a:t>Analiza răspunsurilor</a:t>
                      </a:r>
                      <a:endParaRPr lang="en-A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latin typeface="Times New Roman"/>
                          <a:ea typeface="Times New Roman"/>
                          <a:cs typeface="Times New Roman"/>
                        </a:rPr>
                        <a:t>scrise ale elevilor</a:t>
                      </a:r>
                      <a:endParaRPr lang="en-A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9" marR="63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latin typeface="Times New Roman"/>
                          <a:ea typeface="Times New Roman"/>
                          <a:cs typeface="Times New Roman"/>
                        </a:rPr>
                        <a:t>▪ Evaluare/1 oră</a:t>
                      </a:r>
                      <a:endParaRPr lang="en-A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9" marR="63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/>
                        <a:buChar char=""/>
                        <a:tabLst>
                          <a:tab pos="-68580" algn="l"/>
                          <a:tab pos="201295" algn="l"/>
                        </a:tabLst>
                      </a:pPr>
                      <a:r>
                        <a:rPr lang="ro-RO" sz="1800">
                          <a:latin typeface="Times New Roman"/>
                          <a:ea typeface="Times New Roman"/>
                          <a:cs typeface="Times New Roman"/>
                        </a:rPr>
                        <a:t>Test de evaluare sumativă</a:t>
                      </a:r>
                      <a:endParaRPr lang="en-A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9" marR="63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latin typeface="Times New Roman"/>
                          <a:ea typeface="Times New Roman"/>
                          <a:cs typeface="Times New Roman"/>
                        </a:rPr>
                        <a:t>-Apreciere cu notă</a:t>
                      </a:r>
                      <a:endParaRPr lang="en-A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9" marR="63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2512" y="1337481"/>
          <a:ext cx="10454186" cy="2164194"/>
        </p:xfrm>
        <a:graphic>
          <a:graphicData uri="http://schemas.openxmlformats.org/drawingml/2006/table">
            <a:tbl>
              <a:tblPr/>
              <a:tblGrid>
                <a:gridCol w="2372425"/>
                <a:gridCol w="4636079"/>
                <a:gridCol w="3445682"/>
              </a:tblGrid>
              <a:tr h="586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o-RO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Conţinuturi/</a:t>
                      </a:r>
                      <a:endParaRPr lang="en-A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o-RO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Timp alocat</a:t>
                      </a:r>
                      <a:endParaRPr lang="en-A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9" marR="63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en-US" sz="18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o-RO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Resurse </a:t>
                      </a:r>
                      <a:r>
                        <a:rPr lang="ro-RO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materiale și procedurale</a:t>
                      </a:r>
                      <a:endParaRPr lang="en-A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9" marR="63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en-US" sz="18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o-RO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Evaluare</a:t>
                      </a:r>
                      <a:endParaRPr lang="en-A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9" marR="63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1514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latin typeface="Times New Roman"/>
                          <a:ea typeface="Times New Roman"/>
                          <a:cs typeface="Times New Roman"/>
                        </a:rPr>
                        <a:t>▪ Consolidare/ remediere/stimularea performanţei /2 ore</a:t>
                      </a:r>
                      <a:endParaRPr lang="en-A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9" marR="63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"/>
                        <a:tabLst>
                          <a:tab pos="-68580" algn="l"/>
                          <a:tab pos="201295" algn="l"/>
                        </a:tabLst>
                      </a:pPr>
                      <a:r>
                        <a:rPr lang="ro-RO" sz="1800" dirty="0">
                          <a:latin typeface="Times New Roman"/>
                          <a:ea typeface="Times New Roman"/>
                          <a:cs typeface="Times New Roman"/>
                        </a:rPr>
                        <a:t>Instumente geometrice</a:t>
                      </a:r>
                      <a:endParaRPr lang="en-A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/>
                        <a:buChar char=""/>
                        <a:tabLst>
                          <a:tab pos="-68580" algn="l"/>
                          <a:tab pos="201295" algn="l"/>
                        </a:tabLst>
                      </a:pPr>
                      <a:r>
                        <a:rPr lang="en-A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Activitate</a:t>
                      </a:r>
                      <a:r>
                        <a:rPr lang="en-A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frontală</a:t>
                      </a:r>
                      <a:r>
                        <a:rPr lang="en-A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/>
                        <a:buChar char=""/>
                        <a:tabLst>
                          <a:tab pos="-68580" algn="l"/>
                          <a:tab pos="201295" algn="l"/>
                        </a:tabLst>
                      </a:pPr>
                      <a:r>
                        <a:rPr lang="en-A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Activitate</a:t>
                      </a:r>
                      <a:r>
                        <a:rPr lang="en-A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pe</a:t>
                      </a:r>
                      <a:r>
                        <a:rPr lang="en-A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grupe</a:t>
                      </a:r>
                      <a:endParaRPr lang="en-A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/>
                        <a:buChar char=""/>
                        <a:tabLst>
                          <a:tab pos="-68580" algn="l"/>
                          <a:tab pos="201295" algn="l"/>
                        </a:tabLst>
                      </a:pPr>
                      <a:r>
                        <a:rPr lang="fr-FR" sz="1800" dirty="0" err="1">
                          <a:latin typeface="Times New Roman"/>
                          <a:ea typeface="Times New Roman"/>
                          <a:cs typeface="Times New Roman"/>
                        </a:rPr>
                        <a:t>Fişe</a:t>
                      </a:r>
                      <a:r>
                        <a:rPr lang="fr-FR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o-RO" sz="1800" dirty="0">
                          <a:latin typeface="Times New Roman"/>
                          <a:ea typeface="Times New Roman"/>
                          <a:cs typeface="Times New Roman"/>
                        </a:rPr>
                        <a:t>de lucru </a:t>
                      </a:r>
                      <a:r>
                        <a:rPr lang="fr-FR" sz="1800" dirty="0" err="1">
                          <a:latin typeface="Times New Roman"/>
                          <a:ea typeface="Times New Roman"/>
                          <a:cs typeface="Times New Roman"/>
                        </a:rPr>
                        <a:t>cu</a:t>
                      </a:r>
                      <a:r>
                        <a:rPr lang="fr-FR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800" dirty="0" err="1">
                          <a:latin typeface="Times New Roman"/>
                          <a:ea typeface="Times New Roman"/>
                          <a:cs typeface="Times New Roman"/>
                        </a:rPr>
                        <a:t>exerciţii</a:t>
                      </a:r>
                      <a:r>
                        <a:rPr lang="fr-FR" sz="1800" dirty="0">
                          <a:latin typeface="Times New Roman"/>
                          <a:ea typeface="Times New Roman"/>
                          <a:cs typeface="Times New Roman"/>
                        </a:rPr>
                        <a:t> și </a:t>
                      </a:r>
                      <a:r>
                        <a:rPr lang="fr-FR" sz="1800" dirty="0" err="1">
                          <a:latin typeface="Times New Roman"/>
                          <a:ea typeface="Times New Roman"/>
                          <a:cs typeface="Times New Roman"/>
                        </a:rPr>
                        <a:t>probleme</a:t>
                      </a:r>
                      <a:r>
                        <a:rPr lang="fr-FR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800" dirty="0" err="1">
                          <a:latin typeface="Times New Roman"/>
                          <a:ea typeface="Times New Roman"/>
                          <a:cs typeface="Times New Roman"/>
                        </a:rPr>
                        <a:t>pentru</a:t>
                      </a:r>
                      <a:r>
                        <a:rPr lang="fr-FR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800" dirty="0" err="1">
                          <a:latin typeface="Times New Roman"/>
                          <a:ea typeface="Times New Roman"/>
                          <a:cs typeface="Times New Roman"/>
                        </a:rPr>
                        <a:t>pregătire</a:t>
                      </a:r>
                      <a:r>
                        <a:rPr lang="fr-FR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800" dirty="0" err="1">
                          <a:latin typeface="Times New Roman"/>
                          <a:ea typeface="Times New Roman"/>
                          <a:cs typeface="Times New Roman"/>
                        </a:rPr>
                        <a:t>diferen</a:t>
                      </a:r>
                      <a:r>
                        <a:rPr lang="fr-FR" sz="1800" dirty="0">
                          <a:latin typeface="Times New Roman"/>
                          <a:ea typeface="Times New Roman"/>
                          <a:cs typeface="Times New Roman"/>
                        </a:rPr>
                        <a:t>ț</a:t>
                      </a:r>
                      <a:r>
                        <a:rPr lang="fr-FR" sz="1800" dirty="0" err="1">
                          <a:latin typeface="Times New Roman"/>
                          <a:ea typeface="Times New Roman"/>
                          <a:cs typeface="Times New Roman"/>
                        </a:rPr>
                        <a:t>ia</a:t>
                      </a:r>
                      <a:r>
                        <a:rPr lang="fr-FR" sz="1800" dirty="0">
                          <a:latin typeface="Times New Roman"/>
                          <a:ea typeface="Times New Roman"/>
                          <a:cs typeface="Times New Roman"/>
                        </a:rPr>
                        <a:t>ță (</a:t>
                      </a:r>
                      <a:r>
                        <a:rPr lang="ro-RO" sz="1800" dirty="0">
                          <a:latin typeface="Times New Roman"/>
                          <a:ea typeface="Times New Roman"/>
                          <a:cs typeface="Times New Roman"/>
                        </a:rPr>
                        <a:t>remediale/de progres</a:t>
                      </a:r>
                      <a:r>
                        <a:rPr lang="fr-FR" sz="18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A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9" marR="63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-Feedback </a:t>
                      </a:r>
                      <a:r>
                        <a:rPr lang="en-A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personalizat</a:t>
                      </a:r>
                      <a:r>
                        <a:rPr lang="en-A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A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Autoevaluare</a:t>
                      </a:r>
                      <a:r>
                        <a:rPr lang="en-A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-Inter-</a:t>
                      </a:r>
                      <a:r>
                        <a:rPr lang="en-A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evaluare</a:t>
                      </a:r>
                      <a:r>
                        <a:rPr lang="en-A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în</a:t>
                      </a:r>
                      <a:r>
                        <a:rPr lang="en-A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cadrul</a:t>
                      </a:r>
                      <a:r>
                        <a:rPr lang="en-A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grupului</a:t>
                      </a:r>
                      <a:endParaRPr lang="en-A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latin typeface="Times New Roman"/>
                          <a:ea typeface="Times New Roman"/>
                          <a:cs typeface="Times New Roman"/>
                        </a:rPr>
                        <a:t>-Evaluare la finalul unității de învățare și stabilirea notei finale</a:t>
                      </a:r>
                      <a:endParaRPr lang="en-A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9" marR="63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1023582" y="3554948"/>
            <a:ext cx="88710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Resurse</a:t>
            </a: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educaționale</a:t>
            </a: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deschise</a:t>
            </a: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AU" sz="18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Prezentare</a:t>
            </a: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sz="18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electronică</a:t>
            </a: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Power Point</a:t>
            </a:r>
            <a:endParaRPr kumimoji="0" lang="ro-RO" sz="1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A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https://ro.pinterest.com/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https://www.ixl.com/math/geometry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https://www.mathwarehouse.com/geometry/congruent_triangles/</a:t>
            </a: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o-RO" sz="1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https://ro.wikipedia.org/wiki/Congruen%C8%9B%C4%83_(geometrie)</a:t>
            </a:r>
            <a:endParaRPr kumimoji="0" lang="ro-RO" sz="1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610435" y="2435073"/>
            <a:ext cx="88164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A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Exemple</a:t>
            </a:r>
            <a:r>
              <a:rPr lang="en-A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A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sarcini</a:t>
            </a:r>
            <a:r>
              <a:rPr lang="en-A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A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lucru</a:t>
            </a:r>
            <a:r>
              <a:rPr lang="en-A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A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2362200"/>
            <a:ext cx="4673600" cy="1374775"/>
            <a:chOff x="432" y="1200"/>
            <a:chExt cx="2208" cy="86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24" y="1392"/>
              <a:ext cx="1632" cy="624"/>
              <a:chOff x="1440" y="960"/>
              <a:chExt cx="960" cy="480"/>
            </a:xfrm>
          </p:grpSpPr>
          <p:sp>
            <p:nvSpPr>
              <p:cNvPr id="5137" name="Line 4"/>
              <p:cNvSpPr>
                <a:spLocks noChangeShapeType="1"/>
              </p:cNvSpPr>
              <p:nvPr/>
            </p:nvSpPr>
            <p:spPr bwMode="auto">
              <a:xfrm flipH="1">
                <a:off x="1440" y="960"/>
                <a:ext cx="24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138" name="Line 5"/>
              <p:cNvSpPr>
                <a:spLocks noChangeShapeType="1"/>
              </p:cNvSpPr>
              <p:nvPr/>
            </p:nvSpPr>
            <p:spPr bwMode="auto">
              <a:xfrm>
                <a:off x="1680" y="960"/>
                <a:ext cx="72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139" name="Line 6"/>
              <p:cNvSpPr>
                <a:spLocks noChangeShapeType="1"/>
              </p:cNvSpPr>
              <p:nvPr/>
            </p:nvSpPr>
            <p:spPr bwMode="auto">
              <a:xfrm flipH="1">
                <a:off x="1440" y="1392"/>
                <a:ext cx="96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5134" name="Text Box 7"/>
            <p:cNvSpPr txBox="1">
              <a:spLocks noChangeArrowheads="1"/>
            </p:cNvSpPr>
            <p:nvPr/>
          </p:nvSpPr>
          <p:spPr bwMode="auto">
            <a:xfrm>
              <a:off x="912" y="1200"/>
              <a:ext cx="33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hu-HU">
                  <a:latin typeface="Arial" charset="0"/>
                </a:rPr>
                <a:t>A</a:t>
              </a:r>
            </a:p>
          </p:txBody>
        </p:sp>
        <p:sp>
          <p:nvSpPr>
            <p:cNvPr id="5135" name="Text Box 8"/>
            <p:cNvSpPr txBox="1">
              <a:spLocks noChangeArrowheads="1"/>
            </p:cNvSpPr>
            <p:nvPr/>
          </p:nvSpPr>
          <p:spPr bwMode="auto">
            <a:xfrm>
              <a:off x="432" y="1872"/>
              <a:ext cx="43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hu-HU">
                  <a:latin typeface="Arial" charset="0"/>
                </a:rPr>
                <a:t>B</a:t>
              </a:r>
            </a:p>
          </p:txBody>
        </p:sp>
        <p:sp>
          <p:nvSpPr>
            <p:cNvPr id="5136" name="Text Box 9"/>
            <p:cNvSpPr txBox="1">
              <a:spLocks noChangeArrowheads="1"/>
            </p:cNvSpPr>
            <p:nvPr/>
          </p:nvSpPr>
          <p:spPr bwMode="auto">
            <a:xfrm>
              <a:off x="2208" y="1824"/>
              <a:ext cx="43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hu-HU">
                  <a:latin typeface="Arial" charset="0"/>
                </a:rPr>
                <a:t>C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672239" y="1665619"/>
            <a:ext cx="4684184" cy="2832100"/>
            <a:chOff x="3120" y="1075"/>
            <a:chExt cx="2213" cy="1784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 rot="2628479">
              <a:off x="3279" y="1454"/>
              <a:ext cx="2054" cy="609"/>
              <a:chOff x="1440" y="960"/>
              <a:chExt cx="960" cy="480"/>
            </a:xfrm>
          </p:grpSpPr>
          <p:sp>
            <p:nvSpPr>
              <p:cNvPr id="5130" name="Line 12"/>
              <p:cNvSpPr>
                <a:spLocks noChangeShapeType="1"/>
              </p:cNvSpPr>
              <p:nvPr/>
            </p:nvSpPr>
            <p:spPr bwMode="auto">
              <a:xfrm flipH="1">
                <a:off x="1440" y="960"/>
                <a:ext cx="24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131" name="Line 13"/>
              <p:cNvSpPr>
                <a:spLocks noChangeShapeType="1"/>
              </p:cNvSpPr>
              <p:nvPr/>
            </p:nvSpPr>
            <p:spPr bwMode="auto">
              <a:xfrm>
                <a:off x="1680" y="960"/>
                <a:ext cx="72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132" name="Line 14"/>
              <p:cNvSpPr>
                <a:spLocks noChangeShapeType="1"/>
              </p:cNvSpPr>
              <p:nvPr/>
            </p:nvSpPr>
            <p:spPr bwMode="auto">
              <a:xfrm flipH="1">
                <a:off x="1440" y="1392"/>
                <a:ext cx="96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5127" name="Text Box 15"/>
            <p:cNvSpPr txBox="1">
              <a:spLocks noChangeArrowheads="1"/>
            </p:cNvSpPr>
            <p:nvPr/>
          </p:nvSpPr>
          <p:spPr bwMode="auto">
            <a:xfrm rot="2628479">
              <a:off x="4176" y="1075"/>
              <a:ext cx="33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hu-HU">
                  <a:latin typeface="Arial" charset="0"/>
                </a:rPr>
                <a:t>A’</a:t>
              </a:r>
            </a:p>
          </p:txBody>
        </p:sp>
        <p:sp>
          <p:nvSpPr>
            <p:cNvPr id="5128" name="Text Box 16"/>
            <p:cNvSpPr txBox="1">
              <a:spLocks noChangeArrowheads="1"/>
            </p:cNvSpPr>
            <p:nvPr/>
          </p:nvSpPr>
          <p:spPr bwMode="auto">
            <a:xfrm rot="2628479">
              <a:off x="3120" y="1171"/>
              <a:ext cx="43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hu-HU">
                  <a:latin typeface="Arial" charset="0"/>
                </a:rPr>
                <a:t>B’</a:t>
              </a:r>
            </a:p>
          </p:txBody>
        </p:sp>
        <p:sp>
          <p:nvSpPr>
            <p:cNvPr id="5129" name="Text Box 17"/>
            <p:cNvSpPr txBox="1">
              <a:spLocks noChangeArrowheads="1"/>
            </p:cNvSpPr>
            <p:nvPr/>
          </p:nvSpPr>
          <p:spPr bwMode="auto">
            <a:xfrm rot="2628479">
              <a:off x="4785" y="2665"/>
              <a:ext cx="43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hu-HU">
                  <a:latin typeface="Arial" charset="0"/>
                </a:rPr>
                <a:t>C’</a:t>
              </a:r>
            </a:p>
          </p:txBody>
        </p:sp>
      </p:grpSp>
      <p:sp>
        <p:nvSpPr>
          <p:cNvPr id="5124" name="CasetăText 19"/>
          <p:cNvSpPr txBox="1">
            <a:spLocks noChangeArrowheads="1"/>
          </p:cNvSpPr>
          <p:nvPr/>
        </p:nvSpPr>
        <p:spPr bwMode="auto">
          <a:xfrm>
            <a:off x="1524001" y="1348855"/>
            <a:ext cx="3445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 sz="2400" dirty="0">
                <a:latin typeface="Times New Roman" pitchFamily="18" charset="0"/>
                <a:cs typeface="Times New Roman" pitchFamily="18" charset="0"/>
              </a:rPr>
              <a:t>Se consideră triunghiurile:</a:t>
            </a:r>
          </a:p>
        </p:txBody>
      </p:sp>
      <p:sp>
        <p:nvSpPr>
          <p:cNvPr id="8197" name="CasetăText 20"/>
          <p:cNvSpPr txBox="1">
            <a:spLocks noChangeArrowheads="1"/>
          </p:cNvSpPr>
          <p:nvPr/>
        </p:nvSpPr>
        <p:spPr bwMode="auto">
          <a:xfrm>
            <a:off x="6288617" y="5310188"/>
            <a:ext cx="30283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 sz="2400">
                <a:latin typeface="Times New Roman" pitchFamily="18" charset="0"/>
                <a:cs typeface="Times New Roman" pitchFamily="18" charset="0"/>
              </a:rPr>
              <a:t>Oare sunt congruente ?</a:t>
            </a:r>
            <a:endParaRPr lang="ro-RO" altLang="hu-H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0197" y="1039505"/>
            <a:ext cx="1321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Exemplul 1</a:t>
            </a:r>
            <a:endParaRPr lang="en-A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525 -0.00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914400" y="2362200"/>
            <a:ext cx="4673600" cy="1374775"/>
            <a:chOff x="432" y="1200"/>
            <a:chExt cx="2208" cy="866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624" y="1392"/>
              <a:ext cx="1632" cy="624"/>
              <a:chOff x="1440" y="960"/>
              <a:chExt cx="960" cy="480"/>
            </a:xfrm>
          </p:grpSpPr>
          <p:sp>
            <p:nvSpPr>
              <p:cNvPr id="6160" name="Line 9"/>
              <p:cNvSpPr>
                <a:spLocks noChangeShapeType="1"/>
              </p:cNvSpPr>
              <p:nvPr/>
            </p:nvSpPr>
            <p:spPr bwMode="auto">
              <a:xfrm flipH="1">
                <a:off x="1440" y="960"/>
                <a:ext cx="24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161" name="Line 10"/>
              <p:cNvSpPr>
                <a:spLocks noChangeShapeType="1"/>
              </p:cNvSpPr>
              <p:nvPr/>
            </p:nvSpPr>
            <p:spPr bwMode="auto">
              <a:xfrm>
                <a:off x="1680" y="960"/>
                <a:ext cx="72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162" name="Line 11"/>
              <p:cNvSpPr>
                <a:spLocks noChangeShapeType="1"/>
              </p:cNvSpPr>
              <p:nvPr/>
            </p:nvSpPr>
            <p:spPr bwMode="auto">
              <a:xfrm flipH="1">
                <a:off x="1440" y="1392"/>
                <a:ext cx="96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6157" name="Text Box 12"/>
            <p:cNvSpPr txBox="1">
              <a:spLocks noChangeArrowheads="1"/>
            </p:cNvSpPr>
            <p:nvPr/>
          </p:nvSpPr>
          <p:spPr bwMode="auto">
            <a:xfrm>
              <a:off x="912" y="1200"/>
              <a:ext cx="33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hu-HU">
                  <a:latin typeface="Arial" charset="0"/>
                </a:rPr>
                <a:t>A</a:t>
              </a:r>
            </a:p>
          </p:txBody>
        </p:sp>
        <p:sp>
          <p:nvSpPr>
            <p:cNvPr id="6158" name="Text Box 13"/>
            <p:cNvSpPr txBox="1">
              <a:spLocks noChangeArrowheads="1"/>
            </p:cNvSpPr>
            <p:nvPr/>
          </p:nvSpPr>
          <p:spPr bwMode="auto">
            <a:xfrm>
              <a:off x="432" y="1872"/>
              <a:ext cx="43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hu-HU">
                  <a:latin typeface="Arial" charset="0"/>
                </a:rPr>
                <a:t>B</a:t>
              </a:r>
            </a:p>
          </p:txBody>
        </p:sp>
        <p:sp>
          <p:nvSpPr>
            <p:cNvPr id="6159" name="Text Box 14"/>
            <p:cNvSpPr txBox="1">
              <a:spLocks noChangeArrowheads="1"/>
            </p:cNvSpPr>
            <p:nvPr/>
          </p:nvSpPr>
          <p:spPr bwMode="auto">
            <a:xfrm>
              <a:off x="2208" y="1824"/>
              <a:ext cx="43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hu-HU">
                  <a:latin typeface="Arial" charset="0"/>
                </a:rPr>
                <a:t>C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 rot="2628479">
            <a:off x="7260059" y="2405789"/>
            <a:ext cx="4673600" cy="1374775"/>
            <a:chOff x="432" y="1219"/>
            <a:chExt cx="2208" cy="866"/>
          </a:xfrm>
        </p:grpSpPr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624" y="1392"/>
              <a:ext cx="1632" cy="624"/>
              <a:chOff x="1440" y="960"/>
              <a:chExt cx="960" cy="480"/>
            </a:xfrm>
          </p:grpSpPr>
          <p:sp>
            <p:nvSpPr>
              <p:cNvPr id="6153" name="Line 18"/>
              <p:cNvSpPr>
                <a:spLocks noChangeShapeType="1"/>
              </p:cNvSpPr>
              <p:nvPr/>
            </p:nvSpPr>
            <p:spPr bwMode="auto">
              <a:xfrm flipH="1">
                <a:off x="1440" y="960"/>
                <a:ext cx="24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154" name="Line 19"/>
              <p:cNvSpPr>
                <a:spLocks noChangeShapeType="1"/>
              </p:cNvSpPr>
              <p:nvPr/>
            </p:nvSpPr>
            <p:spPr bwMode="auto">
              <a:xfrm>
                <a:off x="1680" y="960"/>
                <a:ext cx="72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155" name="Line 20"/>
              <p:cNvSpPr>
                <a:spLocks noChangeShapeType="1"/>
              </p:cNvSpPr>
              <p:nvPr/>
            </p:nvSpPr>
            <p:spPr bwMode="auto">
              <a:xfrm flipH="1">
                <a:off x="1440" y="1392"/>
                <a:ext cx="96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6150" name="Text Box 21"/>
            <p:cNvSpPr txBox="1">
              <a:spLocks noChangeArrowheads="1"/>
            </p:cNvSpPr>
            <p:nvPr/>
          </p:nvSpPr>
          <p:spPr bwMode="auto">
            <a:xfrm>
              <a:off x="912" y="1219"/>
              <a:ext cx="33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hu-HU">
                  <a:latin typeface="Arial" charset="0"/>
                </a:rPr>
                <a:t>A’</a:t>
              </a:r>
            </a:p>
          </p:txBody>
        </p:sp>
        <p:sp>
          <p:nvSpPr>
            <p:cNvPr id="6151" name="Text Box 22"/>
            <p:cNvSpPr txBox="1">
              <a:spLocks noChangeArrowheads="1"/>
            </p:cNvSpPr>
            <p:nvPr/>
          </p:nvSpPr>
          <p:spPr bwMode="auto">
            <a:xfrm>
              <a:off x="432" y="1891"/>
              <a:ext cx="43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hu-HU">
                  <a:latin typeface="Arial" charset="0"/>
                </a:rPr>
                <a:t>B’</a:t>
              </a:r>
            </a:p>
          </p:txBody>
        </p:sp>
        <p:sp>
          <p:nvSpPr>
            <p:cNvPr id="6152" name="Text Box 23"/>
            <p:cNvSpPr txBox="1">
              <a:spLocks noChangeArrowheads="1"/>
            </p:cNvSpPr>
            <p:nvPr/>
          </p:nvSpPr>
          <p:spPr bwMode="auto">
            <a:xfrm>
              <a:off x="2208" y="1843"/>
              <a:ext cx="43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hu-HU">
                  <a:latin typeface="Arial" charset="0"/>
                </a:rPr>
                <a:t>C’</a:t>
              </a:r>
            </a:p>
          </p:txBody>
        </p:sp>
      </p:grpSp>
      <p:sp>
        <p:nvSpPr>
          <p:cNvPr id="9220" name="CasetăText 19"/>
          <p:cNvSpPr txBox="1">
            <a:spLocks noChangeArrowheads="1"/>
          </p:cNvSpPr>
          <p:nvPr/>
        </p:nvSpPr>
        <p:spPr bwMode="auto">
          <a:xfrm>
            <a:off x="1757528" y="1331795"/>
            <a:ext cx="1524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 sz="2400" dirty="0">
                <a:latin typeface="Times New Roman" pitchFamily="18" charset="0"/>
                <a:cs typeface="Times New Roman" pitchFamily="18" charset="0"/>
              </a:rPr>
              <a:t>Dar acum?</a:t>
            </a:r>
            <a:endParaRPr lang="ro-RO" alt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525 -0.00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1520" y="1364776"/>
            <a:ext cx="37996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§"/>
            </a:pPr>
            <a:r>
              <a:rPr lang="en-AU" sz="2000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Stabili</a:t>
            </a:r>
            <a:r>
              <a:rPr lang="ro-RO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ți , 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pentru fiecare situație,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dacă cele două triunghiuri din imagine sunt congruente. </a:t>
            </a:r>
            <a:r>
              <a:rPr lang="ro-RO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Justificați 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răspunsul!</a:t>
            </a:r>
            <a:endParaRPr lang="en-A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4.4 - 4.5 Triangle Congruence: SSS, SAS, AAS, ASA, HL - CH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9422" y="1326111"/>
            <a:ext cx="6141492" cy="435135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34788" y="984913"/>
            <a:ext cx="1321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Exemplul 2</a:t>
            </a:r>
            <a:endParaRPr lang="en-A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834694" y="1840103"/>
            <a:ext cx="1000548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ro-RO" altLang="hu-HU" sz="2000" b="1" dirty="0">
                <a:latin typeface="Times New Roman" pitchFamily="18" charset="0"/>
                <a:cs typeface="Times New Roman" pitchFamily="18" charset="0"/>
              </a:rPr>
              <a:t>Identificați</a:t>
            </a:r>
            <a:r>
              <a:rPr lang="ro-RO" altLang="hu-HU" sz="2000" dirty="0">
                <a:latin typeface="Times New Roman" pitchFamily="18" charset="0"/>
                <a:cs typeface="Times New Roman" pitchFamily="18" charset="0"/>
              </a:rPr>
              <a:t> perechile de triunghiuri congruente, precizați cazul de congruență și apoi scrieți congruențele elementelor lor. </a:t>
            </a:r>
            <a:endParaRPr lang="en-US" alt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Hypotenuse leg congruence theorem - hl"/>
          <p:cNvPicPr/>
          <p:nvPr/>
        </p:nvPicPr>
        <p:blipFill>
          <a:blip r:embed="rId2"/>
          <a:srcRect t="22695"/>
          <a:stretch>
            <a:fillRect/>
          </a:stretch>
        </p:blipFill>
        <p:spPr bwMode="auto">
          <a:xfrm>
            <a:off x="836624" y="2885216"/>
            <a:ext cx="4131599" cy="258882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87104" y="2497540"/>
            <a:ext cx="750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Set A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5311255" y="2431575"/>
            <a:ext cx="750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Set B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903027" y="1285164"/>
            <a:ext cx="1321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Exemplul 3</a:t>
            </a:r>
            <a:endParaRPr lang="en-A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/>
          <a:srcRect l="21744" t="22565" r="49067" b="15677"/>
          <a:stretch>
            <a:fillRect/>
          </a:stretch>
        </p:blipFill>
        <p:spPr bwMode="auto">
          <a:xfrm>
            <a:off x="8498735" y="2294641"/>
            <a:ext cx="2591616" cy="308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>
          <a:blip r:embed="rId4"/>
          <a:srcRect l="26379" t="22565" r="43574" b="15762"/>
          <a:stretch>
            <a:fillRect/>
          </a:stretch>
        </p:blipFill>
        <p:spPr bwMode="auto">
          <a:xfrm>
            <a:off x="5869082" y="2351349"/>
            <a:ext cx="2664774" cy="308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1520" y="1364776"/>
            <a:ext cx="9518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§"/>
            </a:pPr>
            <a:r>
              <a:rPr lang="en-A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ro-RO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</a:t>
            </a:r>
            <a:r>
              <a:rPr lang="en-AU" sz="2000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</a:t>
            </a:r>
            <a:r>
              <a:rPr lang="ro-RO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ți  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perechile de triunghiuri congruente și adăugați-le în buzunarul potrivit! </a:t>
            </a:r>
            <a:endParaRPr lang="en-A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2" name="AutoShape 2"/>
          <p:cNvSpPr>
            <a:spLocks noChangeArrowheads="1"/>
          </p:cNvSpPr>
          <p:nvPr/>
        </p:nvSpPr>
        <p:spPr bwMode="auto">
          <a:xfrm rot="5400000">
            <a:off x="1237989" y="2624377"/>
            <a:ext cx="1971675" cy="1816100"/>
          </a:xfrm>
          <a:prstGeom prst="homePlate">
            <a:avLst>
              <a:gd name="adj" fmla="val 27142"/>
            </a:avLst>
          </a:prstGeom>
          <a:solidFill>
            <a:srgbClr val="CCC0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401" name="Text Box 1"/>
          <p:cNvSpPr txBox="1">
            <a:spLocks noChangeArrowheads="1"/>
          </p:cNvSpPr>
          <p:nvPr/>
        </p:nvSpPr>
        <p:spPr bwMode="auto">
          <a:xfrm>
            <a:off x="1989185" y="3181871"/>
            <a:ext cx="577850" cy="415925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rnd">
            <a:noFill/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C.U.</a:t>
            </a:r>
            <a:endParaRPr kumimoji="0" 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7" name="AutoShape 7"/>
          <p:cNvSpPr>
            <a:spLocks noChangeArrowheads="1"/>
          </p:cNvSpPr>
          <p:nvPr/>
        </p:nvSpPr>
        <p:spPr bwMode="auto">
          <a:xfrm rot="5400000">
            <a:off x="8962623" y="2747206"/>
            <a:ext cx="1971675" cy="1816100"/>
          </a:xfrm>
          <a:prstGeom prst="homePlate">
            <a:avLst>
              <a:gd name="adj" fmla="val 27142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9700170" y="3302758"/>
            <a:ext cx="577850" cy="376925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rnd">
            <a:noFill/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o-R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.C.</a:t>
            </a:r>
            <a:endParaRPr kumimoji="0" 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12" name="AutoShape 12"/>
          <p:cNvSpPr>
            <a:spLocks noChangeArrowheads="1"/>
          </p:cNvSpPr>
          <p:nvPr/>
        </p:nvSpPr>
        <p:spPr bwMode="auto">
          <a:xfrm rot="5400000">
            <a:off x="6410492" y="2692616"/>
            <a:ext cx="1971675" cy="1816100"/>
          </a:xfrm>
          <a:prstGeom prst="homePlate">
            <a:avLst>
              <a:gd name="adj" fmla="val 27142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7134391" y="3195519"/>
            <a:ext cx="577850" cy="415925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rnd">
            <a:noFill/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C.C.</a:t>
            </a:r>
            <a:endParaRPr kumimoji="0" 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17" name="AutoShape 17"/>
          <p:cNvSpPr>
            <a:spLocks noChangeArrowheads="1"/>
          </p:cNvSpPr>
          <p:nvPr/>
        </p:nvSpPr>
        <p:spPr bwMode="auto">
          <a:xfrm rot="5400000">
            <a:off x="3940247" y="2651672"/>
            <a:ext cx="1971675" cy="1816100"/>
          </a:xfrm>
          <a:prstGeom prst="homePlate">
            <a:avLst>
              <a:gd name="adj" fmla="val 27142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4746032" y="3195518"/>
            <a:ext cx="577850" cy="415925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rnd">
            <a:noFill/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o-R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.U.</a:t>
            </a:r>
            <a:endParaRPr kumimoji="0" 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18" name="Rectangle 1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0" name="Rectangle 20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873457" y="1982450"/>
            <a:ext cx="107407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AU" sz="2000" dirty="0" err="1" smtClean="0">
                <a:latin typeface="Times New Roman" pitchFamily="18" charset="0"/>
                <a:cs typeface="Times New Roman" pitchFamily="18" charset="0"/>
              </a:rPr>
              <a:t>Implementarea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 smtClean="0">
                <a:latin typeface="Times New Roman" pitchFamily="18" charset="0"/>
                <a:cs typeface="Times New Roman" pitchFamily="18" charset="0"/>
              </a:rPr>
              <a:t>noului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AU" sz="2000" dirty="0" err="1" smtClean="0">
                <a:latin typeface="Times New Roman" pitchFamily="18" charset="0"/>
                <a:cs typeface="Times New Roman" pitchFamily="18" charset="0"/>
              </a:rPr>
              <a:t>urriculum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 smtClean="0">
                <a:latin typeface="Times New Roman" pitchFamily="18" charset="0"/>
                <a:cs typeface="Times New Roman" pitchFamily="18" charset="0"/>
              </a:rPr>
              <a:t>național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centrat pe competenţe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induce o proiectare curriculară care are în vedere focalizarea pe achiziţiile finale ale învăţării, accentuarea dimensiunii acţionale a învăţării în formarea personalităţii elevului şi corelarea finalităţilor cu aşteptările societăţii.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Noile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programe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școlare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au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concepute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formarea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dezvoltarea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competențelor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elevilor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, adică a acelor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ansambluri structurate de cunoştinţe, deprinderi şi atitudini dobândite prin învăţare. Aceste competenţe permit identificarea şi rezolvarea unor probleme specifice domeniilor de studiu, în contexte variate.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Proiectarea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demersului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didactic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premisă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aplicării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programei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şcolare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clasă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, ce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realizează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stabilirea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unităţilor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învăţare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unitar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din punct de vedere tematic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indicate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titluri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stabilite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către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profesor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succesiunii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acestea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parcurse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bugetului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timp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aloca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fiecare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unitate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învăţare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și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proiectarea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unităților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învățare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A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Matematică clasa V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0918" y="1992574"/>
            <a:ext cx="4279948" cy="3374026"/>
          </a:xfrm>
          <a:prstGeom prst="rect">
            <a:avLst/>
          </a:prstGeom>
          <a:noFill/>
        </p:spPr>
      </p:pic>
      <p:pic>
        <p:nvPicPr>
          <p:cNvPr id="3" name="Picture 6" descr="8 - congruent triangles Basic Trig GCSE /High School Math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6817" y="2101755"/>
            <a:ext cx="5046637" cy="3316406"/>
          </a:xfrm>
          <a:prstGeom prst="rect">
            <a:avLst/>
          </a:prstGeom>
          <a:noFill/>
        </p:spPr>
      </p:pic>
      <p:pic>
        <p:nvPicPr>
          <p:cNvPr id="4" name="Picture 10" descr="Triangle Congruence Matching Activity by Eric Douce | TpT"/>
          <p:cNvPicPr>
            <a:picLocks noChangeAspect="1" noChangeArrowheads="1"/>
          </p:cNvPicPr>
          <p:nvPr/>
        </p:nvPicPr>
        <p:blipFill>
          <a:blip r:embed="rId4"/>
          <a:srcRect l="12635" t="72374" r="49419" b="11658"/>
          <a:stretch>
            <a:fillRect/>
          </a:stretch>
        </p:blipFill>
        <p:spPr bwMode="auto">
          <a:xfrm>
            <a:off x="8393373" y="4503760"/>
            <a:ext cx="2606723" cy="8461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74508" y="1637731"/>
            <a:ext cx="2470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în limba engleză</a:t>
            </a:r>
            <a:endParaRPr lang="en-AU" sz="1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8369" y="1392072"/>
            <a:ext cx="3095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ro-RO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în limba </a:t>
            </a:r>
            <a:r>
              <a:rPr lang="ro-RO" sz="1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română</a:t>
            </a:r>
            <a:endParaRPr lang="en-AU" sz="1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34018" y="1269242"/>
            <a:ext cx="642809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Denumirile criteriilor de congruență ale triunghiurilor</a:t>
            </a:r>
            <a:endParaRPr lang="en-AU" sz="1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1140" y="1080448"/>
            <a:ext cx="1321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Exemplul 4</a:t>
            </a:r>
            <a:endParaRPr lang="en-A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eometry Proving Triangles Congruent Maze | Забавная математика ..."/>
          <p:cNvPicPr>
            <a:picLocks noChangeAspect="1" noChangeArrowheads="1"/>
          </p:cNvPicPr>
          <p:nvPr/>
        </p:nvPicPr>
        <p:blipFill>
          <a:blip r:embed="rId2"/>
          <a:srcRect l="1799" t="1567" r="2158" b="4075"/>
          <a:stretch>
            <a:fillRect/>
          </a:stretch>
        </p:blipFill>
        <p:spPr bwMode="auto">
          <a:xfrm>
            <a:off x="4176215" y="1514902"/>
            <a:ext cx="3643952" cy="4107976"/>
          </a:xfrm>
          <a:prstGeom prst="rect">
            <a:avLst/>
          </a:prstGeom>
          <a:noFill/>
        </p:spPr>
      </p:pic>
      <p:pic>
        <p:nvPicPr>
          <p:cNvPr id="5" name="Picture 4" descr="SSS, SAS, AAS, ASA Comparison (Reference Sheet) by SkewLines | TpT"/>
          <p:cNvPicPr/>
          <p:nvPr/>
        </p:nvPicPr>
        <p:blipFill>
          <a:blip r:embed="rId3"/>
          <a:srcRect l="4011" t="4902" r="4535" b="5882"/>
          <a:stretch>
            <a:fillRect/>
          </a:stretch>
        </p:blipFill>
        <p:spPr bwMode="auto">
          <a:xfrm>
            <a:off x="859809" y="1473959"/>
            <a:ext cx="3330054" cy="4217158"/>
          </a:xfrm>
          <a:prstGeom prst="rect">
            <a:avLst/>
          </a:prstGeom>
          <a:noFill/>
        </p:spPr>
      </p:pic>
      <p:pic>
        <p:nvPicPr>
          <p:cNvPr id="6" name="Picture 5" descr="Geometry – Unit 5 Practice Name: ! Congruence Criteria"/>
          <p:cNvPicPr/>
          <p:nvPr/>
        </p:nvPicPr>
        <p:blipFill>
          <a:blip r:embed="rId4"/>
          <a:srcRect l="3892" t="2964" r="4850" b="20551"/>
          <a:stretch>
            <a:fillRect/>
          </a:stretch>
        </p:blipFill>
        <p:spPr bwMode="auto">
          <a:xfrm>
            <a:off x="7929349" y="1910687"/>
            <a:ext cx="3070747" cy="37940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525669" y="1241946"/>
            <a:ext cx="45674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ro-RO" altLang="hu-HU" b="1" dirty="0" smtClean="0">
                <a:latin typeface="Times New Roman" pitchFamily="18" charset="0"/>
                <a:cs typeface="Times New Roman" pitchFamily="18" charset="0"/>
              </a:rPr>
              <a:t>Aplicați</a:t>
            </a:r>
            <a:r>
              <a:rPr lang="ro-RO" altLang="hu-HU" dirty="0" smtClean="0">
                <a:latin typeface="Times New Roman" pitchFamily="18" charset="0"/>
                <a:cs typeface="Times New Roman" pitchFamily="18" charset="0"/>
              </a:rPr>
              <a:t> criteriile de congruență pentru a obține steluța. </a:t>
            </a:r>
            <a:endParaRPr lang="en-US" alt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54285" y="1312460"/>
            <a:ext cx="4114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ro-RO" altLang="hu-HU" b="1" dirty="0" smtClean="0">
                <a:latin typeface="Times New Roman" pitchFamily="18" charset="0"/>
                <a:cs typeface="Times New Roman" pitchFamily="18" charset="0"/>
              </a:rPr>
              <a:t> Analizați </a:t>
            </a:r>
            <a:r>
              <a:rPr lang="ro-RO" altLang="hu-HU" dirty="0" smtClean="0">
                <a:latin typeface="Times New Roman" pitchFamily="18" charset="0"/>
                <a:cs typeface="Times New Roman" pitchFamily="18" charset="0"/>
              </a:rPr>
              <a:t>situațiile următoare și </a:t>
            </a:r>
            <a:r>
              <a:rPr lang="ro-RO" altLang="hu-HU" b="1" dirty="0" smtClean="0">
                <a:latin typeface="Times New Roman" pitchFamily="18" charset="0"/>
                <a:cs typeface="Times New Roman" pitchFamily="18" charset="0"/>
              </a:rPr>
              <a:t>stabiliți </a:t>
            </a:r>
            <a:r>
              <a:rPr lang="ro-RO" altLang="hu-HU" dirty="0" smtClean="0">
                <a:latin typeface="Times New Roman" pitchFamily="18" charset="0"/>
                <a:cs typeface="Times New Roman" pitchFamily="18" charset="0"/>
              </a:rPr>
              <a:t>dacă există sau nu congruență între perechile de triunghiuri. </a:t>
            </a:r>
            <a:endParaRPr lang="en-US" alt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39" name="Picture 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300" cy="104775"/>
          </a:xfrm>
          <a:prstGeom prst="rect">
            <a:avLst/>
          </a:prstGeom>
          <a:noFill/>
        </p:spPr>
      </p:pic>
      <p:pic>
        <p:nvPicPr>
          <p:cNvPr id="35938" name="Picture 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300" cy="104775"/>
          </a:xfrm>
          <a:prstGeom prst="rect">
            <a:avLst/>
          </a:prstGeom>
          <a:noFill/>
        </p:spPr>
      </p:pic>
      <p:pic>
        <p:nvPicPr>
          <p:cNvPr id="35937" name="Picture 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300" cy="104775"/>
          </a:xfrm>
          <a:prstGeom prst="rect">
            <a:avLst/>
          </a:prstGeom>
          <a:noFill/>
        </p:spPr>
      </p:pic>
      <p:pic>
        <p:nvPicPr>
          <p:cNvPr id="35936" name="Picture 9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4300" cy="209550"/>
          </a:xfrm>
          <a:prstGeom prst="rect">
            <a:avLst/>
          </a:prstGeom>
          <a:noFill/>
        </p:spPr>
      </p:pic>
      <p:pic>
        <p:nvPicPr>
          <p:cNvPr id="35935" name="Picture 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300" cy="104775"/>
          </a:xfrm>
          <a:prstGeom prst="rect">
            <a:avLst/>
          </a:prstGeom>
          <a:noFill/>
        </p:spPr>
      </p:pic>
      <p:pic>
        <p:nvPicPr>
          <p:cNvPr id="35934" name="Picture 9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8100" cy="209550"/>
          </a:xfrm>
          <a:prstGeom prst="rect">
            <a:avLst/>
          </a:prstGeom>
          <a:noFill/>
        </p:spPr>
      </p:pic>
      <p:pic>
        <p:nvPicPr>
          <p:cNvPr id="35933" name="Picture 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300" cy="104775"/>
          </a:xfrm>
          <a:prstGeom prst="rect">
            <a:avLst/>
          </a:prstGeom>
          <a:noFill/>
        </p:spPr>
      </p:pic>
      <p:pic>
        <p:nvPicPr>
          <p:cNvPr id="35932" name="Picture 9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4300" cy="209550"/>
          </a:xfrm>
          <a:prstGeom prst="rect">
            <a:avLst/>
          </a:prstGeom>
          <a:noFill/>
        </p:spPr>
      </p:pic>
      <p:pic>
        <p:nvPicPr>
          <p:cNvPr id="35944" name="Picture 99"/>
          <p:cNvPicPr>
            <a:picLocks noChangeAspect="1" noChangeArrowheads="1"/>
          </p:cNvPicPr>
          <p:nvPr/>
        </p:nvPicPr>
        <p:blipFill>
          <a:blip r:embed="rId5">
            <a:lum contrast="10000"/>
          </a:blip>
          <a:srcRect l="4968" t="7936" r="6522" b="19262"/>
          <a:stretch>
            <a:fillRect/>
          </a:stretch>
        </p:blipFill>
        <p:spPr bwMode="auto">
          <a:xfrm>
            <a:off x="3289110" y="3384645"/>
            <a:ext cx="6129449" cy="1951630"/>
          </a:xfrm>
          <a:prstGeom prst="rect">
            <a:avLst/>
          </a:prstGeom>
          <a:noFill/>
        </p:spPr>
      </p:pic>
      <p:sp>
        <p:nvSpPr>
          <p:cNvPr id="35946" name="Rectangle 10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5948" name="Rectangle 108"/>
          <p:cNvSpPr>
            <a:spLocks noChangeArrowheads="1"/>
          </p:cNvSpPr>
          <p:nvPr/>
        </p:nvSpPr>
        <p:spPr bwMode="auto">
          <a:xfrm>
            <a:off x="846160" y="1815281"/>
            <a:ext cx="103252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A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A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sz="28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figura</a:t>
            </a:r>
            <a:r>
              <a:rPr kumimoji="0" lang="en-A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 mai jos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AB ≡ MN </a:t>
            </a:r>
            <a:r>
              <a:rPr kumimoji="0" lang="en-A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și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BC ≡ NP. </a:t>
            </a:r>
            <a:endParaRPr kumimoji="0" lang="ro-RO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o-RO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n-A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entru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 ∆ABC ≡ ∆MNP </a:t>
            </a:r>
            <a:r>
              <a:rPr kumimoji="0" lang="en-A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este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necesar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 </a:t>
            </a:r>
            <a:r>
              <a:rPr kumimoji="0" lang="en-A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ultima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congruență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să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fie ...   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....         </a:t>
            </a:r>
            <a:r>
              <a:rPr kumimoji="0" lang="en-A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pentru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L.U.L.         </a:t>
            </a:r>
            <a:r>
              <a:rPr lang="ro-RO" sz="2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 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A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....        </a:t>
            </a:r>
            <a:r>
              <a:rPr kumimoji="0" lang="en-A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pentru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L.L.L.        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2084" y="1435289"/>
            <a:ext cx="1321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Exemplul 5</a:t>
            </a:r>
            <a:endParaRPr lang="en-A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791571" y="2620714"/>
            <a:ext cx="55819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§"/>
            </a:pP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Calcula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ţi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lungimea segmentului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știind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OD= 6cm</a:t>
            </a:r>
            <a:r>
              <a:rPr kumimoji="0" lang="ro-RO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și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unstler Script" pitchFamily="66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ro-R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unstler Script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∆AOB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24cm.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509982" y="2333767"/>
            <a:ext cx="3983014" cy="194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43970" y="1462585"/>
            <a:ext cx="1321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Exemplul 6</a:t>
            </a:r>
            <a:endParaRPr lang="en-A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109" name="Object 21"/>
          <p:cNvGraphicFramePr>
            <a:graphicFrameLocks noChangeAspect="1"/>
          </p:cNvGraphicFramePr>
          <p:nvPr/>
        </p:nvGraphicFramePr>
        <p:xfrm>
          <a:off x="2415653" y="1357952"/>
          <a:ext cx="1511425" cy="620973"/>
        </p:xfrm>
        <a:graphic>
          <a:graphicData uri="http://schemas.openxmlformats.org/presentationml/2006/ole">
            <p:oleObj spid="_x0000_s89109" name="Equation" r:id="rId3" imgW="1104900" imgH="457200" progId="Equation.3">
              <p:embed/>
            </p:oleObj>
          </a:graphicData>
        </a:graphic>
      </p:graphicFrame>
      <p:graphicFrame>
        <p:nvGraphicFramePr>
          <p:cNvPr id="89108" name="Object 20"/>
          <p:cNvGraphicFramePr>
            <a:graphicFrameLocks noChangeAspect="1"/>
          </p:cNvGraphicFramePr>
          <p:nvPr/>
        </p:nvGraphicFramePr>
        <p:xfrm>
          <a:off x="2497538" y="2018239"/>
          <a:ext cx="1665027" cy="929820"/>
        </p:xfrm>
        <a:graphic>
          <a:graphicData uri="http://schemas.openxmlformats.org/presentationml/2006/ole">
            <p:oleObj spid="_x0000_s89108" name="Equation" r:id="rId4" imgW="1282700" imgH="711200" progId="Equation.3">
              <p:embed/>
            </p:oleObj>
          </a:graphicData>
        </a:graphic>
      </p:graphicFrame>
      <p:grpSp>
        <p:nvGrpSpPr>
          <p:cNvPr id="89110" name="Group 22"/>
          <p:cNvGrpSpPr>
            <a:grpSpLocks noChangeAspect="1"/>
          </p:cNvGrpSpPr>
          <p:nvPr/>
        </p:nvGrpSpPr>
        <p:grpSpPr bwMode="auto">
          <a:xfrm>
            <a:off x="7550177" y="1251759"/>
            <a:ext cx="3867150" cy="2057400"/>
            <a:chOff x="4602" y="2098"/>
            <a:chExt cx="5075" cy="2777"/>
          </a:xfrm>
        </p:grpSpPr>
        <p:sp>
          <p:nvSpPr>
            <p:cNvPr id="89124" name="AutoShape 36"/>
            <p:cNvSpPr>
              <a:spLocks noChangeAspect="1" noChangeArrowheads="1"/>
            </p:cNvSpPr>
            <p:nvPr/>
          </p:nvSpPr>
          <p:spPr bwMode="auto">
            <a:xfrm>
              <a:off x="4602" y="2098"/>
              <a:ext cx="4950" cy="277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9123" name="Line 35"/>
            <p:cNvSpPr>
              <a:spLocks noChangeShapeType="1"/>
            </p:cNvSpPr>
            <p:nvPr/>
          </p:nvSpPr>
          <p:spPr bwMode="auto">
            <a:xfrm>
              <a:off x="5220" y="3561"/>
              <a:ext cx="3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9122" name="Line 34"/>
            <p:cNvSpPr>
              <a:spLocks noChangeShapeType="1"/>
            </p:cNvSpPr>
            <p:nvPr/>
          </p:nvSpPr>
          <p:spPr bwMode="auto">
            <a:xfrm>
              <a:off x="6570" y="2635"/>
              <a:ext cx="0" cy="1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9121" name="Line 33"/>
            <p:cNvSpPr>
              <a:spLocks noChangeShapeType="1"/>
            </p:cNvSpPr>
            <p:nvPr/>
          </p:nvSpPr>
          <p:spPr bwMode="auto">
            <a:xfrm flipH="1">
              <a:off x="5220" y="2635"/>
              <a:ext cx="1350" cy="9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9120" name="Line 32"/>
            <p:cNvSpPr>
              <a:spLocks noChangeShapeType="1"/>
            </p:cNvSpPr>
            <p:nvPr/>
          </p:nvSpPr>
          <p:spPr bwMode="auto">
            <a:xfrm>
              <a:off x="5220" y="3561"/>
              <a:ext cx="1350" cy="77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9119" name="Line 31"/>
            <p:cNvSpPr>
              <a:spLocks noChangeShapeType="1"/>
            </p:cNvSpPr>
            <p:nvPr/>
          </p:nvSpPr>
          <p:spPr bwMode="auto">
            <a:xfrm>
              <a:off x="6570" y="2635"/>
              <a:ext cx="2550" cy="9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9118" name="Line 30"/>
            <p:cNvSpPr>
              <a:spLocks noChangeShapeType="1"/>
            </p:cNvSpPr>
            <p:nvPr/>
          </p:nvSpPr>
          <p:spPr bwMode="auto">
            <a:xfrm flipH="1">
              <a:off x="6570" y="3561"/>
              <a:ext cx="2550" cy="7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9117" name="Text Box 29"/>
            <p:cNvSpPr txBox="1">
              <a:spLocks noChangeArrowheads="1"/>
            </p:cNvSpPr>
            <p:nvPr/>
          </p:nvSpPr>
          <p:spPr bwMode="auto">
            <a:xfrm>
              <a:off x="4835" y="3414"/>
              <a:ext cx="750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16" name="Text Box 28"/>
            <p:cNvSpPr txBox="1">
              <a:spLocks noChangeArrowheads="1"/>
            </p:cNvSpPr>
            <p:nvPr/>
          </p:nvSpPr>
          <p:spPr bwMode="auto">
            <a:xfrm>
              <a:off x="9077" y="3424"/>
              <a:ext cx="600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15" name="Text Box 27"/>
            <p:cNvSpPr txBox="1">
              <a:spLocks noChangeArrowheads="1"/>
            </p:cNvSpPr>
            <p:nvPr/>
          </p:nvSpPr>
          <p:spPr bwMode="auto">
            <a:xfrm>
              <a:off x="6270" y="2326"/>
              <a:ext cx="750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14" name="Text Box 26"/>
            <p:cNvSpPr txBox="1">
              <a:spLocks noChangeArrowheads="1"/>
            </p:cNvSpPr>
            <p:nvPr/>
          </p:nvSpPr>
          <p:spPr bwMode="auto">
            <a:xfrm>
              <a:off x="6420" y="4332"/>
              <a:ext cx="450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13" name="Text Box 25"/>
            <p:cNvSpPr txBox="1">
              <a:spLocks noChangeArrowheads="1"/>
            </p:cNvSpPr>
            <p:nvPr/>
          </p:nvSpPr>
          <p:spPr bwMode="auto">
            <a:xfrm>
              <a:off x="6570" y="3252"/>
              <a:ext cx="450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12" name="Arc 24"/>
            <p:cNvSpPr>
              <a:spLocks/>
            </p:cNvSpPr>
            <p:nvPr/>
          </p:nvSpPr>
          <p:spPr bwMode="auto">
            <a:xfrm rot="15739914" flipV="1">
              <a:off x="5435" y="3262"/>
              <a:ext cx="469" cy="438"/>
            </a:xfrm>
            <a:custGeom>
              <a:avLst/>
              <a:gdLst>
                <a:gd name="G0" fmla="+- 0 0 0"/>
                <a:gd name="G1" fmla="+- 21071 0 0"/>
                <a:gd name="G2" fmla="+- 21600 0 0"/>
                <a:gd name="T0" fmla="*/ 4752 w 16396"/>
                <a:gd name="T1" fmla="*/ 0 h 21071"/>
                <a:gd name="T2" fmla="*/ 16396 w 16396"/>
                <a:gd name="T3" fmla="*/ 7009 h 21071"/>
                <a:gd name="T4" fmla="*/ 0 w 16396"/>
                <a:gd name="T5" fmla="*/ 21071 h 2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96" h="21071" fill="none" extrusionOk="0">
                  <a:moveTo>
                    <a:pt x="4751" y="0"/>
                  </a:moveTo>
                  <a:cubicBezTo>
                    <a:pt x="9286" y="1022"/>
                    <a:pt x="13369" y="3480"/>
                    <a:pt x="16395" y="7009"/>
                  </a:cubicBezTo>
                </a:path>
                <a:path w="16396" h="21071" stroke="0" extrusionOk="0">
                  <a:moveTo>
                    <a:pt x="4751" y="0"/>
                  </a:moveTo>
                  <a:cubicBezTo>
                    <a:pt x="9286" y="1022"/>
                    <a:pt x="13369" y="3480"/>
                    <a:pt x="16395" y="7009"/>
                  </a:cubicBezTo>
                  <a:lnTo>
                    <a:pt x="0" y="21071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9111" name="Arc 23"/>
            <p:cNvSpPr>
              <a:spLocks/>
            </p:cNvSpPr>
            <p:nvPr/>
          </p:nvSpPr>
          <p:spPr bwMode="auto">
            <a:xfrm rot="19140336" flipV="1">
              <a:off x="5556" y="3474"/>
              <a:ext cx="455" cy="451"/>
            </a:xfrm>
            <a:custGeom>
              <a:avLst/>
              <a:gdLst>
                <a:gd name="G0" fmla="+- 0 0 0"/>
                <a:gd name="G1" fmla="+- 21071 0 0"/>
                <a:gd name="G2" fmla="+- 21600 0 0"/>
                <a:gd name="T0" fmla="*/ 4752 w 16396"/>
                <a:gd name="T1" fmla="*/ 0 h 21071"/>
                <a:gd name="T2" fmla="*/ 16396 w 16396"/>
                <a:gd name="T3" fmla="*/ 7009 h 21071"/>
                <a:gd name="T4" fmla="*/ 0 w 16396"/>
                <a:gd name="T5" fmla="*/ 21071 h 2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96" h="21071" fill="none" extrusionOk="0">
                  <a:moveTo>
                    <a:pt x="4751" y="0"/>
                  </a:moveTo>
                  <a:cubicBezTo>
                    <a:pt x="9286" y="1022"/>
                    <a:pt x="13369" y="3480"/>
                    <a:pt x="16395" y="7009"/>
                  </a:cubicBezTo>
                </a:path>
                <a:path w="16396" h="21071" stroke="0" extrusionOk="0">
                  <a:moveTo>
                    <a:pt x="4751" y="0"/>
                  </a:moveTo>
                  <a:cubicBezTo>
                    <a:pt x="9286" y="1022"/>
                    <a:pt x="13369" y="3480"/>
                    <a:pt x="16395" y="7009"/>
                  </a:cubicBezTo>
                  <a:lnTo>
                    <a:pt x="0" y="21071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89125" name="Rectangle 37"/>
          <p:cNvSpPr>
            <a:spLocks noChangeArrowheads="1"/>
          </p:cNvSpPr>
          <p:nvPr/>
        </p:nvSpPr>
        <p:spPr bwMode="auto">
          <a:xfrm>
            <a:off x="4940488" y="1245686"/>
            <a:ext cx="308439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o-R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Rezolvați  </a:t>
            </a:r>
            <a:r>
              <a:rPr kumimoji="0" lang="fr-FR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problem</a:t>
            </a:r>
            <a:r>
              <a:rPr lang="ro-RO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a!</a:t>
            </a:r>
            <a:endParaRPr kumimoji="0" lang="en-A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131" name="Rectangle 43"/>
          <p:cNvSpPr>
            <a:spLocks noChangeArrowheads="1"/>
          </p:cNvSpPr>
          <p:nvPr/>
        </p:nvSpPr>
        <p:spPr bwMode="auto">
          <a:xfrm>
            <a:off x="1378423" y="1333329"/>
            <a:ext cx="8871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Ipoteză</a:t>
            </a:r>
            <a:endParaRPr kumimoji="0" lang="en-A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132" name="Rectangle 44"/>
          <p:cNvSpPr>
            <a:spLocks noChangeArrowheads="1"/>
          </p:cNvSpPr>
          <p:nvPr/>
        </p:nvSpPr>
        <p:spPr bwMode="auto">
          <a:xfrm>
            <a:off x="1364775" y="2140184"/>
            <a:ext cx="12419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Concluzie</a:t>
            </a:r>
            <a:r>
              <a:rPr kumimoji="0" lang="en-US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A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133" name="Rectangle 45"/>
          <p:cNvSpPr>
            <a:spLocks noChangeArrowheads="1"/>
          </p:cNvSpPr>
          <p:nvPr/>
        </p:nvSpPr>
        <p:spPr bwMode="auto">
          <a:xfrm>
            <a:off x="1433015" y="3268430"/>
            <a:ext cx="1337482" cy="30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Demonstraț</a:t>
            </a:r>
            <a:r>
              <a:rPr lang="ro-RO" b="1" i="1" u="sng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ție</a:t>
            </a:r>
            <a:endParaRPr kumimoji="0" lang="ro-RO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9138" name="Rectangle 50"/>
          <p:cNvSpPr>
            <a:spLocks noChangeArrowheads="1"/>
          </p:cNvSpPr>
          <p:nvPr/>
        </p:nvSpPr>
        <p:spPr bwMode="auto">
          <a:xfrm>
            <a:off x="0" y="3314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89144" name="Rectangle 56"/>
          <p:cNvSpPr>
            <a:spLocks noChangeArrowheads="1"/>
          </p:cNvSpPr>
          <p:nvPr/>
        </p:nvSpPr>
        <p:spPr bwMode="auto">
          <a:xfrm>
            <a:off x="0" y="40957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89150" name="Rectangle 62"/>
          <p:cNvSpPr>
            <a:spLocks noChangeArrowheads="1"/>
          </p:cNvSpPr>
          <p:nvPr/>
        </p:nvSpPr>
        <p:spPr bwMode="auto">
          <a:xfrm>
            <a:off x="0" y="48768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89152" name="Rectangle 64"/>
          <p:cNvSpPr>
            <a:spLocks noChangeArrowheads="1"/>
          </p:cNvSpPr>
          <p:nvPr/>
        </p:nvSpPr>
        <p:spPr bwMode="auto">
          <a:xfrm>
            <a:off x="0" y="52863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9160" name="Picture 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0159" y="2934269"/>
            <a:ext cx="4575771" cy="272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Box 70"/>
          <p:cNvSpPr txBox="1"/>
          <p:nvPr/>
        </p:nvSpPr>
        <p:spPr>
          <a:xfrm>
            <a:off x="834788" y="984913"/>
            <a:ext cx="1321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Exemplul 7</a:t>
            </a:r>
            <a:endParaRPr lang="en-A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diatoarea unui segment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4823" y="2770496"/>
            <a:ext cx="3671248" cy="279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/>
          <a:srcRect l="24012" t="41443" r="61072" b="36185"/>
          <a:stretch>
            <a:fillRect/>
          </a:stretch>
        </p:blipFill>
        <p:spPr bwMode="auto">
          <a:xfrm>
            <a:off x="1335810" y="3084393"/>
            <a:ext cx="3154303" cy="234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34788" y="984913"/>
            <a:ext cx="1321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Exemplul 8</a:t>
            </a:r>
            <a:endParaRPr lang="en-A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9809" y="1446663"/>
            <a:ext cx="48858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 consider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 unghiul AOB și semidreapta OM, bisectoarea acestuia. C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onstruim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MP perpendiculară pe OA și MQ  perpendiculară pe OB,ca în figură. Dacă PQ= 7cm și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Gigi" pitchFamily="82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ro-RO" sz="2000" dirty="0" smtClean="0">
                <a:solidFill>
                  <a:schemeClr val="tx1"/>
                </a:solidFill>
                <a:latin typeface="Gigi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A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∆AOB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cm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o-RO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aflați 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MP.</a:t>
            </a:r>
            <a:endParaRPr lang="en-A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038850" y="3319463"/>
          <a:ext cx="114300" cy="215900"/>
        </p:xfrm>
        <a:graphic>
          <a:graphicData uri="http://schemas.openxmlformats.org/presentationml/2006/ole">
            <p:oleObj spid="_x0000_s131075" name="Equation" r:id="rId5" imgW="114120" imgH="21564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539553" y="1530824"/>
            <a:ext cx="4597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Fie D un punct pe mediatoarea segmentului AB, D exterior dreptei AB. 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Determinați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lungimea segmentului AB, știind că: BD= 9cm și </a:t>
            </a:r>
            <a:r>
              <a:rPr lang="en-US" sz="2000" dirty="0" smtClean="0">
                <a:solidFill>
                  <a:schemeClr val="tx1"/>
                </a:solidFill>
                <a:latin typeface="Gigi" pitchFamily="82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ro-RO" sz="2000" dirty="0" smtClean="0">
                <a:solidFill>
                  <a:schemeClr val="tx1"/>
                </a:solidFill>
                <a:latin typeface="Gigi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A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∆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</a:t>
            </a:r>
            <a:r>
              <a:rPr lang="en-A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31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cm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A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984" y="1001646"/>
            <a:ext cx="3291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o-RO" sz="2000" b="1" dirty="0" smtClean="0">
              <a:solidFill>
                <a:srgbClr val="1B05BB"/>
              </a:solidFill>
              <a:latin typeface="+mj-lt"/>
            </a:endParaRPr>
          </a:p>
          <a:p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CONCLUZIE</a:t>
            </a:r>
            <a:endParaRPr lang="ro-RO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8866" y="1629068"/>
            <a:ext cx="1059066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Față de proiectarea tradițională centrată pe lecție(oră de curs), proiectarea pe unități de învățare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și competențe specifice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are următoarele avantaje și calități:</a:t>
            </a:r>
          </a:p>
          <a:p>
            <a:pPr>
              <a:buFont typeface="Arial" pitchFamily="34" charset="0"/>
              <a:buChar char="•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 creează un mediu de învățare coerent în care așteptările elevilor devin clare pe termen mediu și lung</a:t>
            </a:r>
          </a:p>
          <a:p>
            <a:pPr>
              <a:buFont typeface="Arial" pitchFamily="34" charset="0"/>
              <a:buChar char="•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 schimbă relaţia dintre lecţii (relaţia devine neliniară, lecţiile sunt integrate în diferite secvenţe ale unităţii de învăţare fiind depăşită fragmentarea determinată de simpla succesiune a lecţiilor)</a:t>
            </a:r>
          </a:p>
          <a:p>
            <a:pPr>
              <a:buFont typeface="Arial" pitchFamily="34" charset="0"/>
              <a:buChar char="•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 implică elevii în proiecte de învățare personale pe termen mediu și lung(rezolvare de probleme complexe, luare de decizii complexe), cu accent pe explorare și reflecție</a:t>
            </a:r>
          </a:p>
          <a:p>
            <a:pPr>
              <a:buFont typeface="Arial" pitchFamily="34" charset="0"/>
              <a:buChar char="•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 implică profesorul într-un proiect didactic pe termen mediu, cu răgaz pe stilurile și ritmurile de învățare proprii ale elevilor</a:t>
            </a:r>
          </a:p>
          <a:p>
            <a:pPr>
              <a:buFont typeface="Arial" pitchFamily="34" charset="0"/>
              <a:buChar char="•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profesorul are o imagine vastă asupra programei şcolare pe care trebuie să o aplice pe parcursul unui 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an şcolar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    Astfel se simplifică structura curricumului și se asigurăo mai mare eficiență a proceselor de predare, învățare și evaluare .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1320800" y="1719262"/>
            <a:ext cx="3352800" cy="2060574"/>
            <a:chOff x="6629400" y="2209799"/>
            <a:chExt cx="2514600" cy="206057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781800" y="2590800"/>
              <a:ext cx="2133600" cy="1371600"/>
              <a:chOff x="4416" y="1632"/>
              <a:chExt cx="1344" cy="864"/>
            </a:xfrm>
          </p:grpSpPr>
          <p:sp>
            <p:nvSpPr>
              <p:cNvPr id="7227" name="Line 4"/>
              <p:cNvSpPr>
                <a:spLocks noChangeShapeType="1"/>
              </p:cNvSpPr>
              <p:nvPr/>
            </p:nvSpPr>
            <p:spPr bwMode="auto">
              <a:xfrm flipH="1">
                <a:off x="4416" y="1632"/>
                <a:ext cx="336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228" name="Line 5"/>
              <p:cNvSpPr>
                <a:spLocks noChangeShapeType="1"/>
              </p:cNvSpPr>
              <p:nvPr/>
            </p:nvSpPr>
            <p:spPr bwMode="auto">
              <a:xfrm>
                <a:off x="4416" y="2496"/>
                <a:ext cx="13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229" name="Line 6"/>
              <p:cNvSpPr>
                <a:spLocks noChangeShapeType="1"/>
              </p:cNvSpPr>
              <p:nvPr/>
            </p:nvSpPr>
            <p:spPr bwMode="auto">
              <a:xfrm>
                <a:off x="4752" y="1632"/>
                <a:ext cx="1008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6629400" y="2209799"/>
              <a:ext cx="2514600" cy="2060575"/>
              <a:chOff x="4176" y="1392"/>
              <a:chExt cx="1584" cy="1298"/>
            </a:xfrm>
          </p:grpSpPr>
          <p:sp>
            <p:nvSpPr>
              <p:cNvPr id="7224" name="Text Box 8"/>
              <p:cNvSpPr txBox="1">
                <a:spLocks noChangeArrowheads="1"/>
              </p:cNvSpPr>
              <p:nvPr/>
            </p:nvSpPr>
            <p:spPr bwMode="auto">
              <a:xfrm>
                <a:off x="4512" y="1392"/>
                <a:ext cx="384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o-RO" altLang="hu-HU">
                    <a:latin typeface="Arial" charset="0"/>
                  </a:rPr>
                  <a:t>A</a:t>
                </a:r>
                <a:endParaRPr lang="en-US" altLang="hu-HU">
                  <a:latin typeface="Arial" charset="0"/>
                </a:endParaRPr>
              </a:p>
            </p:txBody>
          </p:sp>
          <p:sp>
            <p:nvSpPr>
              <p:cNvPr id="7225" name="Text Box 9"/>
              <p:cNvSpPr txBox="1">
                <a:spLocks noChangeArrowheads="1"/>
              </p:cNvSpPr>
              <p:nvPr/>
            </p:nvSpPr>
            <p:spPr bwMode="auto">
              <a:xfrm>
                <a:off x="4176" y="2496"/>
                <a:ext cx="28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o-RO" altLang="hu-HU">
                    <a:latin typeface="Arial" charset="0"/>
                  </a:rPr>
                  <a:t>B</a:t>
                </a:r>
                <a:endParaRPr lang="en-US" altLang="hu-HU">
                  <a:latin typeface="Arial" charset="0"/>
                </a:endParaRPr>
              </a:p>
            </p:txBody>
          </p:sp>
          <p:sp>
            <p:nvSpPr>
              <p:cNvPr id="7226" name="Text Box 10"/>
              <p:cNvSpPr txBox="1">
                <a:spLocks noChangeArrowheads="1"/>
              </p:cNvSpPr>
              <p:nvPr/>
            </p:nvSpPr>
            <p:spPr bwMode="auto">
              <a:xfrm>
                <a:off x="5424" y="2496"/>
                <a:ext cx="336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o-RO" altLang="hu-HU">
                    <a:latin typeface="Arial" charset="0"/>
                  </a:rPr>
                  <a:t>C</a:t>
                </a:r>
                <a:endParaRPr lang="en-US" altLang="hu-HU">
                  <a:latin typeface="Arial" charset="0"/>
                </a:endParaRPr>
              </a:p>
            </p:txBody>
          </p:sp>
        </p:grpSp>
      </p:grpSp>
      <p:grpSp>
        <p:nvGrpSpPr>
          <p:cNvPr id="5" name="Csoportba foglalás 16"/>
          <p:cNvGrpSpPr>
            <a:grpSpLocks/>
          </p:cNvGrpSpPr>
          <p:nvPr/>
        </p:nvGrpSpPr>
        <p:grpSpPr bwMode="auto">
          <a:xfrm>
            <a:off x="2895600" y="4044950"/>
            <a:ext cx="3352800" cy="2136775"/>
            <a:chOff x="6629400" y="4267199"/>
            <a:chExt cx="2514600" cy="2136775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6781800" y="4648200"/>
              <a:ext cx="2133600" cy="1371600"/>
              <a:chOff x="4416" y="1632"/>
              <a:chExt cx="1344" cy="864"/>
            </a:xfrm>
          </p:grpSpPr>
          <p:sp>
            <p:nvSpPr>
              <p:cNvPr id="7219" name="Line 13"/>
              <p:cNvSpPr>
                <a:spLocks noChangeShapeType="1"/>
              </p:cNvSpPr>
              <p:nvPr/>
            </p:nvSpPr>
            <p:spPr bwMode="auto">
              <a:xfrm flipH="1">
                <a:off x="4416" y="1632"/>
                <a:ext cx="336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220" name="Line 14"/>
              <p:cNvSpPr>
                <a:spLocks noChangeShapeType="1"/>
              </p:cNvSpPr>
              <p:nvPr/>
            </p:nvSpPr>
            <p:spPr bwMode="auto">
              <a:xfrm>
                <a:off x="4416" y="2496"/>
                <a:ext cx="13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221" name="Line 15"/>
              <p:cNvSpPr>
                <a:spLocks noChangeShapeType="1"/>
              </p:cNvSpPr>
              <p:nvPr/>
            </p:nvSpPr>
            <p:spPr bwMode="auto">
              <a:xfrm>
                <a:off x="4752" y="1632"/>
                <a:ext cx="1008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6629400" y="4267199"/>
              <a:ext cx="2514600" cy="2136775"/>
              <a:chOff x="4176" y="2688"/>
              <a:chExt cx="1584" cy="1346"/>
            </a:xfrm>
          </p:grpSpPr>
          <p:sp>
            <p:nvSpPr>
              <p:cNvPr id="7216" name="Text Box 16"/>
              <p:cNvSpPr txBox="1">
                <a:spLocks noChangeArrowheads="1"/>
              </p:cNvSpPr>
              <p:nvPr/>
            </p:nvSpPr>
            <p:spPr bwMode="auto">
              <a:xfrm>
                <a:off x="4512" y="2688"/>
                <a:ext cx="28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hu-HU">
                    <a:latin typeface="Arial" charset="0"/>
                  </a:rPr>
                  <a:t>A’</a:t>
                </a:r>
              </a:p>
            </p:txBody>
          </p:sp>
          <p:sp>
            <p:nvSpPr>
              <p:cNvPr id="7217" name="Text Box 17"/>
              <p:cNvSpPr txBox="1">
                <a:spLocks noChangeArrowheads="1"/>
              </p:cNvSpPr>
              <p:nvPr/>
            </p:nvSpPr>
            <p:spPr bwMode="auto">
              <a:xfrm>
                <a:off x="4176" y="3840"/>
                <a:ext cx="384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hu-HU">
                    <a:latin typeface="Arial" charset="0"/>
                  </a:rPr>
                  <a:t>B’</a:t>
                </a:r>
              </a:p>
            </p:txBody>
          </p:sp>
          <p:sp>
            <p:nvSpPr>
              <p:cNvPr id="7218" name="Text Box 18"/>
              <p:cNvSpPr txBox="1">
                <a:spLocks noChangeArrowheads="1"/>
              </p:cNvSpPr>
              <p:nvPr/>
            </p:nvSpPr>
            <p:spPr bwMode="auto">
              <a:xfrm>
                <a:off x="5472" y="3840"/>
                <a:ext cx="28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hu-HU">
                    <a:latin typeface="Arial" charset="0"/>
                  </a:rPr>
                  <a:t>C’</a:t>
                </a:r>
              </a:p>
            </p:txBody>
          </p:sp>
        </p:grpSp>
      </p:grp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1625600" y="2673350"/>
            <a:ext cx="40640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3149600" y="4999038"/>
            <a:ext cx="5080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2997200" y="2592388"/>
            <a:ext cx="406400" cy="304800"/>
            <a:chOff x="5040" y="2016"/>
            <a:chExt cx="192" cy="192"/>
          </a:xfrm>
        </p:grpSpPr>
        <p:sp>
          <p:nvSpPr>
            <p:cNvPr id="7212" name="Line 28"/>
            <p:cNvSpPr>
              <a:spLocks noChangeShapeType="1"/>
            </p:cNvSpPr>
            <p:nvPr/>
          </p:nvSpPr>
          <p:spPr bwMode="auto">
            <a:xfrm flipH="1">
              <a:off x="5040" y="2016"/>
              <a:ext cx="144" cy="144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213" name="Line 29"/>
            <p:cNvSpPr>
              <a:spLocks noChangeShapeType="1"/>
            </p:cNvSpPr>
            <p:nvPr/>
          </p:nvSpPr>
          <p:spPr bwMode="auto">
            <a:xfrm flipH="1">
              <a:off x="5088" y="2064"/>
              <a:ext cx="144" cy="144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4559300" y="4914900"/>
            <a:ext cx="406400" cy="304800"/>
            <a:chOff x="5040" y="2016"/>
            <a:chExt cx="192" cy="192"/>
          </a:xfrm>
        </p:grpSpPr>
        <p:sp>
          <p:nvSpPr>
            <p:cNvPr id="7210" name="Line 32"/>
            <p:cNvSpPr>
              <a:spLocks noChangeShapeType="1"/>
            </p:cNvSpPr>
            <p:nvPr/>
          </p:nvSpPr>
          <p:spPr bwMode="auto">
            <a:xfrm flipH="1">
              <a:off x="5040" y="2016"/>
              <a:ext cx="144" cy="144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211" name="Line 33"/>
            <p:cNvSpPr>
              <a:spLocks noChangeShapeType="1"/>
            </p:cNvSpPr>
            <p:nvPr/>
          </p:nvSpPr>
          <p:spPr bwMode="auto">
            <a:xfrm flipH="1">
              <a:off x="5088" y="2064"/>
              <a:ext cx="144" cy="144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2641600" y="3316288"/>
            <a:ext cx="203200" cy="304800"/>
            <a:chOff x="4752" y="2400"/>
            <a:chExt cx="96" cy="192"/>
          </a:xfrm>
        </p:grpSpPr>
        <p:sp>
          <p:nvSpPr>
            <p:cNvPr id="7207" name="Line 35"/>
            <p:cNvSpPr>
              <a:spLocks noChangeShapeType="1"/>
            </p:cNvSpPr>
            <p:nvPr/>
          </p:nvSpPr>
          <p:spPr bwMode="auto">
            <a:xfrm>
              <a:off x="4752" y="2400"/>
              <a:ext cx="0" cy="19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208" name="Line 36"/>
            <p:cNvSpPr>
              <a:spLocks noChangeShapeType="1"/>
            </p:cNvSpPr>
            <p:nvPr/>
          </p:nvSpPr>
          <p:spPr bwMode="auto">
            <a:xfrm>
              <a:off x="4800" y="2400"/>
              <a:ext cx="0" cy="19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209" name="Line 37"/>
            <p:cNvSpPr>
              <a:spLocks noChangeShapeType="1"/>
            </p:cNvSpPr>
            <p:nvPr/>
          </p:nvSpPr>
          <p:spPr bwMode="auto">
            <a:xfrm>
              <a:off x="4848" y="2400"/>
              <a:ext cx="0" cy="19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4267200" y="5645150"/>
            <a:ext cx="203200" cy="304800"/>
            <a:chOff x="4752" y="2400"/>
            <a:chExt cx="96" cy="192"/>
          </a:xfrm>
        </p:grpSpPr>
        <p:sp>
          <p:nvSpPr>
            <p:cNvPr id="7204" name="Line 40"/>
            <p:cNvSpPr>
              <a:spLocks noChangeShapeType="1"/>
            </p:cNvSpPr>
            <p:nvPr/>
          </p:nvSpPr>
          <p:spPr bwMode="auto">
            <a:xfrm>
              <a:off x="4752" y="2400"/>
              <a:ext cx="0" cy="19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205" name="Line 41"/>
            <p:cNvSpPr>
              <a:spLocks noChangeShapeType="1"/>
            </p:cNvSpPr>
            <p:nvPr/>
          </p:nvSpPr>
          <p:spPr bwMode="auto">
            <a:xfrm>
              <a:off x="4800" y="2400"/>
              <a:ext cx="0" cy="19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206" name="Line 42"/>
            <p:cNvSpPr>
              <a:spLocks noChangeShapeType="1"/>
            </p:cNvSpPr>
            <p:nvPr/>
          </p:nvSpPr>
          <p:spPr bwMode="auto">
            <a:xfrm>
              <a:off x="4848" y="2400"/>
              <a:ext cx="0" cy="19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8243" name="Freeform 51"/>
          <p:cNvSpPr>
            <a:spLocks/>
          </p:cNvSpPr>
          <p:nvPr/>
        </p:nvSpPr>
        <p:spPr bwMode="auto">
          <a:xfrm>
            <a:off x="1752600" y="3073400"/>
            <a:ext cx="254000" cy="381000"/>
          </a:xfrm>
          <a:custGeom>
            <a:avLst/>
            <a:gdLst>
              <a:gd name="T0" fmla="*/ 0 w 168"/>
              <a:gd name="T1" fmla="*/ 0 h 240"/>
              <a:gd name="T2" fmla="*/ 2147483647 w 168"/>
              <a:gd name="T3" fmla="*/ 2147483647 h 240"/>
              <a:gd name="T4" fmla="*/ 2147483647 w 168"/>
              <a:gd name="T5" fmla="*/ 2147483647 h 240"/>
              <a:gd name="T6" fmla="*/ 0 60000 65536"/>
              <a:gd name="T7" fmla="*/ 0 60000 65536"/>
              <a:gd name="T8" fmla="*/ 0 60000 65536"/>
              <a:gd name="T9" fmla="*/ 0 w 168"/>
              <a:gd name="T10" fmla="*/ 0 h 240"/>
              <a:gd name="T11" fmla="*/ 168 w 168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240">
                <a:moveTo>
                  <a:pt x="0" y="0"/>
                </a:moveTo>
                <a:cubicBezTo>
                  <a:pt x="60" y="28"/>
                  <a:pt x="120" y="56"/>
                  <a:pt x="144" y="96"/>
                </a:cubicBezTo>
                <a:cubicBezTo>
                  <a:pt x="168" y="136"/>
                  <a:pt x="144" y="216"/>
                  <a:pt x="144" y="240"/>
                </a:cubicBezTo>
              </a:path>
            </a:pathLst>
          </a:custGeom>
          <a:noFill/>
          <a:ln w="38100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245" name="Freeform 53"/>
          <p:cNvSpPr>
            <a:spLocks/>
          </p:cNvSpPr>
          <p:nvPr/>
        </p:nvSpPr>
        <p:spPr bwMode="auto">
          <a:xfrm>
            <a:off x="3318933" y="5432425"/>
            <a:ext cx="254000" cy="381000"/>
          </a:xfrm>
          <a:custGeom>
            <a:avLst/>
            <a:gdLst>
              <a:gd name="T0" fmla="*/ 0 w 168"/>
              <a:gd name="T1" fmla="*/ 0 h 240"/>
              <a:gd name="T2" fmla="*/ 2147483647 w 168"/>
              <a:gd name="T3" fmla="*/ 2147483647 h 240"/>
              <a:gd name="T4" fmla="*/ 2147483647 w 168"/>
              <a:gd name="T5" fmla="*/ 2147483647 h 240"/>
              <a:gd name="T6" fmla="*/ 0 60000 65536"/>
              <a:gd name="T7" fmla="*/ 0 60000 65536"/>
              <a:gd name="T8" fmla="*/ 0 60000 65536"/>
              <a:gd name="T9" fmla="*/ 0 w 168"/>
              <a:gd name="T10" fmla="*/ 0 h 240"/>
              <a:gd name="T11" fmla="*/ 168 w 168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240">
                <a:moveTo>
                  <a:pt x="0" y="0"/>
                </a:moveTo>
                <a:cubicBezTo>
                  <a:pt x="60" y="28"/>
                  <a:pt x="120" y="56"/>
                  <a:pt x="144" y="96"/>
                </a:cubicBezTo>
                <a:cubicBezTo>
                  <a:pt x="168" y="136"/>
                  <a:pt x="144" y="216"/>
                  <a:pt x="144" y="240"/>
                </a:cubicBezTo>
              </a:path>
            </a:pathLst>
          </a:custGeom>
          <a:noFill/>
          <a:ln w="38100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/>
          </a:p>
        </p:txBody>
      </p:sp>
      <p:grpSp>
        <p:nvGrpSpPr>
          <p:cNvPr id="12" name="Group 57"/>
          <p:cNvGrpSpPr>
            <a:grpSpLocks/>
          </p:cNvGrpSpPr>
          <p:nvPr/>
        </p:nvGrpSpPr>
        <p:grpSpPr bwMode="auto">
          <a:xfrm>
            <a:off x="2116667" y="2251075"/>
            <a:ext cx="440267" cy="222250"/>
            <a:chOff x="4560" y="1728"/>
            <a:chExt cx="208" cy="140"/>
          </a:xfrm>
        </p:grpSpPr>
        <p:sp>
          <p:nvSpPr>
            <p:cNvPr id="7202" name="Freeform 55"/>
            <p:cNvSpPr>
              <a:spLocks/>
            </p:cNvSpPr>
            <p:nvPr/>
          </p:nvSpPr>
          <p:spPr bwMode="auto">
            <a:xfrm>
              <a:off x="4560" y="1728"/>
              <a:ext cx="192" cy="104"/>
            </a:xfrm>
            <a:custGeom>
              <a:avLst/>
              <a:gdLst>
                <a:gd name="T0" fmla="*/ 0 w 200"/>
                <a:gd name="T1" fmla="*/ 36 h 102"/>
                <a:gd name="T2" fmla="*/ 170 w 200"/>
                <a:gd name="T3" fmla="*/ 0 h 102"/>
                <a:gd name="T4" fmla="*/ 0 60000 65536"/>
                <a:gd name="T5" fmla="*/ 0 60000 65536"/>
                <a:gd name="T6" fmla="*/ 0 w 200"/>
                <a:gd name="T7" fmla="*/ 0 h 102"/>
                <a:gd name="T8" fmla="*/ 200 w 200"/>
                <a:gd name="T9" fmla="*/ 102 h 10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" h="102">
                  <a:moveTo>
                    <a:pt x="0" y="32"/>
                  </a:moveTo>
                  <a:cubicBezTo>
                    <a:pt x="61" y="58"/>
                    <a:pt x="200" y="102"/>
                    <a:pt x="200" y="0"/>
                  </a:cubicBezTo>
                </a:path>
              </a:pathLst>
            </a:custGeom>
            <a:noFill/>
            <a:ln w="38100" cmpd="sng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203" name="Freeform 56"/>
            <p:cNvSpPr>
              <a:spLocks/>
            </p:cNvSpPr>
            <p:nvPr/>
          </p:nvSpPr>
          <p:spPr bwMode="auto">
            <a:xfrm>
              <a:off x="4560" y="1776"/>
              <a:ext cx="208" cy="92"/>
            </a:xfrm>
            <a:custGeom>
              <a:avLst/>
              <a:gdLst>
                <a:gd name="T0" fmla="*/ 0 w 256"/>
                <a:gd name="T1" fmla="*/ 22 h 92"/>
                <a:gd name="T2" fmla="*/ 41 w 256"/>
                <a:gd name="T3" fmla="*/ 78 h 92"/>
                <a:gd name="T4" fmla="*/ 96 w 256"/>
                <a:gd name="T5" fmla="*/ 70 h 92"/>
                <a:gd name="T6" fmla="*/ 111 w 256"/>
                <a:gd name="T7" fmla="*/ 0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6"/>
                <a:gd name="T13" fmla="*/ 0 h 92"/>
                <a:gd name="T14" fmla="*/ 256 w 256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6" h="92">
                  <a:moveTo>
                    <a:pt x="0" y="22"/>
                  </a:moveTo>
                  <a:cubicBezTo>
                    <a:pt x="70" y="92"/>
                    <a:pt x="24" y="42"/>
                    <a:pt x="94" y="78"/>
                  </a:cubicBezTo>
                  <a:cubicBezTo>
                    <a:pt x="131" y="70"/>
                    <a:pt x="186" y="86"/>
                    <a:pt x="220" y="70"/>
                  </a:cubicBezTo>
                  <a:cubicBezTo>
                    <a:pt x="244" y="59"/>
                    <a:pt x="256" y="0"/>
                    <a:pt x="256" y="0"/>
                  </a:cubicBezTo>
                </a:path>
              </a:pathLst>
            </a:custGeom>
            <a:noFill/>
            <a:ln w="38100" cmpd="sng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3" name="Group 58"/>
          <p:cNvGrpSpPr>
            <a:grpSpLocks/>
          </p:cNvGrpSpPr>
          <p:nvPr/>
        </p:nvGrpSpPr>
        <p:grpSpPr bwMode="auto">
          <a:xfrm>
            <a:off x="3666066" y="4625975"/>
            <a:ext cx="440267" cy="222250"/>
            <a:chOff x="4560" y="1728"/>
            <a:chExt cx="208" cy="140"/>
          </a:xfrm>
        </p:grpSpPr>
        <p:sp>
          <p:nvSpPr>
            <p:cNvPr id="7200" name="Freeform 59"/>
            <p:cNvSpPr>
              <a:spLocks/>
            </p:cNvSpPr>
            <p:nvPr/>
          </p:nvSpPr>
          <p:spPr bwMode="auto">
            <a:xfrm>
              <a:off x="4560" y="1728"/>
              <a:ext cx="192" cy="104"/>
            </a:xfrm>
            <a:custGeom>
              <a:avLst/>
              <a:gdLst>
                <a:gd name="T0" fmla="*/ 0 w 200"/>
                <a:gd name="T1" fmla="*/ 36 h 102"/>
                <a:gd name="T2" fmla="*/ 170 w 200"/>
                <a:gd name="T3" fmla="*/ 0 h 102"/>
                <a:gd name="T4" fmla="*/ 0 60000 65536"/>
                <a:gd name="T5" fmla="*/ 0 60000 65536"/>
                <a:gd name="T6" fmla="*/ 0 w 200"/>
                <a:gd name="T7" fmla="*/ 0 h 102"/>
                <a:gd name="T8" fmla="*/ 200 w 200"/>
                <a:gd name="T9" fmla="*/ 102 h 10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" h="102">
                  <a:moveTo>
                    <a:pt x="0" y="32"/>
                  </a:moveTo>
                  <a:cubicBezTo>
                    <a:pt x="61" y="58"/>
                    <a:pt x="200" y="102"/>
                    <a:pt x="200" y="0"/>
                  </a:cubicBezTo>
                </a:path>
              </a:pathLst>
            </a:custGeom>
            <a:noFill/>
            <a:ln w="38100" cmpd="sng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201" name="Freeform 60"/>
            <p:cNvSpPr>
              <a:spLocks/>
            </p:cNvSpPr>
            <p:nvPr/>
          </p:nvSpPr>
          <p:spPr bwMode="auto">
            <a:xfrm>
              <a:off x="4560" y="1776"/>
              <a:ext cx="208" cy="92"/>
            </a:xfrm>
            <a:custGeom>
              <a:avLst/>
              <a:gdLst>
                <a:gd name="T0" fmla="*/ 0 w 256"/>
                <a:gd name="T1" fmla="*/ 22 h 92"/>
                <a:gd name="T2" fmla="*/ 41 w 256"/>
                <a:gd name="T3" fmla="*/ 78 h 92"/>
                <a:gd name="T4" fmla="*/ 96 w 256"/>
                <a:gd name="T5" fmla="*/ 70 h 92"/>
                <a:gd name="T6" fmla="*/ 111 w 256"/>
                <a:gd name="T7" fmla="*/ 0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6"/>
                <a:gd name="T13" fmla="*/ 0 h 92"/>
                <a:gd name="T14" fmla="*/ 256 w 256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6" h="92">
                  <a:moveTo>
                    <a:pt x="0" y="22"/>
                  </a:moveTo>
                  <a:cubicBezTo>
                    <a:pt x="70" y="92"/>
                    <a:pt x="24" y="42"/>
                    <a:pt x="94" y="78"/>
                  </a:cubicBezTo>
                  <a:cubicBezTo>
                    <a:pt x="131" y="70"/>
                    <a:pt x="186" y="86"/>
                    <a:pt x="220" y="70"/>
                  </a:cubicBezTo>
                  <a:cubicBezTo>
                    <a:pt x="244" y="59"/>
                    <a:pt x="256" y="0"/>
                    <a:pt x="256" y="0"/>
                  </a:cubicBezTo>
                </a:path>
              </a:pathLst>
            </a:custGeom>
            <a:noFill/>
            <a:ln w="38100" cmpd="sng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3693585" y="3187700"/>
            <a:ext cx="334433" cy="280988"/>
            <a:chOff x="5319" y="2319"/>
            <a:chExt cx="159" cy="177"/>
          </a:xfrm>
        </p:grpSpPr>
        <p:sp>
          <p:nvSpPr>
            <p:cNvPr id="7197" name="Freeform 62"/>
            <p:cNvSpPr>
              <a:spLocks/>
            </p:cNvSpPr>
            <p:nvPr/>
          </p:nvSpPr>
          <p:spPr bwMode="auto">
            <a:xfrm>
              <a:off x="5448" y="2394"/>
              <a:ext cx="30" cy="102"/>
            </a:xfrm>
            <a:custGeom>
              <a:avLst/>
              <a:gdLst>
                <a:gd name="T0" fmla="*/ 30 w 30"/>
                <a:gd name="T1" fmla="*/ 0 h 102"/>
                <a:gd name="T2" fmla="*/ 0 w 30"/>
                <a:gd name="T3" fmla="*/ 93 h 102"/>
                <a:gd name="T4" fmla="*/ 24 w 30"/>
                <a:gd name="T5" fmla="*/ 102 h 102"/>
                <a:gd name="T6" fmla="*/ 0 60000 65536"/>
                <a:gd name="T7" fmla="*/ 0 60000 65536"/>
                <a:gd name="T8" fmla="*/ 0 60000 65536"/>
                <a:gd name="T9" fmla="*/ 0 w 30"/>
                <a:gd name="T10" fmla="*/ 0 h 102"/>
                <a:gd name="T11" fmla="*/ 30 w 30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102">
                  <a:moveTo>
                    <a:pt x="30" y="0"/>
                  </a:moveTo>
                  <a:cubicBezTo>
                    <a:pt x="0" y="30"/>
                    <a:pt x="0" y="49"/>
                    <a:pt x="0" y="93"/>
                  </a:cubicBezTo>
                  <a:lnTo>
                    <a:pt x="24" y="10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198" name="Freeform 63"/>
            <p:cNvSpPr>
              <a:spLocks/>
            </p:cNvSpPr>
            <p:nvPr/>
          </p:nvSpPr>
          <p:spPr bwMode="auto">
            <a:xfrm>
              <a:off x="5385" y="2349"/>
              <a:ext cx="51" cy="138"/>
            </a:xfrm>
            <a:custGeom>
              <a:avLst/>
              <a:gdLst>
                <a:gd name="T0" fmla="*/ 51 w 51"/>
                <a:gd name="T1" fmla="*/ 0 h 138"/>
                <a:gd name="T2" fmla="*/ 21 w 51"/>
                <a:gd name="T3" fmla="*/ 33 h 138"/>
                <a:gd name="T4" fmla="*/ 0 w 51"/>
                <a:gd name="T5" fmla="*/ 138 h 138"/>
                <a:gd name="T6" fmla="*/ 0 60000 65536"/>
                <a:gd name="T7" fmla="*/ 0 60000 65536"/>
                <a:gd name="T8" fmla="*/ 0 60000 65536"/>
                <a:gd name="T9" fmla="*/ 0 w 51"/>
                <a:gd name="T10" fmla="*/ 0 h 138"/>
                <a:gd name="T11" fmla="*/ 51 w 51"/>
                <a:gd name="T12" fmla="*/ 138 h 1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" h="138">
                  <a:moveTo>
                    <a:pt x="51" y="0"/>
                  </a:moveTo>
                  <a:cubicBezTo>
                    <a:pt x="42" y="12"/>
                    <a:pt x="21" y="33"/>
                    <a:pt x="21" y="33"/>
                  </a:cubicBezTo>
                  <a:cubicBezTo>
                    <a:pt x="12" y="84"/>
                    <a:pt x="0" y="89"/>
                    <a:pt x="0" y="13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199" name="Freeform 64"/>
            <p:cNvSpPr>
              <a:spLocks/>
            </p:cNvSpPr>
            <p:nvPr/>
          </p:nvSpPr>
          <p:spPr bwMode="auto">
            <a:xfrm>
              <a:off x="5319" y="2319"/>
              <a:ext cx="78" cy="168"/>
            </a:xfrm>
            <a:custGeom>
              <a:avLst/>
              <a:gdLst>
                <a:gd name="T0" fmla="*/ 78 w 78"/>
                <a:gd name="T1" fmla="*/ 0 h 168"/>
                <a:gd name="T2" fmla="*/ 36 w 78"/>
                <a:gd name="T3" fmla="*/ 51 h 168"/>
                <a:gd name="T4" fmla="*/ 3 w 78"/>
                <a:gd name="T5" fmla="*/ 93 h 168"/>
                <a:gd name="T6" fmla="*/ 3 w 78"/>
                <a:gd name="T7" fmla="*/ 168 h 1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168"/>
                <a:gd name="T14" fmla="*/ 78 w 78"/>
                <a:gd name="T15" fmla="*/ 168 h 1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168">
                  <a:moveTo>
                    <a:pt x="78" y="0"/>
                  </a:moveTo>
                  <a:cubicBezTo>
                    <a:pt x="41" y="16"/>
                    <a:pt x="56" y="17"/>
                    <a:pt x="36" y="51"/>
                  </a:cubicBezTo>
                  <a:cubicBezTo>
                    <a:pt x="27" y="66"/>
                    <a:pt x="6" y="73"/>
                    <a:pt x="3" y="93"/>
                  </a:cubicBezTo>
                  <a:cubicBezTo>
                    <a:pt x="0" y="118"/>
                    <a:pt x="3" y="143"/>
                    <a:pt x="3" y="16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5" name="Group 66"/>
          <p:cNvGrpSpPr>
            <a:grpSpLocks/>
          </p:cNvGrpSpPr>
          <p:nvPr/>
        </p:nvGrpSpPr>
        <p:grpSpPr bwMode="auto">
          <a:xfrm>
            <a:off x="5298018" y="5492750"/>
            <a:ext cx="336549" cy="304800"/>
            <a:chOff x="5319" y="2319"/>
            <a:chExt cx="159" cy="177"/>
          </a:xfrm>
        </p:grpSpPr>
        <p:sp>
          <p:nvSpPr>
            <p:cNvPr id="7194" name="Freeform 67"/>
            <p:cNvSpPr>
              <a:spLocks/>
            </p:cNvSpPr>
            <p:nvPr/>
          </p:nvSpPr>
          <p:spPr bwMode="auto">
            <a:xfrm>
              <a:off x="5448" y="2394"/>
              <a:ext cx="30" cy="102"/>
            </a:xfrm>
            <a:custGeom>
              <a:avLst/>
              <a:gdLst>
                <a:gd name="T0" fmla="*/ 30 w 30"/>
                <a:gd name="T1" fmla="*/ 0 h 102"/>
                <a:gd name="T2" fmla="*/ 0 w 30"/>
                <a:gd name="T3" fmla="*/ 93 h 102"/>
                <a:gd name="T4" fmla="*/ 24 w 30"/>
                <a:gd name="T5" fmla="*/ 102 h 102"/>
                <a:gd name="T6" fmla="*/ 0 60000 65536"/>
                <a:gd name="T7" fmla="*/ 0 60000 65536"/>
                <a:gd name="T8" fmla="*/ 0 60000 65536"/>
                <a:gd name="T9" fmla="*/ 0 w 30"/>
                <a:gd name="T10" fmla="*/ 0 h 102"/>
                <a:gd name="T11" fmla="*/ 30 w 30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102">
                  <a:moveTo>
                    <a:pt x="30" y="0"/>
                  </a:moveTo>
                  <a:cubicBezTo>
                    <a:pt x="0" y="30"/>
                    <a:pt x="0" y="49"/>
                    <a:pt x="0" y="93"/>
                  </a:cubicBezTo>
                  <a:lnTo>
                    <a:pt x="24" y="10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195" name="Freeform 68"/>
            <p:cNvSpPr>
              <a:spLocks/>
            </p:cNvSpPr>
            <p:nvPr/>
          </p:nvSpPr>
          <p:spPr bwMode="auto">
            <a:xfrm>
              <a:off x="5385" y="2349"/>
              <a:ext cx="51" cy="138"/>
            </a:xfrm>
            <a:custGeom>
              <a:avLst/>
              <a:gdLst>
                <a:gd name="T0" fmla="*/ 51 w 51"/>
                <a:gd name="T1" fmla="*/ 0 h 138"/>
                <a:gd name="T2" fmla="*/ 21 w 51"/>
                <a:gd name="T3" fmla="*/ 33 h 138"/>
                <a:gd name="T4" fmla="*/ 0 w 51"/>
                <a:gd name="T5" fmla="*/ 138 h 138"/>
                <a:gd name="T6" fmla="*/ 0 60000 65536"/>
                <a:gd name="T7" fmla="*/ 0 60000 65536"/>
                <a:gd name="T8" fmla="*/ 0 60000 65536"/>
                <a:gd name="T9" fmla="*/ 0 w 51"/>
                <a:gd name="T10" fmla="*/ 0 h 138"/>
                <a:gd name="T11" fmla="*/ 51 w 51"/>
                <a:gd name="T12" fmla="*/ 138 h 1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" h="138">
                  <a:moveTo>
                    <a:pt x="51" y="0"/>
                  </a:moveTo>
                  <a:cubicBezTo>
                    <a:pt x="42" y="12"/>
                    <a:pt x="21" y="33"/>
                    <a:pt x="21" y="33"/>
                  </a:cubicBezTo>
                  <a:cubicBezTo>
                    <a:pt x="12" y="84"/>
                    <a:pt x="0" y="89"/>
                    <a:pt x="0" y="13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196" name="Freeform 69"/>
            <p:cNvSpPr>
              <a:spLocks/>
            </p:cNvSpPr>
            <p:nvPr/>
          </p:nvSpPr>
          <p:spPr bwMode="auto">
            <a:xfrm>
              <a:off x="5319" y="2319"/>
              <a:ext cx="78" cy="168"/>
            </a:xfrm>
            <a:custGeom>
              <a:avLst/>
              <a:gdLst>
                <a:gd name="T0" fmla="*/ 78 w 78"/>
                <a:gd name="T1" fmla="*/ 0 h 168"/>
                <a:gd name="T2" fmla="*/ 36 w 78"/>
                <a:gd name="T3" fmla="*/ 51 h 168"/>
                <a:gd name="T4" fmla="*/ 3 w 78"/>
                <a:gd name="T5" fmla="*/ 93 h 168"/>
                <a:gd name="T6" fmla="*/ 3 w 78"/>
                <a:gd name="T7" fmla="*/ 168 h 1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168"/>
                <a:gd name="T14" fmla="*/ 78 w 78"/>
                <a:gd name="T15" fmla="*/ 168 h 1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168">
                  <a:moveTo>
                    <a:pt x="78" y="0"/>
                  </a:moveTo>
                  <a:cubicBezTo>
                    <a:pt x="41" y="16"/>
                    <a:pt x="56" y="17"/>
                    <a:pt x="36" y="51"/>
                  </a:cubicBezTo>
                  <a:cubicBezTo>
                    <a:pt x="27" y="66"/>
                    <a:pt x="6" y="73"/>
                    <a:pt x="3" y="93"/>
                  </a:cubicBezTo>
                  <a:cubicBezTo>
                    <a:pt x="0" y="118"/>
                    <a:pt x="3" y="143"/>
                    <a:pt x="3" y="16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62" name="Szövegdoboz 1"/>
          <p:cNvSpPr txBox="1">
            <a:spLocks noChangeArrowheads="1"/>
          </p:cNvSpPr>
          <p:nvPr/>
        </p:nvSpPr>
        <p:spPr bwMode="auto">
          <a:xfrm>
            <a:off x="5885219" y="2730216"/>
            <a:ext cx="434766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3000" dirty="0">
                <a:latin typeface="Times New Roman" pitchFamily="18" charset="0"/>
                <a:cs typeface="Times New Roman" pitchFamily="18" charset="0"/>
              </a:rPr>
              <a:t>Mulțumesc pentru atenție !</a:t>
            </a:r>
            <a:endParaRPr lang="hu-H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8" grpId="0" animBg="1"/>
      <p:bldP spid="82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73457" y="1378425"/>
          <a:ext cx="10426889" cy="4217158"/>
        </p:xfrm>
        <a:graphic>
          <a:graphicData uri="http://schemas.openxmlformats.org/drawingml/2006/table">
            <a:tbl>
              <a:tblPr/>
              <a:tblGrid>
                <a:gridCol w="1975197"/>
                <a:gridCol w="8451692"/>
              </a:tblGrid>
              <a:tr h="313377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Competenţa specifică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69" marR="6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Activităţi de învăţare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69" marR="6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3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latin typeface="Times New Roman"/>
                          <a:ea typeface="Calibri"/>
                          <a:cs typeface="Times New Roman"/>
                        </a:rPr>
                        <a:t>1.6.</a:t>
                      </a:r>
                      <a:r>
                        <a:rPr lang="ro-RO" sz="2000" dirty="0">
                          <a:latin typeface="Times New Roman"/>
                          <a:ea typeface="Calibri"/>
                          <a:cs typeface="Times New Roman"/>
                        </a:rPr>
                        <a:t>Recunoașterea unor elemente de geometrie plană asociate noțiunii de triunghi</a:t>
                      </a:r>
                      <a:endParaRPr lang="en-A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69" marR="6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o-RO" sz="2000" dirty="0" smtClean="0">
                          <a:latin typeface="Times New Roman"/>
                          <a:ea typeface="Calibri"/>
                          <a:cs typeface="Times New Roman"/>
                        </a:rPr>
                        <a:t>Descrierea </a:t>
                      </a:r>
                      <a:r>
                        <a:rPr lang="ro-RO" sz="2000" dirty="0">
                          <a:latin typeface="Times New Roman"/>
                          <a:ea typeface="Calibri"/>
                          <a:cs typeface="Times New Roman"/>
                        </a:rPr>
                        <a:t>unor caracteristici ale configuraţiilor geometrice date referitoare la triunghi (prin observare, prin utilizarea instrumentelor </a:t>
                      </a:r>
                      <a:r>
                        <a:rPr lang="ro-RO" sz="2000" dirty="0" smtClean="0">
                          <a:latin typeface="Times New Roman"/>
                          <a:ea typeface="Calibri"/>
                          <a:cs typeface="Times New Roman"/>
                        </a:rPr>
                        <a:t>geometrice) </a:t>
                      </a:r>
                      <a:endParaRPr lang="en-A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o-RO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Exerciţii </a:t>
                      </a:r>
                      <a:r>
                        <a:rPr lang="ro-RO" sz="2000" dirty="0">
                          <a:latin typeface="Times New Roman"/>
                          <a:ea typeface="Times New Roman"/>
                          <a:cs typeface="Times New Roman"/>
                        </a:rPr>
                        <a:t>de stabilire a elementelor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omoloage</a:t>
                      </a:r>
                      <a:r>
                        <a:rPr lang="ro-RO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o-RO" sz="2000" dirty="0">
                          <a:latin typeface="Times New Roman"/>
                          <a:ea typeface="Times New Roman"/>
                          <a:cs typeface="Times New Roman"/>
                        </a:rPr>
                        <a:t>congruente în cazul a două triunghiuri </a:t>
                      </a:r>
                      <a:r>
                        <a:rPr lang="ro-RO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congruente</a:t>
                      </a:r>
                      <a:endParaRPr lang="en-A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o-RO" sz="2000" dirty="0">
                          <a:latin typeface="Times New Roman"/>
                          <a:ea typeface="Calibri"/>
                          <a:cs typeface="Times New Roman"/>
                        </a:rPr>
                        <a:t>Recunoașterea unor triunghiuri congruente într-o configuraţie geometrică dată</a:t>
                      </a:r>
                      <a:r>
                        <a:rPr lang="ro-RO" sz="2000" dirty="0">
                          <a:latin typeface="Times New Roman"/>
                          <a:ea typeface="Times New Roman"/>
                          <a:cs typeface="Times New Roman"/>
                        </a:rPr>
                        <a:t>(se va menţiona corespondenţa dintre cazurile de construcţie a triunghiurilor şi cazurile de congruenţă a acestora)</a:t>
                      </a:r>
                      <a:r>
                        <a:rPr lang="ro-RO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A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-825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173990" algn="l"/>
                        </a:tabLst>
                      </a:pPr>
                      <a:r>
                        <a:rPr lang="ro-RO" sz="2000" b="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o-RO" sz="2000" dirty="0">
                          <a:latin typeface="Times New Roman"/>
                          <a:ea typeface="Times New Roman"/>
                          <a:cs typeface="Times New Roman"/>
                        </a:rPr>
                        <a:t>Exerciţii de utilizare a instrumentelor geometrice (riglă, raportor, echer) pentru construirea unei figuri geometrice potrivite cu enunţul problemei </a:t>
                      </a:r>
                      <a:endParaRPr lang="en-A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-825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3990" algn="l"/>
                        </a:tabLst>
                      </a:pPr>
                      <a:r>
                        <a:rPr lang="ro-RO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o-RO" sz="2000" dirty="0">
                          <a:latin typeface="Times New Roman"/>
                          <a:ea typeface="Times New Roman"/>
                          <a:cs typeface="Times New Roman"/>
                        </a:rPr>
                        <a:t>Exerciţii de utilizare a instrumentelor geometrice (riglă şi compas) pentru construirea </a:t>
                      </a:r>
                      <a:r>
                        <a:rPr lang="ro-RO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mediatoarei unui segment şi a bisectoarei unui unghi  </a:t>
                      </a:r>
                      <a:endParaRPr lang="en-A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69" marR="6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00751" y="1606772"/>
          <a:ext cx="10413243" cy="3825038"/>
        </p:xfrm>
        <a:graphic>
          <a:graphicData uri="http://schemas.openxmlformats.org/drawingml/2006/table">
            <a:tbl>
              <a:tblPr/>
              <a:tblGrid>
                <a:gridCol w="1972612"/>
                <a:gridCol w="8440631"/>
              </a:tblGrid>
              <a:tr h="388786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Competenţa specifică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69" marR="6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Activităţi de învăţare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69" marR="6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62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latin typeface="Times New Roman"/>
                          <a:ea typeface="Calibri"/>
                          <a:cs typeface="Times New Roman"/>
                        </a:rPr>
                        <a:t>2.6.</a:t>
                      </a:r>
                      <a:r>
                        <a:rPr lang="ro-RO" sz="2000" dirty="0">
                          <a:latin typeface="Times New Roman"/>
                          <a:ea typeface="Calibri"/>
                          <a:cs typeface="Times New Roman"/>
                        </a:rPr>
                        <a:t>Calcularea unor lungimi de segmente, măsuri de unghiuri în contextul geometriei triunghiului</a:t>
                      </a:r>
                      <a:endParaRPr lang="en-A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69" marR="6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ro-RO" sz="2000" dirty="0">
                          <a:latin typeface="Times New Roman"/>
                          <a:ea typeface="Times New Roman"/>
                          <a:cs typeface="Times New Roman"/>
                        </a:rPr>
                        <a:t>-Exerciţii de calculare a unor lungimi de laturi, măsuri de unghiuri a două triunghiuri pentru stabilirea congruenţei triunghiurilor </a:t>
                      </a:r>
                      <a:endParaRPr lang="en-A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o-RO" sz="2000" dirty="0">
                          <a:latin typeface="Times New Roman"/>
                          <a:ea typeface="Calibri"/>
                          <a:cs typeface="Times New Roman"/>
                        </a:rPr>
                        <a:t>Efectuarea de măsurători cu raportorul și rigla pentru formularea de răspunsuri privind congruența unor triunghiuri</a:t>
                      </a:r>
                      <a:endParaRPr lang="en-A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o-RO" sz="2000" dirty="0">
                          <a:latin typeface="Times New Roman"/>
                          <a:ea typeface="Calibri"/>
                          <a:cs typeface="Times New Roman"/>
                        </a:rPr>
                        <a:t>Efectuarea de calcule numerice pentru formularea de răspunsuri privind congruența triunghiurilor </a:t>
                      </a:r>
                      <a:endParaRPr lang="en-A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ro-RO" sz="2000" dirty="0">
                          <a:latin typeface="Times New Roman"/>
                          <a:ea typeface="Times New Roman"/>
                          <a:cs typeface="Times New Roman"/>
                        </a:rPr>
                        <a:t>-Exerciţii de calcul numeric a elementelor unor triunghiuri dreptunghice pentru stabilirea congruenţei triunghiurilor </a:t>
                      </a:r>
                      <a:endParaRPr lang="en-A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ro-RO" sz="2000" dirty="0">
                          <a:latin typeface="Times New Roman"/>
                          <a:ea typeface="Times New Roman"/>
                          <a:cs typeface="Times New Roman"/>
                        </a:rPr>
                        <a:t>-Exerciţii de calculare a unor lungimi de segmente, măsuri de unghiuri în contextul geometriei triunghiului </a:t>
                      </a:r>
                      <a:endParaRPr lang="en-A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69" marR="6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2884" y="1433014"/>
          <a:ext cx="10387464" cy="4153078"/>
        </p:xfrm>
        <a:graphic>
          <a:graphicData uri="http://schemas.openxmlformats.org/drawingml/2006/table">
            <a:tbl>
              <a:tblPr/>
              <a:tblGrid>
                <a:gridCol w="4303296"/>
                <a:gridCol w="6084168"/>
              </a:tblGrid>
              <a:tr h="495478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Competenţa specifică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69" marR="6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Activităţi de învăţare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69" marR="6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0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2400" b="1" dirty="0">
                          <a:latin typeface="Times New Roman"/>
                          <a:ea typeface="Calibri"/>
                          <a:cs typeface="Times New Roman"/>
                        </a:rPr>
                        <a:t>3.6.</a:t>
                      </a:r>
                      <a:r>
                        <a:rPr lang="ro-RO" sz="2400" dirty="0">
                          <a:latin typeface="Times New Roman"/>
                          <a:ea typeface="Calibri"/>
                          <a:cs typeface="Times New Roman"/>
                        </a:rPr>
                        <a:t>Utilizarea criteriilor de congruență și a proprietăților unor triunghiuri particulare pentru determinarea caracteristicilor unei configurații geometrice</a:t>
                      </a:r>
                      <a:endParaRPr lang="en-A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69" marR="6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2400" dirty="0">
                          <a:latin typeface="Times New Roman"/>
                          <a:ea typeface="Calibri"/>
                          <a:cs typeface="Times New Roman"/>
                        </a:rPr>
                        <a:t>-Utilizarea relaţiei de congruenţă a triunghiurilor pentru stabilirea congruenţei unor segmente sau unghiuri </a:t>
                      </a:r>
                      <a:endParaRPr lang="en-US" sz="2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Utilizarea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congruenței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triunghiurilor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pentru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determinarea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de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lungimi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și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măsuri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de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unghiuri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A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ro-RO" sz="2400" b="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o-RO" sz="2400" dirty="0">
                          <a:latin typeface="Times New Roman"/>
                          <a:ea typeface="Calibri"/>
                          <a:cs typeface="Times New Roman"/>
                        </a:rPr>
                        <a:t>Stabilirea congruenţei unor triunghiuri identificând criteriul de congruenţă potrivit(a două triunghiuri oarecare sau a două triunghiuri </a:t>
                      </a:r>
                      <a:r>
                        <a:rPr lang="ro-RO" sz="2400" dirty="0" smtClean="0">
                          <a:latin typeface="Times New Roman"/>
                          <a:ea typeface="Calibri"/>
                          <a:cs typeface="Times New Roman"/>
                        </a:rPr>
                        <a:t>dreptunghice</a:t>
                      </a:r>
                      <a:endParaRPr lang="en-US" sz="2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buNone/>
                      </a:pPr>
                      <a:endParaRPr lang="en-A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69" marR="6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46160" y="1606771"/>
          <a:ext cx="10426891" cy="3961516"/>
        </p:xfrm>
        <a:graphic>
          <a:graphicData uri="http://schemas.openxmlformats.org/drawingml/2006/table">
            <a:tbl>
              <a:tblPr/>
              <a:tblGrid>
                <a:gridCol w="4319629"/>
                <a:gridCol w="6107262"/>
              </a:tblGrid>
              <a:tr h="42869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Competenţa specifică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69" marR="6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Activităţi de învăţare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69" marR="6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28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2400" b="1" dirty="0">
                          <a:latin typeface="Times New Roman"/>
                          <a:ea typeface="Calibri"/>
                          <a:cs typeface="Times New Roman"/>
                        </a:rPr>
                        <a:t>4.6.</a:t>
                      </a:r>
                      <a:r>
                        <a:rPr lang="ro-RO" sz="2400" dirty="0">
                          <a:latin typeface="Times New Roman"/>
                          <a:ea typeface="Calibri"/>
                          <a:cs typeface="Times New Roman"/>
                        </a:rPr>
                        <a:t> Exprimarea în limbaj geometric simbolic și figurativ a caracteristicilor triunghiurilor și ale liniilor importante în triunghi</a:t>
                      </a:r>
                      <a:endParaRPr lang="en-A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69" marR="6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2400" dirty="0">
                          <a:latin typeface="Times New Roman"/>
                          <a:ea typeface="Calibri"/>
                          <a:cs typeface="Times New Roman"/>
                        </a:rPr>
                        <a:t>-Transcrierea în limbaj simbolic a caracteristicilor triunghiurilor conţinute în figuri geometrice date </a:t>
                      </a:r>
                      <a:endParaRPr lang="en-A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-825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3990" algn="l"/>
                        </a:tabLst>
                      </a:pPr>
                      <a:r>
                        <a:rPr lang="ro-RO" sz="2400" dirty="0">
                          <a:latin typeface="Times New Roman"/>
                          <a:ea typeface="Times New Roman"/>
                          <a:cs typeface="Times New Roman"/>
                        </a:rPr>
                        <a:t>-Identificarea şi notarea matematică prescurtată a ipotezei şi a concluziei problemei (în care se foloseşte metoda triunghiurilor congruente) </a:t>
                      </a:r>
                      <a:endParaRPr lang="en-A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2400" b="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o-RO" sz="2400" dirty="0">
                          <a:latin typeface="Times New Roman"/>
                          <a:ea typeface="Calibri"/>
                          <a:cs typeface="Times New Roman"/>
                        </a:rPr>
                        <a:t>Redactarea datelor cunoscute (ipoteze) şi a celor necunoscute (concluzii), în raport cu o situaţie dată referitoare la triunghi </a:t>
                      </a:r>
                      <a:endParaRPr lang="en-A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69" marR="6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18865" y="1281811"/>
          <a:ext cx="10495129" cy="4429777"/>
        </p:xfrm>
        <a:graphic>
          <a:graphicData uri="http://schemas.openxmlformats.org/drawingml/2006/table">
            <a:tbl>
              <a:tblPr/>
              <a:tblGrid>
                <a:gridCol w="2413609"/>
                <a:gridCol w="8081520"/>
              </a:tblGrid>
              <a:tr h="314977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Competenţa specifică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69" marR="6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Activităţi de învăţare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69" marR="6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35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latin typeface="Times New Roman"/>
                          <a:ea typeface="Calibri"/>
                          <a:cs typeface="Times New Roman"/>
                        </a:rPr>
                        <a:t>5.6.</a:t>
                      </a:r>
                      <a:r>
                        <a:rPr lang="ro-RO" sz="1800" dirty="0">
                          <a:latin typeface="Times New Roman"/>
                          <a:ea typeface="Calibri"/>
                          <a:cs typeface="Times New Roman"/>
                        </a:rPr>
                        <a:t>Analizarea unor construcții geometrice în vederea evidențierii unor proprietăți ale triunghiurilor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69" marR="6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o-RO" sz="1800" dirty="0">
                          <a:latin typeface="Times New Roman"/>
                          <a:ea typeface="Calibri"/>
                          <a:cs typeface="Times New Roman"/>
                        </a:rPr>
                        <a:t>Analizarea şi validarea veridicităţii unei afirmaţii folosind raţionamente simple referitoare la triunghi </a:t>
                      </a:r>
                      <a:endParaRPr lang="en-A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o-RO" sz="1800" dirty="0">
                          <a:latin typeface="Times New Roman"/>
                          <a:ea typeface="Calibri"/>
                          <a:cs typeface="Times New Roman"/>
                        </a:rPr>
                        <a:t>Analizarea setului de ipoteze ale unei probleme şi elaborarea unei strategii de rezolvare prin raportarea adecvată la proprietăţile studiate ale triunghiurilor </a:t>
                      </a:r>
                      <a:endParaRPr lang="en-A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-825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ro-RO" sz="1800" dirty="0">
                          <a:latin typeface="Times New Roman"/>
                          <a:ea typeface="Times New Roman"/>
                          <a:cs typeface="Times New Roman"/>
                        </a:rPr>
                        <a:t>-Sesizarea elementelor relevante pentru rezolvarea unei probleme, extrase din ipoteză sau din construcţia geometrică (latură comună, unghiuri opuse la vârf)</a:t>
                      </a:r>
                      <a:endParaRPr lang="en-A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o-RO" sz="1800" dirty="0">
                          <a:latin typeface="Times New Roman"/>
                          <a:ea typeface="Calibri"/>
                          <a:cs typeface="Times New Roman"/>
                        </a:rPr>
                        <a:t>Analizarea validităţii unor enunţuri referitoare la triunghiuri rezultate prin modificarea unei ipoteze (necesar/suficient) sau prin interschimbarea unor informaţii din ipoteză şi din concluzie </a:t>
                      </a:r>
                      <a:endParaRPr lang="en-A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-825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ro-RO" sz="1800" dirty="0">
                          <a:latin typeface="Times New Roman"/>
                          <a:ea typeface="Times New Roman"/>
                          <a:cs typeface="Times New Roman"/>
                        </a:rPr>
                        <a:t>-Demonstrarea proprietăţii punctelor de pe mediatoarea unui segment (sunt egal depărtate de capetele segmentului) </a:t>
                      </a:r>
                      <a:endParaRPr lang="en-A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-825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ro-RO" sz="1800" dirty="0">
                          <a:latin typeface="Times New Roman"/>
                          <a:ea typeface="Times New Roman"/>
                          <a:cs typeface="Times New Roman"/>
                        </a:rPr>
                        <a:t>-Demonstrarea proprietăţii punctelor de pe bisectoarea unui unghi (sunt egal depărtate de laturile unghiului) utilizând criteriile de congruență ale triunghiurilor</a:t>
                      </a:r>
                      <a:endParaRPr lang="en-A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o-RO" sz="1800" dirty="0">
                          <a:latin typeface="Times New Roman"/>
                          <a:ea typeface="Calibri"/>
                          <a:cs typeface="Times New Roman"/>
                        </a:rPr>
                        <a:t>Construcţia unei configuraţii geometrice cu triunghiuri având proprietăți date, cu ajutorul instrumentelor geometrice sau al softurilor matematice</a:t>
                      </a:r>
                      <a:endParaRPr lang="en-A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69" marR="6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58294" y="1473958"/>
          <a:ext cx="10305575" cy="3848669"/>
        </p:xfrm>
        <a:graphic>
          <a:graphicData uri="http://schemas.openxmlformats.org/drawingml/2006/table">
            <a:tbl>
              <a:tblPr/>
              <a:tblGrid>
                <a:gridCol w="3184432"/>
                <a:gridCol w="7121143"/>
              </a:tblGrid>
              <a:tr h="383861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Competenţa specifică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69" marR="6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Activităţi de învăţare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69" marR="6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8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2400" b="1" dirty="0">
                          <a:latin typeface="Times New Roman"/>
                          <a:ea typeface="Times New Roman"/>
                          <a:cs typeface="Times New Roman"/>
                        </a:rPr>
                        <a:t>6.6.</a:t>
                      </a:r>
                      <a:r>
                        <a:rPr lang="ro-RO" sz="2400" dirty="0">
                          <a:latin typeface="Times New Roman"/>
                          <a:ea typeface="Times New Roman"/>
                          <a:cs typeface="Times New Roman"/>
                        </a:rPr>
                        <a:t>Transpunerea, în limbaj specific, a unei situații date legate de geometria triunghiului, rezolvarea problemei obținute și interpretarea rezultatului</a:t>
                      </a:r>
                      <a:endParaRPr lang="en-A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69" marR="6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2400" b="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o-RO" sz="2400" dirty="0">
                          <a:latin typeface="Times New Roman"/>
                          <a:ea typeface="Calibri"/>
                          <a:cs typeface="Times New Roman"/>
                        </a:rPr>
                        <a:t>Argumentarea demersului de rezolvare a unei probleme de geometrie </a:t>
                      </a:r>
                      <a:endParaRPr lang="en-A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2400" b="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o-RO" sz="2400" dirty="0">
                          <a:latin typeface="Times New Roman"/>
                          <a:ea typeface="Calibri"/>
                          <a:cs typeface="Times New Roman"/>
                        </a:rPr>
                        <a:t>Modelarea geometrică a unei situaţii concrete, asociind acesteia un desen </a:t>
                      </a:r>
                      <a:endParaRPr lang="en-A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-825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ro-RO" sz="2400" dirty="0">
                          <a:latin typeface="Times New Roman"/>
                          <a:ea typeface="Times New Roman"/>
                          <a:cs typeface="Times New Roman"/>
                        </a:rPr>
                        <a:t>-Rezolvarea de probleme folosind metoda triunghiurilor oarecare/dreptunghice congruente şi redactarea rezolvării problemei date </a:t>
                      </a:r>
                      <a:endParaRPr lang="en-A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-825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ro-RO" sz="2400" dirty="0">
                          <a:latin typeface="Times New Roman"/>
                          <a:ea typeface="Times New Roman"/>
                          <a:cs typeface="Times New Roman"/>
                        </a:rPr>
                        <a:t>-Argumentarea demersului de rezolvare a unei probleme în care apar triunghiuri în configuraţii geometrice date </a:t>
                      </a:r>
                      <a:endParaRPr lang="en-A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69" marR="6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41695" y="1746913"/>
          <a:ext cx="10331356" cy="3753135"/>
        </p:xfrm>
        <a:graphic>
          <a:graphicData uri="http://schemas.openxmlformats.org/drawingml/2006/table">
            <a:tbl>
              <a:tblPr/>
              <a:tblGrid>
                <a:gridCol w="2375946"/>
                <a:gridCol w="7955410"/>
              </a:tblGrid>
              <a:tr h="434036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b="1" i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Competenţ</a:t>
                      </a:r>
                      <a:r>
                        <a:rPr lang="en-US" sz="1600" b="1" i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ro-RO" sz="1600" b="1" i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specific</a:t>
                      </a:r>
                      <a:r>
                        <a:rPr lang="en-US" sz="1600" b="1" i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69" marR="6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Activităţi de învăţare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69" marR="6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90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2925" algn="l"/>
                        </a:tabLst>
                      </a:pPr>
                      <a:r>
                        <a:rPr lang="ro-RO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1.6</a:t>
                      </a:r>
                      <a:endParaRPr lang="en-US" sz="2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2925" algn="l"/>
                        </a:tabLst>
                      </a:pPr>
                      <a:r>
                        <a:rPr lang="ro-RO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2.6</a:t>
                      </a:r>
                      <a:endParaRPr lang="en-A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2925" algn="l"/>
                        </a:tabLst>
                      </a:pPr>
                      <a:r>
                        <a:rPr lang="ro-RO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3.6</a:t>
                      </a:r>
                      <a:endParaRPr lang="en-US" sz="2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2925" algn="l"/>
                        </a:tabLst>
                      </a:pPr>
                      <a:r>
                        <a:rPr lang="ro-RO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4.6</a:t>
                      </a:r>
                      <a:endParaRPr lang="en-A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5.6</a:t>
                      </a:r>
                      <a:endParaRPr lang="en-US" sz="2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6.6</a:t>
                      </a:r>
                      <a:endParaRPr lang="en-A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69" marR="6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AU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Realizarea</a:t>
                      </a: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unei</a:t>
                      </a: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hărți</a:t>
                      </a: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AU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conceptelor</a:t>
                      </a: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asociate</a:t>
                      </a: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no</a:t>
                      </a:r>
                      <a:r>
                        <a:rPr lang="ro-RO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ț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iunilor</a:t>
                      </a: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studiate</a:t>
                      </a: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AU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Remedierea</a:t>
                      </a: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greșelilor</a:t>
                      </a: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tipice</a:t>
                      </a: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AU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identificate</a:t>
                      </a: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după</a:t>
                      </a: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testul</a:t>
                      </a: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sumativ</a:t>
                      </a: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AU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Identificarea</a:t>
                      </a: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discutarea</a:t>
                      </a: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erorilor</a:t>
                      </a: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AU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rezolvare</a:t>
                      </a: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AU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abordare</a:t>
                      </a: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ca </a:t>
                      </a:r>
                      <a:r>
                        <a:rPr lang="en-AU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erori</a:t>
                      </a: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tipice</a:t>
                      </a: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AU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Prezentarea</a:t>
                      </a: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unor</a:t>
                      </a: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soluții</a:t>
                      </a: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deosebite</a:t>
                      </a: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utile </a:t>
                      </a:r>
                      <a:r>
                        <a:rPr lang="en-AU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elevilor</a:t>
                      </a: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în</a:t>
                      </a: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raport</a:t>
                      </a: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cu </a:t>
                      </a:r>
                      <a:r>
                        <a:rPr lang="en-AU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propria</a:t>
                      </a: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învățare</a:t>
                      </a:r>
                      <a:r>
                        <a:rPr lang="en-A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2400" dirty="0">
                          <a:latin typeface="Times New Roman"/>
                          <a:ea typeface="Times New Roman"/>
                          <a:cs typeface="Times New Roman"/>
                        </a:rPr>
                        <a:t>-Analizarea unor metode alternative de rezolvare a problemelor de geometrie </a:t>
                      </a:r>
                      <a:endParaRPr lang="en-A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69" marR="6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1066</TotalTime>
  <Words>1565</Words>
  <Application>Microsoft Office PowerPoint</Application>
  <PresentationFormat>Custom</PresentationFormat>
  <Paragraphs>231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Arial</vt:lpstr>
      <vt:lpstr>Lucida Sans</vt:lpstr>
      <vt:lpstr>Times New Roman</vt:lpstr>
      <vt:lpstr>Gill Sans MT</vt:lpstr>
      <vt:lpstr>Book Antiqua</vt:lpstr>
      <vt:lpstr>Wingdings 2</vt:lpstr>
      <vt:lpstr>Calibri</vt:lpstr>
      <vt:lpstr>Wingdings</vt:lpstr>
      <vt:lpstr>Webdings</vt:lpstr>
      <vt:lpstr>TimesNewRoman</vt:lpstr>
      <vt:lpstr>Kunstler Script</vt:lpstr>
      <vt:lpstr>Gigi</vt:lpstr>
      <vt:lpstr>Wingdings 3</vt:lpstr>
      <vt:lpstr>Apex</vt:lpstr>
      <vt:lpstr>Equation</vt:lpstr>
      <vt:lpstr>Congruenţa triunghiurilor  Proiectul unității de învățare  Prof. Dumitru Violeta Şcoala Gimnazială „Mareşal Al. Averescu” Adjud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Windows User</cp:lastModifiedBy>
  <cp:revision>175</cp:revision>
  <dcterms:modified xsi:type="dcterms:W3CDTF">2024-06-25T06:15:16Z</dcterms:modified>
</cp:coreProperties>
</file>