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8" r:id="rId8"/>
    <p:sldId id="269" r:id="rId9"/>
    <p:sldId id="267" r:id="rId10"/>
    <p:sldId id="270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" initials="A" lastIdx="1" clrIdx="0">
    <p:extLst>
      <p:ext uri="{19B8F6BF-5375-455C-9EA6-DF929625EA0E}">
        <p15:presenceInfo xmlns:p15="http://schemas.microsoft.com/office/powerpoint/2012/main" userId="ADRIA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88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2216-1DF4-4378-876D-0BAF0C7AFEB0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0BB7-DE4B-4DF3-816F-DB7D36EA2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2216-1DF4-4378-876D-0BAF0C7AFEB0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0BB7-DE4B-4DF3-816F-DB7D36EA2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2216-1DF4-4378-876D-0BAF0C7AFEB0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0BB7-DE4B-4DF3-816F-DB7D36EA2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2216-1DF4-4378-876D-0BAF0C7AFEB0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0BB7-DE4B-4DF3-816F-DB7D36EA2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2216-1DF4-4378-876D-0BAF0C7AFEB0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0BB7-DE4B-4DF3-816F-DB7D36EA2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2216-1DF4-4378-876D-0BAF0C7AFEB0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0BB7-DE4B-4DF3-816F-DB7D36EA2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2216-1DF4-4378-876D-0BAF0C7AFEB0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0BB7-DE4B-4DF3-816F-DB7D36EA2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2216-1DF4-4378-876D-0BAF0C7AFEB0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0BB7-DE4B-4DF3-816F-DB7D36EA2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2216-1DF4-4378-876D-0BAF0C7AFEB0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0BB7-DE4B-4DF3-816F-DB7D36EA2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2216-1DF4-4378-876D-0BAF0C7AFEB0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0BB7-DE4B-4DF3-816F-DB7D36EA2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72216-1DF4-4378-876D-0BAF0C7AFEB0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290BB7-DE4B-4DF3-816F-DB7D36EA2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72216-1DF4-4378-876D-0BAF0C7AFEB0}" type="datetimeFigureOut">
              <a:rPr lang="en-US" smtClean="0"/>
              <a:pPr/>
              <a:t>6/24/2024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290BB7-DE4B-4DF3-816F-DB7D36EA2A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685800"/>
            <a:ext cx="7086600" cy="1447800"/>
          </a:xfrm>
        </p:spPr>
        <p:txBody>
          <a:bodyPr>
            <a:noAutofit/>
          </a:bodyPr>
          <a:lstStyle/>
          <a:p>
            <a:r>
              <a:rPr lang="ro-RO" sz="5400" dirty="0"/>
              <a:t>   </a:t>
            </a:r>
            <a:endParaRPr lang="en-US" sz="5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8E5CF5-BE13-38BD-1F13-B5E7E8FCFEFC}"/>
              </a:ext>
            </a:extLst>
          </p:cNvPr>
          <p:cNvSpPr/>
          <p:nvPr/>
        </p:nvSpPr>
        <p:spPr>
          <a:xfrm>
            <a:off x="5791200" y="4343400"/>
            <a:ext cx="3561221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o-RO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MATERIAL REALIZAT DE PROF. ÎNV. PREȘC. </a:t>
            </a:r>
          </a:p>
          <a:p>
            <a:pPr algn="ctr"/>
            <a:r>
              <a:rPr lang="ro-RO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CARP RODICA ADRIANA</a:t>
            </a:r>
          </a:p>
          <a:p>
            <a:pPr algn="ctr"/>
            <a:r>
              <a:rPr lang="ro-RO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GRĂDINIȚA P.P. NR.</a:t>
            </a:r>
            <a:r>
              <a:rPr lang="ro-RO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3 PETROȘANI</a:t>
            </a:r>
          </a:p>
          <a:p>
            <a:pPr algn="ctr"/>
            <a:r>
              <a:rPr lang="ro-RO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DOMENIUL LIMBĂ ȘI COMUNICARE</a:t>
            </a:r>
            <a:endParaRPr lang="en-US" sz="2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58ECD3-EC11-E86B-4132-E4CC86FED8B4}"/>
              </a:ext>
            </a:extLst>
          </p:cNvPr>
          <p:cNvSpPr/>
          <p:nvPr/>
        </p:nvSpPr>
        <p:spPr>
          <a:xfrm>
            <a:off x="5791200" y="2607143"/>
            <a:ext cx="2798975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l"/>
            <a:r>
              <a:rPr lang="ro-RO" sz="2800" b="1" i="0" dirty="0" err="1">
                <a:solidFill>
                  <a:srgbClr val="0F0F0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Rudyard</a:t>
            </a:r>
            <a:r>
              <a:rPr lang="ro-RO" sz="2800" b="1" i="0" dirty="0">
                <a:solidFill>
                  <a:srgbClr val="0F0F0F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 Kipling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A67DCB0-FF50-4D1B-2EB4-09DE2B9A8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1" y="2292163"/>
            <a:ext cx="3810000" cy="3810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E07BFB9-E8D1-FFEB-7778-7BD24CEEABDE}"/>
              </a:ext>
            </a:extLst>
          </p:cNvPr>
          <p:cNvSpPr/>
          <p:nvPr/>
        </p:nvSpPr>
        <p:spPr>
          <a:xfrm>
            <a:off x="1600200" y="649920"/>
            <a:ext cx="63577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ELEFĂNȚELUL CURIOS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E1E46-0868-5380-2487-93144A903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SARCINI DE LUCRU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68C51A3-5392-7C71-6F66-BA05D7549A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280232"/>
              </p:ext>
            </p:extLst>
          </p:nvPr>
        </p:nvGraphicFramePr>
        <p:xfrm>
          <a:off x="457200" y="2362201"/>
          <a:ext cx="8229600" cy="38947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418939108"/>
                    </a:ext>
                  </a:extLst>
                </a:gridCol>
              </a:tblGrid>
              <a:tr h="36576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o-RO" sz="2800" dirty="0">
                          <a:effectLst/>
                        </a:rPr>
                        <a:t>Se poartă o scurtă discuție  legată de povestea urmărită .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ro-RO" sz="2800" dirty="0">
                          <a:effectLst/>
                        </a:rPr>
                        <a:t>Cum era elefănțelul? (curios)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ro-RO" sz="2800" dirty="0">
                          <a:effectLst/>
                        </a:rPr>
                        <a:t>Dar ursul și broscuța? (uimiți 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ro-RO" sz="2800" dirty="0">
                          <a:effectLst/>
                        </a:rPr>
                        <a:t>Cine l-a ajutat să scape? (șarpele)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ro-RO" sz="2800" dirty="0">
                          <a:effectLst/>
                        </a:rPr>
                        <a:t> Cum era el când trăgea să-l scape din gura crocodilului?(speriat)</a:t>
                      </a: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buFont typeface="Times New Roman" panose="02020603050405020304" pitchFamily="18" charset="0"/>
                        <a:buChar char="-"/>
                      </a:pPr>
                      <a:r>
                        <a:rPr lang="ro-RO" sz="2800" dirty="0">
                          <a:effectLst/>
                        </a:rPr>
                        <a:t>Cum a rămas crocodilul? (furios)</a:t>
                      </a:r>
                      <a:endParaRPr lang="ro-RO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2610174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945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7016D346-17A4-D426-D928-8BB0B4507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81" y="466311"/>
            <a:ext cx="4572638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08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Clasa Pregatitoare 20-21\elef curios\27908989-illustration-of-an-elephant-beside-the-tre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9154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o-RO" sz="2900" b="1" dirty="0">
                <a:solidFill>
                  <a:prstClr val="black"/>
                </a:solidFill>
              </a:rPr>
              <a:t>	</a:t>
            </a:r>
            <a:r>
              <a:rPr lang="en-US" sz="2900" b="1" dirty="0">
                <a:solidFill>
                  <a:prstClr val="black"/>
                </a:solidFill>
              </a:rPr>
              <a:t>A </a:t>
            </a:r>
            <a:r>
              <a:rPr lang="en-US" sz="2900" b="1" dirty="0" err="1">
                <a:solidFill>
                  <a:prstClr val="black"/>
                </a:solidFill>
              </a:rPr>
              <a:t>fost</a:t>
            </a:r>
            <a:r>
              <a:rPr lang="en-US" sz="2900" b="1" dirty="0">
                <a:solidFill>
                  <a:prstClr val="black"/>
                </a:solidFill>
              </a:rPr>
              <a:t> </a:t>
            </a:r>
            <a:r>
              <a:rPr lang="en-US" sz="2900" b="1" dirty="0" err="1">
                <a:solidFill>
                  <a:prstClr val="black"/>
                </a:solidFill>
              </a:rPr>
              <a:t>odată</a:t>
            </a:r>
            <a:r>
              <a:rPr lang="en-US" sz="2900" b="1" dirty="0">
                <a:solidFill>
                  <a:prstClr val="black"/>
                </a:solidFill>
              </a:rPr>
              <a:t>, </a:t>
            </a:r>
            <a:r>
              <a:rPr lang="en-US" sz="2900" b="1" dirty="0" err="1">
                <a:solidFill>
                  <a:prstClr val="black"/>
                </a:solidFill>
              </a:rPr>
              <a:t>demult</a:t>
            </a:r>
            <a:r>
              <a:rPr lang="en-US" sz="2900" b="1" dirty="0">
                <a:solidFill>
                  <a:prstClr val="black"/>
                </a:solidFill>
              </a:rPr>
              <a:t>, un </a:t>
            </a:r>
            <a:r>
              <a:rPr lang="en-US" sz="2900" b="1" dirty="0" err="1">
                <a:solidFill>
                  <a:prstClr val="black"/>
                </a:solidFill>
              </a:rPr>
              <a:t>elefănțel</a:t>
            </a:r>
            <a:r>
              <a:rPr lang="en-US" sz="2900" b="1" dirty="0">
                <a:solidFill>
                  <a:prstClr val="black"/>
                </a:solidFill>
              </a:rPr>
              <a:t> </a:t>
            </a:r>
            <a:r>
              <a:rPr lang="en-US" sz="2900" b="1" dirty="0" err="1">
                <a:solidFill>
                  <a:prstClr val="black"/>
                </a:solidFill>
              </a:rPr>
              <a:t>foarte</a:t>
            </a:r>
            <a:r>
              <a:rPr lang="en-US" sz="2900" b="1" dirty="0">
                <a:solidFill>
                  <a:prstClr val="black"/>
                </a:solidFill>
              </a:rPr>
              <a:t> curios. </a:t>
            </a:r>
            <a:r>
              <a:rPr lang="en-US" sz="2900" b="1" dirty="0" err="1">
                <a:solidFill>
                  <a:prstClr val="black"/>
                </a:solidFill>
              </a:rPr>
              <a:t>Într</a:t>
            </a:r>
            <a:r>
              <a:rPr lang="en-US" sz="2900" b="1" dirty="0">
                <a:solidFill>
                  <a:prstClr val="black"/>
                </a:solidFill>
              </a:rPr>
              <a:t>-o </a:t>
            </a:r>
            <a:r>
              <a:rPr lang="en-US" sz="2900" b="1" dirty="0" err="1">
                <a:solidFill>
                  <a:prstClr val="black"/>
                </a:solidFill>
              </a:rPr>
              <a:t>zi</a:t>
            </a:r>
            <a:r>
              <a:rPr lang="en-US" sz="2900" b="1" dirty="0">
                <a:solidFill>
                  <a:prstClr val="black"/>
                </a:solidFill>
              </a:rPr>
              <a:t> s-a </a:t>
            </a:r>
            <a:r>
              <a:rPr lang="en-US" sz="2900" b="1" dirty="0" err="1">
                <a:solidFill>
                  <a:prstClr val="black"/>
                </a:solidFill>
              </a:rPr>
              <a:t>trezit</a:t>
            </a:r>
            <a:r>
              <a:rPr lang="en-US" sz="2900" b="1" dirty="0">
                <a:solidFill>
                  <a:prstClr val="black"/>
                </a:solidFill>
              </a:rPr>
              <a:t> cu o </a:t>
            </a:r>
            <a:r>
              <a:rPr lang="en-US" sz="2900" b="1" dirty="0" err="1">
                <a:solidFill>
                  <a:prstClr val="black"/>
                </a:solidFill>
              </a:rPr>
              <a:t>nouă</a:t>
            </a:r>
            <a:r>
              <a:rPr lang="en-US" sz="2900" b="1" dirty="0">
                <a:solidFill>
                  <a:prstClr val="black"/>
                </a:solidFill>
              </a:rPr>
              <a:t> </a:t>
            </a:r>
            <a:r>
              <a:rPr lang="en-US" sz="2900" b="1" dirty="0" err="1">
                <a:solidFill>
                  <a:prstClr val="black"/>
                </a:solidFill>
              </a:rPr>
              <a:t>întrebare</a:t>
            </a:r>
            <a:r>
              <a:rPr lang="en-US" sz="2900" b="1" dirty="0">
                <a:solidFill>
                  <a:prstClr val="black"/>
                </a:solidFill>
              </a:rPr>
              <a:t>: „</a:t>
            </a:r>
            <a:r>
              <a:rPr lang="en-US" sz="2900" b="1" dirty="0" err="1">
                <a:solidFill>
                  <a:prstClr val="black"/>
                </a:solidFill>
              </a:rPr>
              <a:t>Ce</a:t>
            </a:r>
            <a:r>
              <a:rPr lang="en-US" sz="2900" b="1" dirty="0">
                <a:solidFill>
                  <a:prstClr val="black"/>
                </a:solidFill>
              </a:rPr>
              <a:t> </a:t>
            </a:r>
            <a:r>
              <a:rPr lang="en-US" sz="2900" b="1" dirty="0" err="1">
                <a:solidFill>
                  <a:prstClr val="black"/>
                </a:solidFill>
              </a:rPr>
              <a:t>mănâncă</a:t>
            </a:r>
            <a:r>
              <a:rPr lang="en-US" sz="2900" b="1" dirty="0">
                <a:solidFill>
                  <a:prstClr val="black"/>
                </a:solidFill>
              </a:rPr>
              <a:t> </a:t>
            </a:r>
            <a:r>
              <a:rPr lang="en-US" sz="2900" b="1" dirty="0" err="1">
                <a:solidFill>
                  <a:prstClr val="black"/>
                </a:solidFill>
              </a:rPr>
              <a:t>crocodilul</a:t>
            </a:r>
            <a:r>
              <a:rPr lang="en-US" sz="2900" b="1" dirty="0">
                <a:solidFill>
                  <a:prstClr val="black"/>
                </a:solidFill>
              </a:rPr>
              <a:t> </a:t>
            </a:r>
            <a:r>
              <a:rPr lang="en-US" sz="2900" b="1" dirty="0" err="1">
                <a:solidFill>
                  <a:prstClr val="black"/>
                </a:solidFill>
              </a:rPr>
              <a:t>seara</a:t>
            </a:r>
            <a:r>
              <a:rPr lang="en-US" sz="2900" b="1" dirty="0">
                <a:solidFill>
                  <a:prstClr val="black"/>
                </a:solidFill>
              </a:rPr>
              <a:t>?”</a:t>
            </a:r>
            <a:endParaRPr lang="en-US" b="1" dirty="0"/>
          </a:p>
        </p:txBody>
      </p:sp>
      <p:pic>
        <p:nvPicPr>
          <p:cNvPr id="9" name="Picture 7" descr="E:\Clasa Pregatitoare 20-21\elef curios\crocodile-1458819_128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447800"/>
            <a:ext cx="2444350" cy="15162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Clasa Pregatitoare 20-21\elef curios\istockphoto-950586596-612x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7891" cy="685800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686800" cy="2011362"/>
          </a:xfrm>
        </p:spPr>
        <p:txBody>
          <a:bodyPr>
            <a:normAutofit fontScale="90000"/>
          </a:bodyPr>
          <a:lstStyle/>
          <a:p>
            <a:pPr algn="l"/>
            <a:r>
              <a:rPr lang="ro-RO" sz="2900" dirty="0"/>
              <a:t>	</a:t>
            </a:r>
            <a:r>
              <a:rPr lang="en-US" sz="2900" b="1" dirty="0" err="1"/>
              <a:t>Aşa</a:t>
            </a:r>
            <a:r>
              <a:rPr lang="en-US" sz="2900" b="1" dirty="0"/>
              <a:t> </a:t>
            </a:r>
            <a:r>
              <a:rPr lang="en-US" sz="2900" b="1" dirty="0" err="1"/>
              <a:t>că</a:t>
            </a:r>
            <a:r>
              <a:rPr lang="en-US" sz="2900" b="1" dirty="0"/>
              <a:t> a </a:t>
            </a:r>
            <a:r>
              <a:rPr lang="en-US" sz="2900" b="1" dirty="0" err="1"/>
              <a:t>plecat</a:t>
            </a:r>
            <a:r>
              <a:rPr lang="en-US" sz="2900" b="1" dirty="0"/>
              <a:t> </a:t>
            </a:r>
            <a:r>
              <a:rPr lang="en-US" sz="2900" b="1" dirty="0" err="1"/>
              <a:t>prin</a:t>
            </a:r>
            <a:r>
              <a:rPr lang="en-US" sz="2900" b="1" dirty="0"/>
              <a:t> </a:t>
            </a:r>
            <a:r>
              <a:rPr lang="en-US" sz="2900" b="1" dirty="0" err="1"/>
              <a:t>pădure</a:t>
            </a:r>
            <a:r>
              <a:rPr lang="en-US" sz="2900" b="1" dirty="0"/>
              <a:t> </a:t>
            </a:r>
            <a:r>
              <a:rPr lang="en-US" sz="2900" b="1" dirty="0" err="1"/>
              <a:t>să</a:t>
            </a:r>
            <a:r>
              <a:rPr lang="en-US" sz="2900" b="1" dirty="0"/>
              <a:t> </a:t>
            </a:r>
            <a:r>
              <a:rPr lang="en-US" sz="2900" b="1" dirty="0" err="1"/>
              <a:t>întrebe</a:t>
            </a:r>
            <a:r>
              <a:rPr lang="en-US" sz="2900" b="1" dirty="0"/>
              <a:t> </a:t>
            </a:r>
            <a:r>
              <a:rPr lang="en-US" sz="2900" b="1" dirty="0" err="1"/>
              <a:t>animalele</a:t>
            </a:r>
            <a:r>
              <a:rPr lang="en-US" sz="2900" b="1" dirty="0"/>
              <a:t> </a:t>
            </a:r>
            <a:r>
              <a:rPr lang="en-US" sz="2900" b="1" dirty="0" err="1"/>
              <a:t>şi</a:t>
            </a:r>
            <a:r>
              <a:rPr lang="en-US" sz="2900" b="1" dirty="0"/>
              <a:t> s-a </a:t>
            </a:r>
            <a:r>
              <a:rPr lang="en-US" sz="2900" b="1" dirty="0" err="1"/>
              <a:t>întâlnit</a:t>
            </a:r>
            <a:r>
              <a:rPr lang="en-US" sz="2900" b="1" dirty="0"/>
              <a:t> cu </a:t>
            </a:r>
            <a:r>
              <a:rPr lang="en-US" sz="2900" b="1" dirty="0" err="1"/>
              <a:t>ursuleţul</a:t>
            </a:r>
            <a:r>
              <a:rPr lang="en-US" sz="2900" b="1" dirty="0"/>
              <a:t> </a:t>
            </a:r>
            <a:r>
              <a:rPr lang="en-US" sz="2900" b="1" dirty="0" err="1"/>
              <a:t>pe</a:t>
            </a:r>
            <a:r>
              <a:rPr lang="en-US" sz="2900" b="1" dirty="0"/>
              <a:t> care l-a </a:t>
            </a:r>
            <a:r>
              <a:rPr lang="en-US" sz="2900" b="1" dirty="0" err="1"/>
              <a:t>întrebat</a:t>
            </a:r>
            <a:r>
              <a:rPr lang="en-US" sz="2900" b="1" dirty="0"/>
              <a:t>:</a:t>
            </a:r>
            <a:br>
              <a:rPr lang="en-US" sz="2900" b="1" dirty="0"/>
            </a:br>
            <a:r>
              <a:rPr lang="ro-RO" sz="2900" b="1" dirty="0"/>
              <a:t>	</a:t>
            </a:r>
            <a:r>
              <a:rPr lang="en-US" sz="2900" b="1" dirty="0"/>
              <a:t>- </a:t>
            </a:r>
            <a:r>
              <a:rPr lang="en-US" sz="2900" b="1" dirty="0" err="1"/>
              <a:t>Ursuleţule</a:t>
            </a:r>
            <a:r>
              <a:rPr lang="en-US" sz="2900" b="1" dirty="0"/>
              <a:t>, </a:t>
            </a:r>
            <a:r>
              <a:rPr lang="en-US" sz="2900" b="1" dirty="0" err="1"/>
              <a:t>ce</a:t>
            </a:r>
            <a:r>
              <a:rPr lang="en-US" sz="2900" b="1" dirty="0"/>
              <a:t> </a:t>
            </a:r>
            <a:r>
              <a:rPr lang="en-US" sz="2900" b="1" dirty="0" err="1"/>
              <a:t>mănâncă</a:t>
            </a:r>
            <a:r>
              <a:rPr lang="en-US" sz="2900" b="1" dirty="0"/>
              <a:t> </a:t>
            </a:r>
            <a:r>
              <a:rPr lang="en-US" sz="2900" b="1" dirty="0" err="1"/>
              <a:t>crocodilul</a:t>
            </a:r>
            <a:r>
              <a:rPr lang="en-US" sz="2900" b="1" dirty="0"/>
              <a:t> </a:t>
            </a:r>
            <a:r>
              <a:rPr lang="en-US" sz="2900" b="1" dirty="0" err="1"/>
              <a:t>seara</a:t>
            </a:r>
            <a:r>
              <a:rPr lang="en-US" sz="2900" b="1" dirty="0"/>
              <a:t>?</a:t>
            </a:r>
            <a:br>
              <a:rPr lang="en-US" sz="2900" b="1" dirty="0"/>
            </a:br>
            <a:r>
              <a:rPr lang="ro-RO" sz="2900" b="1" dirty="0"/>
              <a:t>	</a:t>
            </a:r>
            <a:r>
              <a:rPr lang="en-US" sz="2900" b="1" dirty="0"/>
              <a:t>- Nu </a:t>
            </a:r>
            <a:r>
              <a:rPr lang="en-US" sz="2900" b="1" dirty="0" err="1"/>
              <a:t>ştiu</a:t>
            </a:r>
            <a:r>
              <a:rPr lang="en-US" sz="2900" b="1" dirty="0"/>
              <a:t>, a </a:t>
            </a:r>
            <a:r>
              <a:rPr lang="en-US" sz="2900" b="1" dirty="0" err="1"/>
              <a:t>răspuns</a:t>
            </a:r>
            <a:r>
              <a:rPr lang="en-US" sz="2900" b="1" dirty="0"/>
              <a:t> </a:t>
            </a:r>
            <a:r>
              <a:rPr lang="en-US" sz="2900" b="1" dirty="0" err="1"/>
              <a:t>ursuleţul</a:t>
            </a:r>
            <a:r>
              <a:rPr lang="en-US" sz="2900" b="1" dirty="0"/>
              <a:t>, </a:t>
            </a:r>
            <a:r>
              <a:rPr lang="en-US" sz="2900" b="1" dirty="0" err="1"/>
              <a:t>dar</a:t>
            </a:r>
            <a:r>
              <a:rPr lang="en-US" sz="2900" b="1" dirty="0"/>
              <a:t> du-</a:t>
            </a:r>
            <a:r>
              <a:rPr lang="en-US" sz="2900" b="1" dirty="0" err="1"/>
              <a:t>te</a:t>
            </a:r>
            <a:r>
              <a:rPr lang="en-US" sz="2900" b="1" dirty="0"/>
              <a:t> la </a:t>
            </a:r>
            <a:r>
              <a:rPr lang="en-US" sz="2900" b="1" dirty="0" err="1"/>
              <a:t>lac</a:t>
            </a:r>
            <a:r>
              <a:rPr lang="en-US" sz="2900" b="1" dirty="0"/>
              <a:t> </a:t>
            </a:r>
            <a:r>
              <a:rPr lang="en-US" sz="2900" b="1" dirty="0" err="1"/>
              <a:t>şi</a:t>
            </a:r>
            <a:r>
              <a:rPr lang="en-US" sz="2900" b="1" dirty="0"/>
              <a:t> </a:t>
            </a:r>
            <a:r>
              <a:rPr lang="en-US" sz="2900" b="1" dirty="0" err="1"/>
              <a:t>vei</a:t>
            </a:r>
            <a:r>
              <a:rPr lang="en-US" sz="2900" b="1" dirty="0"/>
              <a:t> </a:t>
            </a:r>
            <a:r>
              <a:rPr lang="en-US" sz="2900" b="1" dirty="0" err="1"/>
              <a:t>afla</a:t>
            </a:r>
            <a:r>
              <a:rPr lang="en-US" sz="2900" b="1" dirty="0"/>
              <a:t>.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4099" name="Picture 3" descr="E:\Clasa Pregatitoare 20-21\elef curios\c91cd688705edd940aadf012ee021be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337879"/>
            <a:ext cx="2943653" cy="3520121"/>
          </a:xfrm>
          <a:prstGeom prst="rect">
            <a:avLst/>
          </a:prstGeom>
          <a:noFill/>
        </p:spPr>
      </p:pic>
      <p:pic>
        <p:nvPicPr>
          <p:cNvPr id="6" name="Picture 2" descr="C:\Users\Mirela\Desktop\unnamed__3_-removebg-previe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6219" y="4038600"/>
            <a:ext cx="2567781" cy="25677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Clasa Pregatitoare 20-21\elef curios\a-turtle-beside-a-tree-at-the-river-image_csp1420537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161"/>
            <a:ext cx="9144000" cy="684784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610600" cy="2209800"/>
          </a:xfrm>
        </p:spPr>
        <p:txBody>
          <a:bodyPr>
            <a:normAutofit fontScale="90000"/>
          </a:bodyPr>
          <a:lstStyle/>
          <a:p>
            <a:pPr algn="l"/>
            <a:r>
              <a:rPr lang="ro-RO" sz="2900" dirty="0"/>
              <a:t>	</a:t>
            </a:r>
            <a:r>
              <a:rPr lang="en-US" sz="2900" b="1" dirty="0" err="1"/>
              <a:t>Şi</a:t>
            </a:r>
            <a:r>
              <a:rPr lang="en-US" sz="2900" b="1" dirty="0"/>
              <a:t> a </a:t>
            </a:r>
            <a:r>
              <a:rPr lang="en-US" sz="2900" b="1" dirty="0" err="1"/>
              <a:t>plecat</a:t>
            </a:r>
            <a:r>
              <a:rPr lang="en-US" sz="2900" b="1" dirty="0"/>
              <a:t> </a:t>
            </a:r>
            <a:r>
              <a:rPr lang="en-US" sz="2900" b="1" dirty="0" err="1"/>
              <a:t>mai</a:t>
            </a:r>
            <a:r>
              <a:rPr lang="en-US" sz="2900" b="1" dirty="0"/>
              <a:t> </a:t>
            </a:r>
            <a:r>
              <a:rPr lang="en-US" sz="2900" b="1" dirty="0" err="1"/>
              <a:t>departe</a:t>
            </a:r>
            <a:r>
              <a:rPr lang="en-US" sz="2900" b="1" dirty="0"/>
              <a:t> </a:t>
            </a:r>
            <a:r>
              <a:rPr lang="en-US" sz="2900" b="1" dirty="0" err="1"/>
              <a:t>elefănțelul</a:t>
            </a:r>
            <a:r>
              <a:rPr lang="en-US" sz="2900" b="1" dirty="0"/>
              <a:t> </a:t>
            </a:r>
            <a:r>
              <a:rPr lang="en-US" sz="2900" b="1" dirty="0" err="1"/>
              <a:t>să</a:t>
            </a:r>
            <a:r>
              <a:rPr lang="en-US" sz="2900" b="1" dirty="0"/>
              <a:t> </a:t>
            </a:r>
            <a:r>
              <a:rPr lang="en-US" sz="2900" b="1" dirty="0" err="1"/>
              <a:t>caute</a:t>
            </a:r>
            <a:r>
              <a:rPr lang="en-US" sz="2900" b="1" dirty="0"/>
              <a:t> </a:t>
            </a:r>
            <a:r>
              <a:rPr lang="en-US" sz="2900" b="1" dirty="0" err="1"/>
              <a:t>lacul</a:t>
            </a:r>
            <a:r>
              <a:rPr lang="en-US" sz="2900" b="1" dirty="0"/>
              <a:t>. </a:t>
            </a:r>
            <a:r>
              <a:rPr lang="en-US" sz="2900" b="1" dirty="0" err="1"/>
              <a:t>Pe</a:t>
            </a:r>
            <a:r>
              <a:rPr lang="en-US" sz="2900" b="1" dirty="0"/>
              <a:t> drum s-a </a:t>
            </a:r>
            <a:r>
              <a:rPr lang="en-US" sz="2900" b="1" dirty="0" err="1"/>
              <a:t>întâlnit</a:t>
            </a:r>
            <a:r>
              <a:rPr lang="en-US" sz="2900" b="1" dirty="0"/>
              <a:t> cu o </a:t>
            </a:r>
            <a:r>
              <a:rPr lang="en-US" sz="2900" b="1" dirty="0" err="1"/>
              <a:t>broscuţă</a:t>
            </a:r>
            <a:r>
              <a:rPr lang="en-US" sz="2900" b="1" dirty="0"/>
              <a:t>:</a:t>
            </a:r>
            <a:br>
              <a:rPr lang="en-US" sz="2900" b="1" dirty="0"/>
            </a:br>
            <a:r>
              <a:rPr lang="ro-RO" sz="2900" b="1" dirty="0"/>
              <a:t>	</a:t>
            </a:r>
            <a:r>
              <a:rPr lang="en-US" sz="2900" b="1" dirty="0"/>
              <a:t>- </a:t>
            </a:r>
            <a:r>
              <a:rPr lang="en-US" sz="2900" b="1" dirty="0" err="1"/>
              <a:t>Broscuţo</a:t>
            </a:r>
            <a:r>
              <a:rPr lang="en-US" sz="2900" b="1" dirty="0"/>
              <a:t>, </a:t>
            </a:r>
            <a:r>
              <a:rPr lang="en-US" sz="2900" b="1" dirty="0" err="1"/>
              <a:t>ce</a:t>
            </a:r>
            <a:r>
              <a:rPr lang="en-US" sz="2900" b="1" dirty="0"/>
              <a:t> </a:t>
            </a:r>
            <a:r>
              <a:rPr lang="en-US" sz="2900" b="1" dirty="0" err="1"/>
              <a:t>mănâncă</a:t>
            </a:r>
            <a:r>
              <a:rPr lang="en-US" sz="2900" b="1" dirty="0"/>
              <a:t> </a:t>
            </a:r>
            <a:r>
              <a:rPr lang="en-US" sz="2900" b="1" dirty="0" err="1"/>
              <a:t>crocodilul</a:t>
            </a:r>
            <a:r>
              <a:rPr lang="en-US" sz="2900" b="1" dirty="0"/>
              <a:t> </a:t>
            </a:r>
            <a:r>
              <a:rPr lang="en-US" sz="2900" b="1" dirty="0" err="1"/>
              <a:t>seara</a:t>
            </a:r>
            <a:r>
              <a:rPr lang="en-US" sz="2900" b="1" dirty="0"/>
              <a:t>?</a:t>
            </a:r>
            <a:br>
              <a:rPr lang="en-US" sz="2900" b="1" dirty="0"/>
            </a:br>
            <a:r>
              <a:rPr lang="ro-RO" sz="2900" b="1" dirty="0"/>
              <a:t>	</a:t>
            </a:r>
            <a:r>
              <a:rPr lang="en-US" sz="2900" b="1" dirty="0"/>
              <a:t>- Nu </a:t>
            </a:r>
            <a:r>
              <a:rPr lang="en-US" sz="2900" b="1" dirty="0" err="1"/>
              <a:t>ştiu</a:t>
            </a:r>
            <a:r>
              <a:rPr lang="en-US" sz="2900" b="1" dirty="0"/>
              <a:t>, a </a:t>
            </a:r>
            <a:r>
              <a:rPr lang="en-US" sz="2900" b="1" dirty="0" err="1"/>
              <a:t>răspuns</a:t>
            </a:r>
            <a:r>
              <a:rPr lang="en-US" sz="2900" b="1" dirty="0"/>
              <a:t> </a:t>
            </a:r>
            <a:r>
              <a:rPr lang="en-US" sz="2900" b="1" dirty="0" err="1"/>
              <a:t>broscuța</a:t>
            </a:r>
            <a:r>
              <a:rPr lang="en-US" sz="2900" b="1" dirty="0"/>
              <a:t>, </a:t>
            </a:r>
            <a:r>
              <a:rPr lang="en-US" sz="2900" b="1" dirty="0" err="1"/>
              <a:t>dar</a:t>
            </a:r>
            <a:r>
              <a:rPr lang="en-US" sz="2900" b="1" dirty="0"/>
              <a:t> du-</a:t>
            </a:r>
            <a:r>
              <a:rPr lang="en-US" sz="2900" b="1" dirty="0" err="1"/>
              <a:t>te</a:t>
            </a:r>
            <a:r>
              <a:rPr lang="en-US" sz="2900" b="1" dirty="0"/>
              <a:t> la </a:t>
            </a:r>
            <a:r>
              <a:rPr lang="en-US" sz="2900" b="1" dirty="0" err="1"/>
              <a:t>lac</a:t>
            </a:r>
            <a:r>
              <a:rPr lang="en-US" sz="2900" b="1" dirty="0"/>
              <a:t> </a:t>
            </a:r>
            <a:r>
              <a:rPr lang="en-US" sz="2900" b="1" dirty="0" err="1"/>
              <a:t>şi</a:t>
            </a:r>
            <a:r>
              <a:rPr lang="en-US" sz="2900" b="1" dirty="0"/>
              <a:t> </a:t>
            </a:r>
            <a:r>
              <a:rPr lang="en-US" sz="2900" b="1" dirty="0" err="1"/>
              <a:t>vei</a:t>
            </a:r>
            <a:r>
              <a:rPr lang="en-US" sz="2900" b="1" dirty="0"/>
              <a:t> </a:t>
            </a:r>
            <a:r>
              <a:rPr lang="en-US" sz="2900" b="1" dirty="0" err="1"/>
              <a:t>afla</a:t>
            </a:r>
            <a:r>
              <a:rPr lang="en-US" sz="2900" b="1" dirty="0"/>
              <a:t>.</a:t>
            </a:r>
            <a:br>
              <a:rPr lang="en-US" b="1" dirty="0"/>
            </a:br>
            <a:endParaRPr lang="en-US" b="1" dirty="0"/>
          </a:p>
        </p:txBody>
      </p:sp>
      <p:pic>
        <p:nvPicPr>
          <p:cNvPr id="6" name="Picture 3" descr="E:\Clasa Pregatitoare 20-21\elef curios\c91cd688705edd940aadf012ee021be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46647"/>
            <a:ext cx="4648200" cy="5111353"/>
          </a:xfrm>
          <a:prstGeom prst="rect">
            <a:avLst/>
          </a:prstGeom>
          <a:noFill/>
        </p:spPr>
      </p:pic>
      <p:pic>
        <p:nvPicPr>
          <p:cNvPr id="7" name="Picture 2" descr="E:\Clasa Pregatitoare 20-21\elef curios\555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38600"/>
            <a:ext cx="1919609" cy="198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E:\Clasa Pregatitoare 20-21\elef curios\descărcar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776" y="0"/>
            <a:ext cx="9171776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534400" cy="2362200"/>
          </a:xfrm>
        </p:spPr>
        <p:txBody>
          <a:bodyPr>
            <a:normAutofit fontScale="90000"/>
          </a:bodyPr>
          <a:lstStyle/>
          <a:p>
            <a:pPr algn="l"/>
            <a:r>
              <a:rPr lang="ro-RO" sz="2900" dirty="0"/>
              <a:t>	</a:t>
            </a:r>
            <a:r>
              <a:rPr lang="en-US" sz="2900" b="1" dirty="0" err="1"/>
              <a:t>În</a:t>
            </a:r>
            <a:r>
              <a:rPr lang="en-US" sz="2900" b="1" dirty="0"/>
              <a:t> </a:t>
            </a:r>
            <a:r>
              <a:rPr lang="en-US" sz="2900" b="1" dirty="0" err="1"/>
              <a:t>apropiere</a:t>
            </a:r>
            <a:r>
              <a:rPr lang="en-US" sz="2900" b="1" dirty="0"/>
              <a:t> de </a:t>
            </a:r>
            <a:r>
              <a:rPr lang="en-US" sz="2900" b="1" dirty="0" err="1"/>
              <a:t>lac</a:t>
            </a:r>
            <a:r>
              <a:rPr lang="en-US" sz="2900" b="1" dirty="0"/>
              <a:t>, </a:t>
            </a:r>
            <a:r>
              <a:rPr lang="en-US" sz="2900" b="1" dirty="0" err="1"/>
              <a:t>elefănțelul</a:t>
            </a:r>
            <a:r>
              <a:rPr lang="en-US" sz="2900" b="1" dirty="0"/>
              <a:t> s-a </a:t>
            </a:r>
            <a:r>
              <a:rPr lang="en-US" sz="2900" b="1" dirty="0" err="1"/>
              <a:t>întâlnit</a:t>
            </a:r>
            <a:r>
              <a:rPr lang="en-US" sz="2900" b="1" dirty="0"/>
              <a:t> cu </a:t>
            </a:r>
            <a:r>
              <a:rPr lang="en-US" sz="2900" b="1" dirty="0" err="1"/>
              <a:t>șarpele</a:t>
            </a:r>
            <a:r>
              <a:rPr lang="en-US" sz="2900" b="1" dirty="0"/>
              <a:t> boa:</a:t>
            </a:r>
            <a:br>
              <a:rPr lang="en-US" sz="2900" b="1" dirty="0">
                <a:solidFill>
                  <a:schemeClr val="bg1"/>
                </a:solidFill>
              </a:rPr>
            </a:br>
            <a:r>
              <a:rPr lang="ro-RO" sz="2900" b="1" dirty="0">
                <a:solidFill>
                  <a:schemeClr val="bg1"/>
                </a:solidFill>
              </a:rPr>
              <a:t>	</a:t>
            </a:r>
            <a:r>
              <a:rPr lang="en-US" sz="2900" b="1" dirty="0"/>
              <a:t>- </a:t>
            </a:r>
            <a:r>
              <a:rPr lang="en-US" sz="2900" b="1" dirty="0" err="1"/>
              <a:t>Şarpe</a:t>
            </a:r>
            <a:r>
              <a:rPr lang="en-US" sz="2900" b="1" dirty="0"/>
              <a:t>, </a:t>
            </a:r>
            <a:r>
              <a:rPr lang="en-US" sz="2900" b="1" dirty="0" err="1"/>
              <a:t>ce</a:t>
            </a:r>
            <a:r>
              <a:rPr lang="en-US" sz="2900" b="1" dirty="0"/>
              <a:t> </a:t>
            </a:r>
            <a:r>
              <a:rPr lang="en-US" sz="2900" b="1" dirty="0" err="1"/>
              <a:t>mănâncă</a:t>
            </a:r>
            <a:r>
              <a:rPr lang="en-US" sz="2900" b="1" dirty="0"/>
              <a:t> </a:t>
            </a:r>
            <a:r>
              <a:rPr lang="en-US" sz="2900" b="1" dirty="0" err="1"/>
              <a:t>crocodilul</a:t>
            </a:r>
            <a:r>
              <a:rPr lang="en-US" sz="2900" b="1" dirty="0"/>
              <a:t> </a:t>
            </a:r>
            <a:r>
              <a:rPr lang="en-US" sz="2900" b="1" dirty="0" err="1"/>
              <a:t>seara</a:t>
            </a:r>
            <a:r>
              <a:rPr lang="en-US" sz="2900" b="1" dirty="0"/>
              <a:t>?</a:t>
            </a:r>
            <a:br>
              <a:rPr lang="en-US" sz="2900" b="1" dirty="0"/>
            </a:br>
            <a:r>
              <a:rPr lang="ro-RO" sz="2900" b="1" dirty="0"/>
              <a:t>	</a:t>
            </a:r>
            <a:r>
              <a:rPr lang="en-US" sz="2900" b="1" dirty="0"/>
              <a:t>- Nu </a:t>
            </a:r>
            <a:r>
              <a:rPr lang="en-US" sz="2900" b="1" dirty="0" err="1"/>
              <a:t>ştiu</a:t>
            </a:r>
            <a:r>
              <a:rPr lang="en-US" sz="2900" b="1" dirty="0"/>
              <a:t>, a </a:t>
            </a:r>
            <a:r>
              <a:rPr lang="en-US" sz="2900" b="1" dirty="0" err="1"/>
              <a:t>răspuns</a:t>
            </a:r>
            <a:r>
              <a:rPr lang="en-US" sz="2900" b="1" dirty="0"/>
              <a:t> </a:t>
            </a:r>
            <a:r>
              <a:rPr lang="en-US" sz="2900" b="1" dirty="0" err="1"/>
              <a:t>şi</a:t>
            </a:r>
            <a:r>
              <a:rPr lang="en-US" sz="2900" b="1" dirty="0"/>
              <a:t> </a:t>
            </a:r>
            <a:r>
              <a:rPr lang="en-US" sz="2900" b="1" dirty="0" err="1"/>
              <a:t>şarpele</a:t>
            </a:r>
            <a:r>
              <a:rPr lang="en-US" sz="2900" b="1" dirty="0"/>
              <a:t>, </a:t>
            </a:r>
            <a:r>
              <a:rPr lang="en-US" sz="2900" b="1" dirty="0" err="1"/>
              <a:t>dar</a:t>
            </a:r>
            <a:r>
              <a:rPr lang="en-US" sz="2900" b="1" dirty="0"/>
              <a:t> </a:t>
            </a:r>
            <a:r>
              <a:rPr lang="en-US" sz="2900" b="1" dirty="0" err="1"/>
              <a:t>uite</a:t>
            </a:r>
            <a:r>
              <a:rPr lang="en-US" sz="2900" b="1" dirty="0"/>
              <a:t> </a:t>
            </a:r>
            <a:r>
              <a:rPr lang="en-US" sz="2900" b="1" dirty="0" err="1"/>
              <a:t>lacul</a:t>
            </a:r>
            <a:r>
              <a:rPr lang="en-US" sz="2900" b="1" dirty="0"/>
              <a:t> </a:t>
            </a:r>
            <a:r>
              <a:rPr lang="en-US" sz="2900" b="1" dirty="0" err="1"/>
              <a:t>aici</a:t>
            </a:r>
            <a:r>
              <a:rPr lang="en-US" sz="2900" b="1" dirty="0"/>
              <a:t>, </a:t>
            </a:r>
            <a:r>
              <a:rPr lang="en-US" sz="2900" b="1" dirty="0" err="1"/>
              <a:t>sunt</a:t>
            </a:r>
            <a:r>
              <a:rPr lang="en-US" sz="2900" b="1" dirty="0"/>
              <a:t> </a:t>
            </a:r>
            <a:r>
              <a:rPr lang="en-US" sz="2900" b="1" dirty="0" err="1"/>
              <a:t>sigur</a:t>
            </a:r>
            <a:r>
              <a:rPr lang="en-US" sz="2900" b="1" dirty="0"/>
              <a:t> </a:t>
            </a:r>
            <a:r>
              <a:rPr lang="en-US" sz="2900" b="1" dirty="0" err="1"/>
              <a:t>că</a:t>
            </a:r>
            <a:r>
              <a:rPr lang="en-US" sz="2900" b="1" dirty="0"/>
              <a:t> </a:t>
            </a:r>
            <a:r>
              <a:rPr lang="en-US" sz="2900" b="1" dirty="0" err="1"/>
              <a:t>vei</a:t>
            </a:r>
            <a:r>
              <a:rPr lang="en-US" sz="2900" b="1" dirty="0"/>
              <a:t> </a:t>
            </a:r>
            <a:r>
              <a:rPr lang="en-US" sz="2900" b="1" dirty="0" err="1"/>
              <a:t>afla</a:t>
            </a:r>
            <a:r>
              <a:rPr lang="en-US" sz="2900" b="1" dirty="0"/>
              <a:t> </a:t>
            </a:r>
            <a:r>
              <a:rPr lang="en-US" sz="2900" b="1" dirty="0" err="1"/>
              <a:t>răspunsul</a:t>
            </a:r>
            <a:r>
              <a:rPr lang="en-US" sz="2900" b="1" dirty="0"/>
              <a:t>.</a:t>
            </a:r>
            <a:br>
              <a:rPr lang="en-US" dirty="0"/>
            </a:br>
            <a:endParaRPr lang="en-US" dirty="0"/>
          </a:p>
        </p:txBody>
      </p:sp>
      <p:pic>
        <p:nvPicPr>
          <p:cNvPr id="7" name="Picture 3" descr="E:\Clasa Pregatitoare 20-21\elef curios\c91cd688705edd940aadf012ee021be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2331715"/>
            <a:ext cx="3276600" cy="3918271"/>
          </a:xfrm>
          <a:prstGeom prst="rect">
            <a:avLst/>
          </a:prstGeom>
          <a:noFill/>
        </p:spPr>
      </p:pic>
      <p:pic>
        <p:nvPicPr>
          <p:cNvPr id="6" name="Picture 2" descr="C:\Users\Mirela\Desktop\124776222_367838444516058_281552694667810230_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9856" y="3733800"/>
            <a:ext cx="2534146" cy="2577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E:\Clasa Pregatitoare 20-21\elef curios\an-elephant-at-the-riverbank-vect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8" y="0"/>
            <a:ext cx="9138992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9144000" cy="2743200"/>
          </a:xfrm>
        </p:spPr>
        <p:txBody>
          <a:bodyPr>
            <a:noAutofit/>
          </a:bodyPr>
          <a:lstStyle/>
          <a:p>
            <a:pPr algn="l"/>
            <a:r>
              <a:rPr lang="ro-RO" sz="2600" b="1" dirty="0"/>
              <a:t>	</a:t>
            </a:r>
            <a:r>
              <a:rPr lang="en-US" sz="2600" b="1" dirty="0" err="1"/>
              <a:t>Tocmai</a:t>
            </a:r>
            <a:r>
              <a:rPr lang="en-US" sz="2600" b="1" dirty="0"/>
              <a:t> </a:t>
            </a:r>
            <a:r>
              <a:rPr lang="en-US" sz="2600" b="1" dirty="0" err="1"/>
              <a:t>atunci</a:t>
            </a:r>
            <a:r>
              <a:rPr lang="en-US" sz="2600" b="1" dirty="0"/>
              <a:t> </a:t>
            </a:r>
            <a:r>
              <a:rPr lang="en-US" sz="2600" b="1" dirty="0" err="1"/>
              <a:t>ieșea</a:t>
            </a:r>
            <a:r>
              <a:rPr lang="en-US" sz="2600" b="1" dirty="0"/>
              <a:t> din </a:t>
            </a:r>
            <a:r>
              <a:rPr lang="en-US" sz="2600" b="1" dirty="0" err="1"/>
              <a:t>apă</a:t>
            </a:r>
            <a:r>
              <a:rPr lang="en-US" sz="2600" b="1" dirty="0"/>
              <a:t> </a:t>
            </a:r>
            <a:r>
              <a:rPr lang="en-US" sz="2600" b="1" dirty="0" err="1"/>
              <a:t>crocodilul</a:t>
            </a:r>
            <a:r>
              <a:rPr lang="en-US" sz="2600" b="1" dirty="0"/>
              <a:t>. </a:t>
            </a:r>
            <a:r>
              <a:rPr lang="en-US" sz="2600" b="1" dirty="0" err="1"/>
              <a:t>Elefănțelul</a:t>
            </a:r>
            <a:r>
              <a:rPr lang="en-US" sz="2600" b="1" dirty="0"/>
              <a:t> s-a </a:t>
            </a:r>
            <a:r>
              <a:rPr lang="en-US" sz="2600" b="1" dirty="0" err="1"/>
              <a:t>apropiat</a:t>
            </a:r>
            <a:r>
              <a:rPr lang="en-US" sz="2600" b="1" dirty="0"/>
              <a:t> de el, </a:t>
            </a:r>
            <a:r>
              <a:rPr lang="en-US" sz="2600" b="1" dirty="0" err="1"/>
              <a:t>dar</a:t>
            </a:r>
            <a:r>
              <a:rPr lang="en-US" sz="2600" b="1" dirty="0"/>
              <a:t> nu </a:t>
            </a:r>
            <a:r>
              <a:rPr lang="en-US" sz="2600" b="1" dirty="0" err="1"/>
              <a:t>ştia</a:t>
            </a:r>
            <a:r>
              <a:rPr lang="en-US" sz="2600" b="1" dirty="0"/>
              <a:t> </a:t>
            </a:r>
            <a:r>
              <a:rPr lang="en-US" sz="2600" b="1" dirty="0" err="1"/>
              <a:t>că</a:t>
            </a:r>
            <a:r>
              <a:rPr lang="en-US" sz="2600" b="1" dirty="0"/>
              <a:t> </a:t>
            </a:r>
            <a:r>
              <a:rPr lang="en-US" sz="2600" b="1" dirty="0" err="1"/>
              <a:t>vorbește</a:t>
            </a:r>
            <a:r>
              <a:rPr lang="en-US" sz="2600" b="1" dirty="0"/>
              <a:t> </a:t>
            </a:r>
            <a:r>
              <a:rPr lang="en-US" sz="2600" b="1" dirty="0" err="1"/>
              <a:t>chiar</a:t>
            </a:r>
            <a:r>
              <a:rPr lang="en-US" sz="2600" b="1" dirty="0"/>
              <a:t> cu </a:t>
            </a:r>
            <a:r>
              <a:rPr lang="en-US" sz="2600" b="1" dirty="0" err="1"/>
              <a:t>crocodilul</a:t>
            </a:r>
            <a:r>
              <a:rPr lang="en-US" sz="2600" b="1" dirty="0"/>
              <a:t>:</a:t>
            </a:r>
            <a:br>
              <a:rPr lang="en-US" sz="2600" b="1" dirty="0"/>
            </a:br>
            <a:r>
              <a:rPr lang="ro-RO" sz="2600" b="1" dirty="0"/>
              <a:t>	</a:t>
            </a:r>
            <a:r>
              <a:rPr lang="en-US" sz="2600" b="1" dirty="0"/>
              <a:t>- </a:t>
            </a:r>
            <a:r>
              <a:rPr lang="en-US" sz="2600" b="1" dirty="0" err="1"/>
              <a:t>Scuză-mă</a:t>
            </a:r>
            <a:r>
              <a:rPr lang="en-US" sz="2600" b="1" dirty="0"/>
              <a:t>, </a:t>
            </a:r>
            <a:r>
              <a:rPr lang="en-US" sz="2600" b="1" dirty="0" err="1"/>
              <a:t>te</a:t>
            </a:r>
            <a:r>
              <a:rPr lang="en-US" sz="2600" b="1" dirty="0"/>
              <a:t> </a:t>
            </a:r>
            <a:r>
              <a:rPr lang="en-US" sz="2600" b="1" dirty="0" err="1"/>
              <a:t>rog</a:t>
            </a:r>
            <a:r>
              <a:rPr lang="en-US" sz="2600" b="1" dirty="0"/>
              <a:t>, </a:t>
            </a:r>
            <a:r>
              <a:rPr lang="en-US" sz="2600" b="1" dirty="0" err="1"/>
              <a:t>ştii</a:t>
            </a:r>
            <a:r>
              <a:rPr lang="en-US" sz="2600" b="1" dirty="0"/>
              <a:t> </a:t>
            </a:r>
            <a:r>
              <a:rPr lang="en-US" sz="2600" b="1" dirty="0" err="1"/>
              <a:t>cumva</a:t>
            </a:r>
            <a:r>
              <a:rPr lang="en-US" sz="2600" b="1" dirty="0"/>
              <a:t> </a:t>
            </a:r>
            <a:r>
              <a:rPr lang="en-US" sz="2600" b="1" dirty="0" err="1"/>
              <a:t>ce</a:t>
            </a:r>
            <a:r>
              <a:rPr lang="en-US" sz="2600" b="1" dirty="0"/>
              <a:t> </a:t>
            </a:r>
            <a:r>
              <a:rPr lang="en-US" sz="2600" b="1" dirty="0" err="1"/>
              <a:t>mănâncă</a:t>
            </a:r>
            <a:r>
              <a:rPr lang="en-US" sz="2600" b="1" dirty="0"/>
              <a:t> </a:t>
            </a:r>
            <a:r>
              <a:rPr lang="en-US" sz="2600" b="1" dirty="0" err="1"/>
              <a:t>crocodilul</a:t>
            </a:r>
            <a:r>
              <a:rPr lang="en-US" sz="2600" b="1" dirty="0"/>
              <a:t> </a:t>
            </a:r>
            <a:r>
              <a:rPr lang="en-US" sz="2600" b="1" dirty="0" err="1"/>
              <a:t>seara</a:t>
            </a:r>
            <a:r>
              <a:rPr lang="en-US" sz="2600" b="1" dirty="0"/>
              <a:t>?</a:t>
            </a:r>
            <a:br>
              <a:rPr lang="en-US" sz="2600" b="1" dirty="0"/>
            </a:br>
            <a:r>
              <a:rPr lang="ro-RO" sz="2600" b="1" dirty="0"/>
              <a:t>	</a:t>
            </a:r>
            <a:r>
              <a:rPr lang="en-US" sz="2600" b="1" dirty="0" err="1"/>
              <a:t>Crocodilul</a:t>
            </a:r>
            <a:r>
              <a:rPr lang="en-US" sz="2600" b="1" dirty="0"/>
              <a:t>, </a:t>
            </a:r>
            <a:r>
              <a:rPr lang="en-US" sz="2600" b="1" dirty="0" err="1"/>
              <a:t>şiret</a:t>
            </a:r>
            <a:r>
              <a:rPr lang="en-US" sz="2600" b="1" dirty="0"/>
              <a:t>, </a:t>
            </a:r>
            <a:r>
              <a:rPr lang="en-US" sz="2600" b="1" dirty="0" err="1"/>
              <a:t>îi</a:t>
            </a:r>
            <a:r>
              <a:rPr lang="en-US" sz="2600" b="1" dirty="0"/>
              <a:t> </a:t>
            </a:r>
            <a:r>
              <a:rPr lang="en-US" sz="2600" b="1" dirty="0" err="1"/>
              <a:t>spune</a:t>
            </a:r>
            <a:r>
              <a:rPr lang="en-US" sz="2600" b="1" dirty="0"/>
              <a:t>:</a:t>
            </a:r>
            <a:br>
              <a:rPr lang="en-US" sz="2600" b="1" dirty="0"/>
            </a:br>
            <a:r>
              <a:rPr lang="ro-RO" sz="2600" b="1" dirty="0"/>
              <a:t>	</a:t>
            </a:r>
            <a:r>
              <a:rPr lang="en-US" sz="2600" b="1" dirty="0"/>
              <a:t>- </a:t>
            </a:r>
            <a:r>
              <a:rPr lang="en-US" sz="2600" b="1" dirty="0" err="1"/>
              <a:t>Vino</a:t>
            </a:r>
            <a:r>
              <a:rPr lang="en-US" sz="2600" b="1" dirty="0"/>
              <a:t> </a:t>
            </a:r>
            <a:r>
              <a:rPr lang="en-US" sz="2600" b="1" dirty="0" err="1"/>
              <a:t>mai</a:t>
            </a:r>
            <a:r>
              <a:rPr lang="en-US" sz="2600" b="1" dirty="0"/>
              <a:t> </a:t>
            </a:r>
            <a:r>
              <a:rPr lang="en-US" sz="2600" b="1" dirty="0" err="1"/>
              <a:t>aproape</a:t>
            </a:r>
            <a:r>
              <a:rPr lang="en-US" sz="2600" b="1" dirty="0"/>
              <a:t> </a:t>
            </a:r>
            <a:r>
              <a:rPr lang="en-US" sz="2600" b="1" dirty="0" err="1"/>
              <a:t>să-ţi</a:t>
            </a:r>
            <a:r>
              <a:rPr lang="en-US" sz="2600" b="1" dirty="0"/>
              <a:t> spun la </a:t>
            </a:r>
            <a:r>
              <a:rPr lang="en-US" sz="2600" b="1" dirty="0" err="1"/>
              <a:t>ureche</a:t>
            </a:r>
            <a:r>
              <a:rPr lang="en-US" sz="2600" b="1" dirty="0"/>
              <a:t> </a:t>
            </a:r>
            <a:r>
              <a:rPr lang="en-US" sz="2600" b="1" dirty="0" err="1"/>
              <a:t>să</a:t>
            </a:r>
            <a:r>
              <a:rPr lang="en-US" sz="2600" b="1" dirty="0"/>
              <a:t> nu ne </a:t>
            </a:r>
            <a:r>
              <a:rPr lang="en-US" sz="2600" b="1" dirty="0" err="1"/>
              <a:t>audă</a:t>
            </a:r>
            <a:r>
              <a:rPr lang="en-US" sz="2600" b="1" dirty="0"/>
              <a:t> </a:t>
            </a:r>
            <a:r>
              <a:rPr lang="en-US" sz="2600" b="1" dirty="0" err="1"/>
              <a:t>nimeni</a:t>
            </a:r>
            <a:r>
              <a:rPr lang="en-US" sz="2600" b="1" dirty="0"/>
              <a:t>.</a:t>
            </a:r>
            <a:br>
              <a:rPr lang="en-US" sz="2600" b="1" dirty="0"/>
            </a:br>
            <a:endParaRPr lang="en-US" sz="2600" b="1" dirty="0"/>
          </a:p>
        </p:txBody>
      </p:sp>
      <p:pic>
        <p:nvPicPr>
          <p:cNvPr id="5" name="Picture 2" descr="C:\Users\Mirela\Desktop\125157892_2434607020179015_5038467829477709843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98627">
            <a:off x="3608882" y="4221410"/>
            <a:ext cx="4116585" cy="2337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E:\Clasa Pregatitoare 20-21\elef curios\an-elephant-at-the-riverbank-vecto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738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o-RO" sz="3100" b="1" dirty="0">
                <a:solidFill>
                  <a:prstClr val="black"/>
                </a:solidFill>
              </a:rPr>
              <a:t>	</a:t>
            </a:r>
            <a:r>
              <a:rPr lang="en-US" sz="3100" b="1" dirty="0" err="1">
                <a:solidFill>
                  <a:prstClr val="black"/>
                </a:solidFill>
              </a:rPr>
              <a:t>Elefănțelul</a:t>
            </a:r>
            <a:r>
              <a:rPr lang="en-US" sz="3100" b="1" dirty="0">
                <a:solidFill>
                  <a:prstClr val="black"/>
                </a:solidFill>
              </a:rPr>
              <a:t> s-a </a:t>
            </a:r>
            <a:r>
              <a:rPr lang="en-US" sz="3100" b="1" dirty="0" err="1">
                <a:solidFill>
                  <a:prstClr val="black"/>
                </a:solidFill>
              </a:rPr>
              <a:t>apropiat</a:t>
            </a:r>
            <a:r>
              <a:rPr lang="en-US" sz="3100" b="1" dirty="0">
                <a:solidFill>
                  <a:prstClr val="black"/>
                </a:solidFill>
              </a:rPr>
              <a:t> </a:t>
            </a:r>
            <a:r>
              <a:rPr lang="en-US" sz="3100" b="1" dirty="0" err="1">
                <a:solidFill>
                  <a:prstClr val="black"/>
                </a:solidFill>
              </a:rPr>
              <a:t>şi</a:t>
            </a:r>
            <a:r>
              <a:rPr lang="en-US" sz="3100" b="1" dirty="0">
                <a:solidFill>
                  <a:prstClr val="black"/>
                </a:solidFill>
              </a:rPr>
              <a:t> </a:t>
            </a:r>
            <a:r>
              <a:rPr lang="en-US" sz="3100" b="1" dirty="0" err="1">
                <a:solidFill>
                  <a:prstClr val="black"/>
                </a:solidFill>
              </a:rPr>
              <a:t>crocodilul</a:t>
            </a:r>
            <a:r>
              <a:rPr lang="en-US" sz="3100" b="1" dirty="0">
                <a:solidFill>
                  <a:prstClr val="black"/>
                </a:solidFill>
              </a:rPr>
              <a:t> </a:t>
            </a:r>
            <a:r>
              <a:rPr lang="en-US" sz="3100" b="1" dirty="0" err="1">
                <a:solidFill>
                  <a:prstClr val="black"/>
                </a:solidFill>
              </a:rPr>
              <a:t>haţ</a:t>
            </a:r>
            <a:r>
              <a:rPr lang="en-US" sz="3100" b="1" dirty="0">
                <a:solidFill>
                  <a:prstClr val="black"/>
                </a:solidFill>
              </a:rPr>
              <a:t>! l-a </a:t>
            </a:r>
            <a:r>
              <a:rPr lang="en-US" sz="3100" b="1" dirty="0" err="1">
                <a:solidFill>
                  <a:prstClr val="black"/>
                </a:solidFill>
              </a:rPr>
              <a:t>apucat</a:t>
            </a:r>
            <a:r>
              <a:rPr lang="en-US" sz="3100" b="1" dirty="0">
                <a:solidFill>
                  <a:prstClr val="black"/>
                </a:solidFill>
              </a:rPr>
              <a:t> de </a:t>
            </a:r>
            <a:r>
              <a:rPr lang="en-US" sz="3100" b="1" dirty="0" err="1">
                <a:solidFill>
                  <a:prstClr val="black"/>
                </a:solidFill>
              </a:rPr>
              <a:t>nas</a:t>
            </a:r>
            <a:r>
              <a:rPr lang="en-US" sz="3100" b="1" dirty="0">
                <a:solidFill>
                  <a:prstClr val="black"/>
                </a:solidFill>
              </a:rPr>
              <a:t>, </a:t>
            </a:r>
            <a:r>
              <a:rPr lang="en-US" sz="3100" b="1" dirty="0" err="1">
                <a:solidFill>
                  <a:prstClr val="black"/>
                </a:solidFill>
              </a:rPr>
              <a:t>că</a:t>
            </a:r>
            <a:r>
              <a:rPr lang="en-US" sz="3100" b="1" dirty="0">
                <a:solidFill>
                  <a:prstClr val="black"/>
                </a:solidFill>
              </a:rPr>
              <a:t> </a:t>
            </a:r>
            <a:r>
              <a:rPr lang="en-US" sz="3100" b="1" dirty="0" err="1">
                <a:solidFill>
                  <a:prstClr val="black"/>
                </a:solidFill>
              </a:rPr>
              <a:t>pe</a:t>
            </a:r>
            <a:r>
              <a:rPr lang="en-US" sz="3100" b="1" dirty="0">
                <a:solidFill>
                  <a:prstClr val="black"/>
                </a:solidFill>
              </a:rPr>
              <a:t> </a:t>
            </a:r>
            <a:r>
              <a:rPr lang="en-US" sz="3100" b="1" dirty="0" err="1">
                <a:solidFill>
                  <a:prstClr val="black"/>
                </a:solidFill>
              </a:rPr>
              <a:t>vremea</a:t>
            </a:r>
            <a:r>
              <a:rPr lang="en-US" sz="3100" b="1" dirty="0">
                <a:solidFill>
                  <a:prstClr val="black"/>
                </a:solidFill>
              </a:rPr>
              <a:t> </a:t>
            </a:r>
            <a:r>
              <a:rPr lang="en-US" sz="3100" b="1" dirty="0" err="1">
                <a:solidFill>
                  <a:prstClr val="black"/>
                </a:solidFill>
              </a:rPr>
              <a:t>aceea</a:t>
            </a:r>
            <a:r>
              <a:rPr lang="en-US" sz="3100" b="1" dirty="0">
                <a:solidFill>
                  <a:prstClr val="black"/>
                </a:solidFill>
              </a:rPr>
              <a:t> </a:t>
            </a:r>
            <a:r>
              <a:rPr lang="en-US" sz="3100" b="1" dirty="0" err="1">
                <a:solidFill>
                  <a:prstClr val="black"/>
                </a:solidFill>
              </a:rPr>
              <a:t>elefănțelul</a:t>
            </a:r>
            <a:r>
              <a:rPr lang="en-US" sz="3100" b="1" dirty="0">
                <a:solidFill>
                  <a:prstClr val="black"/>
                </a:solidFill>
              </a:rPr>
              <a:t> </a:t>
            </a:r>
            <a:r>
              <a:rPr lang="en-US" sz="3100" b="1" dirty="0" err="1">
                <a:solidFill>
                  <a:prstClr val="black"/>
                </a:solidFill>
              </a:rPr>
              <a:t>avea</a:t>
            </a:r>
            <a:r>
              <a:rPr lang="en-US" sz="3100" b="1" dirty="0">
                <a:solidFill>
                  <a:prstClr val="black"/>
                </a:solidFill>
              </a:rPr>
              <a:t> un </a:t>
            </a:r>
            <a:r>
              <a:rPr lang="en-US" sz="3100" b="1" dirty="0" err="1">
                <a:solidFill>
                  <a:prstClr val="black"/>
                </a:solidFill>
              </a:rPr>
              <a:t>nas</a:t>
            </a:r>
            <a:r>
              <a:rPr lang="en-US" sz="3100" b="1" dirty="0">
                <a:solidFill>
                  <a:prstClr val="black"/>
                </a:solidFill>
              </a:rPr>
              <a:t> ca </a:t>
            </a:r>
            <a:r>
              <a:rPr lang="en-US" sz="3100" b="1" dirty="0" err="1">
                <a:solidFill>
                  <a:prstClr val="black"/>
                </a:solidFill>
              </a:rPr>
              <a:t>toate</a:t>
            </a:r>
            <a:r>
              <a:rPr lang="en-US" sz="3100" b="1" dirty="0">
                <a:solidFill>
                  <a:prstClr val="black"/>
                </a:solidFill>
              </a:rPr>
              <a:t> </a:t>
            </a:r>
            <a:r>
              <a:rPr lang="en-US" sz="3100" b="1" dirty="0" err="1">
                <a:solidFill>
                  <a:prstClr val="black"/>
                </a:solidFill>
              </a:rPr>
              <a:t>nasurile</a:t>
            </a:r>
            <a:r>
              <a:rPr lang="en-US" sz="3100" b="1" dirty="0">
                <a:solidFill>
                  <a:prstClr val="black"/>
                </a:solidFill>
              </a:rPr>
              <a:t>, </a:t>
            </a:r>
            <a:r>
              <a:rPr lang="en-US" sz="3100" b="1" dirty="0" err="1">
                <a:solidFill>
                  <a:prstClr val="black"/>
                </a:solidFill>
              </a:rPr>
              <a:t>micuţ</a:t>
            </a:r>
            <a:r>
              <a:rPr lang="en-US" sz="3100" b="1" dirty="0">
                <a:solidFill>
                  <a:prstClr val="black"/>
                </a:solidFill>
              </a:rPr>
              <a:t>, </a:t>
            </a:r>
            <a:r>
              <a:rPr lang="en-US" sz="3100" b="1" dirty="0" err="1">
                <a:solidFill>
                  <a:prstClr val="black"/>
                </a:solidFill>
              </a:rPr>
              <a:t>aşa</a:t>
            </a:r>
            <a:r>
              <a:rPr lang="en-US" sz="3100" b="1" dirty="0">
                <a:solidFill>
                  <a:prstClr val="black"/>
                </a:solidFill>
              </a:rPr>
              <a:t> ca al </a:t>
            </a:r>
            <a:r>
              <a:rPr lang="en-US" sz="3100" b="1" dirty="0" err="1">
                <a:solidFill>
                  <a:prstClr val="black"/>
                </a:solidFill>
              </a:rPr>
              <a:t>tău</a:t>
            </a:r>
            <a:r>
              <a:rPr lang="en-US" sz="3100" b="1" dirty="0">
                <a:solidFill>
                  <a:prstClr val="black"/>
                </a:solidFill>
              </a:rPr>
              <a:t>.</a:t>
            </a:r>
            <a:endParaRPr lang="en-US" dirty="0"/>
          </a:p>
        </p:txBody>
      </p:sp>
      <p:pic>
        <p:nvPicPr>
          <p:cNvPr id="5" name="Picture 2" descr="C:\Users\Mirela\Desktop\125253900_3293684794075351_8985944649199762663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82627">
            <a:off x="-12471" y="2393429"/>
            <a:ext cx="4436153" cy="3246595"/>
          </a:xfrm>
          <a:prstGeom prst="rect">
            <a:avLst/>
          </a:prstGeom>
          <a:noFill/>
        </p:spPr>
      </p:pic>
      <p:pic>
        <p:nvPicPr>
          <p:cNvPr id="6" name="Picture 2" descr="C:\Users\Mirela\Desktop\125157892_2434607020179015_5038467829477709843_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768386">
            <a:off x="2829194" y="3985810"/>
            <a:ext cx="5332606" cy="2749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2163762"/>
          </a:xfrm>
        </p:spPr>
        <p:txBody>
          <a:bodyPr>
            <a:normAutofit fontScale="90000"/>
          </a:bodyPr>
          <a:lstStyle/>
          <a:p>
            <a:pPr algn="l"/>
            <a:r>
              <a:rPr lang="ro-RO" sz="2700" b="1" dirty="0">
                <a:solidFill>
                  <a:prstClr val="black"/>
                </a:solidFill>
              </a:rPr>
              <a:t>	</a:t>
            </a:r>
            <a:r>
              <a:rPr lang="en-US" sz="2700" b="1" dirty="0" err="1">
                <a:solidFill>
                  <a:prstClr val="black"/>
                </a:solidFill>
              </a:rPr>
              <a:t>Şi</a:t>
            </a:r>
            <a:r>
              <a:rPr lang="en-US" sz="2700" b="1" dirty="0">
                <a:solidFill>
                  <a:prstClr val="black"/>
                </a:solidFill>
              </a:rPr>
              <a:t> cum se </a:t>
            </a:r>
            <a:r>
              <a:rPr lang="en-US" sz="2700" b="1" dirty="0" err="1">
                <a:solidFill>
                  <a:prstClr val="black"/>
                </a:solidFill>
              </a:rPr>
              <a:t>chinuia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bietul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elefănțel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să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scape</a:t>
            </a:r>
            <a:r>
              <a:rPr lang="en-US" sz="2700" b="1" dirty="0">
                <a:solidFill>
                  <a:prstClr val="black"/>
                </a:solidFill>
              </a:rPr>
              <a:t> din </a:t>
            </a:r>
            <a:r>
              <a:rPr lang="en-US" sz="2700" b="1" dirty="0" err="1">
                <a:solidFill>
                  <a:prstClr val="black"/>
                </a:solidFill>
              </a:rPr>
              <a:t>gura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crocodilului</a:t>
            </a:r>
            <a:r>
              <a:rPr lang="en-US" sz="2700" b="1" dirty="0">
                <a:solidFill>
                  <a:prstClr val="black"/>
                </a:solidFill>
              </a:rPr>
              <a:t> a </a:t>
            </a:r>
            <a:r>
              <a:rPr lang="en-US" sz="2700" b="1" dirty="0" err="1">
                <a:solidFill>
                  <a:prstClr val="black"/>
                </a:solidFill>
              </a:rPr>
              <a:t>venit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repede</a:t>
            </a:r>
            <a:r>
              <a:rPr lang="en-US" sz="2700" b="1" dirty="0">
                <a:solidFill>
                  <a:prstClr val="black"/>
                </a:solidFill>
              </a:rPr>
              <a:t>, </a:t>
            </a:r>
            <a:r>
              <a:rPr lang="en-US" sz="2700" b="1" dirty="0" err="1">
                <a:solidFill>
                  <a:prstClr val="black"/>
                </a:solidFill>
              </a:rPr>
              <a:t>repede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şarpele</a:t>
            </a:r>
            <a:r>
              <a:rPr lang="en-US" sz="2700" b="1" dirty="0">
                <a:solidFill>
                  <a:prstClr val="black"/>
                </a:solidFill>
              </a:rPr>
              <a:t> boa care se </a:t>
            </a:r>
            <a:r>
              <a:rPr lang="en-US" sz="2700" b="1" dirty="0" err="1">
                <a:solidFill>
                  <a:prstClr val="black"/>
                </a:solidFill>
              </a:rPr>
              <a:t>afla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în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apropiere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şi</a:t>
            </a:r>
            <a:r>
              <a:rPr lang="en-US" sz="2700" b="1" dirty="0">
                <a:solidFill>
                  <a:prstClr val="black"/>
                </a:solidFill>
              </a:rPr>
              <a:t> a </a:t>
            </a:r>
            <a:r>
              <a:rPr lang="en-US" sz="2700" b="1" dirty="0" err="1">
                <a:solidFill>
                  <a:prstClr val="black"/>
                </a:solidFill>
              </a:rPr>
              <a:t>început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să</a:t>
            </a:r>
            <a:r>
              <a:rPr lang="en-US" sz="2700" b="1" dirty="0">
                <a:solidFill>
                  <a:prstClr val="black"/>
                </a:solidFill>
              </a:rPr>
              <a:t>-l </a:t>
            </a:r>
            <a:r>
              <a:rPr lang="en-US" sz="2700" b="1" dirty="0" err="1">
                <a:solidFill>
                  <a:prstClr val="black"/>
                </a:solidFill>
              </a:rPr>
              <a:t>tragă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pe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elefănțel</a:t>
            </a:r>
            <a:r>
              <a:rPr lang="en-US" sz="2700" b="1" dirty="0">
                <a:solidFill>
                  <a:prstClr val="black"/>
                </a:solidFill>
              </a:rPr>
              <a:t> de </a:t>
            </a:r>
            <a:r>
              <a:rPr lang="en-US" sz="2700" b="1" dirty="0" err="1">
                <a:solidFill>
                  <a:prstClr val="black"/>
                </a:solidFill>
              </a:rPr>
              <a:t>coadă</a:t>
            </a:r>
            <a:r>
              <a:rPr lang="en-US" sz="2700" b="1" dirty="0">
                <a:solidFill>
                  <a:prstClr val="black"/>
                </a:solidFill>
              </a:rPr>
              <a:t>. </a:t>
            </a:r>
            <a:r>
              <a:rPr lang="en-US" sz="2700" b="1" dirty="0" err="1">
                <a:solidFill>
                  <a:prstClr val="black"/>
                </a:solidFill>
              </a:rPr>
              <a:t>Şi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atâta</a:t>
            </a:r>
            <a:r>
              <a:rPr lang="en-US" sz="2700" b="1" dirty="0">
                <a:solidFill>
                  <a:prstClr val="black"/>
                </a:solidFill>
              </a:rPr>
              <a:t> a </a:t>
            </a:r>
            <a:r>
              <a:rPr lang="en-US" sz="2700" b="1" dirty="0" err="1">
                <a:solidFill>
                  <a:prstClr val="black"/>
                </a:solidFill>
              </a:rPr>
              <a:t>tras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crocodilul</a:t>
            </a:r>
            <a:r>
              <a:rPr lang="en-US" sz="2700" b="1" dirty="0">
                <a:solidFill>
                  <a:prstClr val="black"/>
                </a:solidFill>
              </a:rPr>
              <a:t> de </a:t>
            </a:r>
            <a:r>
              <a:rPr lang="en-US" sz="2700" b="1" dirty="0" err="1">
                <a:solidFill>
                  <a:prstClr val="black"/>
                </a:solidFill>
              </a:rPr>
              <a:t>nas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şi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şarpele</a:t>
            </a:r>
            <a:r>
              <a:rPr lang="en-US" sz="2700" b="1" dirty="0">
                <a:solidFill>
                  <a:prstClr val="black"/>
                </a:solidFill>
              </a:rPr>
              <a:t> boa de </a:t>
            </a:r>
            <a:r>
              <a:rPr lang="en-US" sz="2700" b="1" dirty="0" err="1">
                <a:solidFill>
                  <a:prstClr val="black"/>
                </a:solidFill>
              </a:rPr>
              <a:t>coadă</a:t>
            </a:r>
            <a:r>
              <a:rPr lang="en-US" sz="2700" b="1" dirty="0">
                <a:solidFill>
                  <a:prstClr val="black"/>
                </a:solidFill>
              </a:rPr>
              <a:t>, </a:t>
            </a:r>
            <a:r>
              <a:rPr lang="en-US" sz="2700" b="1" dirty="0" err="1">
                <a:solidFill>
                  <a:prstClr val="black"/>
                </a:solidFill>
              </a:rPr>
              <a:t>că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până</a:t>
            </a:r>
            <a:r>
              <a:rPr lang="en-US" sz="2700" b="1" dirty="0">
                <a:solidFill>
                  <a:prstClr val="black"/>
                </a:solidFill>
              </a:rPr>
              <a:t> la </a:t>
            </a:r>
            <a:r>
              <a:rPr lang="en-US" sz="2700" b="1" dirty="0" err="1">
                <a:solidFill>
                  <a:prstClr val="black"/>
                </a:solidFill>
              </a:rPr>
              <a:t>urmă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şarpele</a:t>
            </a:r>
            <a:r>
              <a:rPr lang="en-US" sz="2700" b="1" dirty="0">
                <a:solidFill>
                  <a:prstClr val="black"/>
                </a:solidFill>
              </a:rPr>
              <a:t> a </a:t>
            </a:r>
            <a:r>
              <a:rPr lang="en-US" sz="2700" b="1" dirty="0" err="1">
                <a:solidFill>
                  <a:prstClr val="black"/>
                </a:solidFill>
              </a:rPr>
              <a:t>reușit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să</a:t>
            </a:r>
            <a:r>
              <a:rPr lang="en-US" sz="2700" b="1" dirty="0">
                <a:solidFill>
                  <a:prstClr val="black"/>
                </a:solidFill>
              </a:rPr>
              <a:t>-l </a:t>
            </a:r>
            <a:r>
              <a:rPr lang="en-US" sz="2700" b="1" dirty="0" err="1">
                <a:solidFill>
                  <a:prstClr val="black"/>
                </a:solidFill>
              </a:rPr>
              <a:t>salveze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pe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elefănțel</a:t>
            </a:r>
            <a:r>
              <a:rPr lang="en-US" sz="2700" b="1" dirty="0">
                <a:solidFill>
                  <a:prstClr val="black"/>
                </a:solidFill>
              </a:rPr>
              <a:t>, </a:t>
            </a:r>
            <a:r>
              <a:rPr lang="en-US" sz="2700" b="1" dirty="0" err="1">
                <a:solidFill>
                  <a:prstClr val="black"/>
                </a:solidFill>
              </a:rPr>
              <a:t>dar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nasul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i</a:t>
            </a:r>
            <a:r>
              <a:rPr lang="en-US" sz="2700" b="1" dirty="0">
                <a:solidFill>
                  <a:prstClr val="black"/>
                </a:solidFill>
              </a:rPr>
              <a:t> se </a:t>
            </a:r>
            <a:r>
              <a:rPr lang="en-US" sz="2700" b="1" dirty="0" err="1">
                <a:solidFill>
                  <a:prstClr val="black"/>
                </a:solidFill>
              </a:rPr>
              <a:t>întinsese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atât</a:t>
            </a:r>
            <a:r>
              <a:rPr lang="en-US" sz="2700" b="1" dirty="0">
                <a:solidFill>
                  <a:prstClr val="black"/>
                </a:solidFill>
              </a:rPr>
              <a:t> de tare, </a:t>
            </a:r>
            <a:r>
              <a:rPr lang="en-US" sz="2700" b="1" dirty="0" err="1">
                <a:solidFill>
                  <a:prstClr val="black"/>
                </a:solidFill>
              </a:rPr>
              <a:t>că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aproape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îi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atârna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pe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jos</a:t>
            </a:r>
            <a:endParaRPr lang="en-US" dirty="0"/>
          </a:p>
        </p:txBody>
      </p:sp>
      <p:pic>
        <p:nvPicPr>
          <p:cNvPr id="7" name="Picture 2" descr="C:\Users\Mirela\Desktop\125182544_433184214741883_5622116097881130306_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124200"/>
            <a:ext cx="3904746" cy="2261691"/>
          </a:xfrm>
          <a:prstGeom prst="rect">
            <a:avLst/>
          </a:prstGeom>
          <a:noFill/>
        </p:spPr>
      </p:pic>
      <p:pic>
        <p:nvPicPr>
          <p:cNvPr id="8" name="Picture 2" descr="C:\Users\Mirela\Desktop\124776222_367838444516058_281552694667810230_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41144">
            <a:off x="7240554" y="3584441"/>
            <a:ext cx="2289932" cy="2730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E:\Clasa Pregatitoare 20-21\elef curios\27908989-illustration-of-an-elephant-beside-the-tre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076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304800"/>
            <a:ext cx="5410200" cy="1143000"/>
          </a:xfrm>
        </p:spPr>
        <p:txBody>
          <a:bodyPr>
            <a:normAutofit/>
          </a:bodyPr>
          <a:lstStyle/>
          <a:p>
            <a:r>
              <a:rPr lang="ro-RO" sz="2700" b="1" dirty="0">
                <a:solidFill>
                  <a:prstClr val="black"/>
                </a:solidFill>
              </a:rPr>
              <a:t>                    </a:t>
            </a:r>
            <a:r>
              <a:rPr lang="en-US" sz="2700" b="1" dirty="0" err="1">
                <a:solidFill>
                  <a:prstClr val="black"/>
                </a:solidFill>
              </a:rPr>
              <a:t>Şi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uite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aşa</a:t>
            </a:r>
            <a:r>
              <a:rPr lang="en-US" sz="2700" b="1" dirty="0">
                <a:solidFill>
                  <a:prstClr val="black"/>
                </a:solidFill>
              </a:rPr>
              <a:t>, de </a:t>
            </a:r>
            <a:r>
              <a:rPr lang="en-US" sz="2700" b="1" dirty="0" err="1">
                <a:solidFill>
                  <a:prstClr val="black"/>
                </a:solidFill>
              </a:rPr>
              <a:t>atunci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br>
              <a:rPr lang="ro-RO" sz="2700" b="1" dirty="0">
                <a:solidFill>
                  <a:prstClr val="black"/>
                </a:solidFill>
              </a:rPr>
            </a:br>
            <a:r>
              <a:rPr lang="ro-RO" sz="2700" b="1" dirty="0">
                <a:solidFill>
                  <a:prstClr val="black"/>
                </a:solidFill>
              </a:rPr>
              <a:t>                      </a:t>
            </a:r>
            <a:r>
              <a:rPr lang="en-US" sz="2700" b="1" dirty="0">
                <a:solidFill>
                  <a:prstClr val="black"/>
                </a:solidFill>
              </a:rPr>
              <a:t>are </a:t>
            </a:r>
            <a:r>
              <a:rPr lang="en-US" sz="2700" b="1" dirty="0" err="1">
                <a:solidFill>
                  <a:prstClr val="black"/>
                </a:solidFill>
              </a:rPr>
              <a:t>elefănțelul</a:t>
            </a:r>
            <a:r>
              <a:rPr lang="en-US" sz="2700" b="1" dirty="0">
                <a:solidFill>
                  <a:prstClr val="black"/>
                </a:solidFill>
              </a:rPr>
              <a:t> </a:t>
            </a:r>
            <a:r>
              <a:rPr lang="en-US" sz="2700" b="1" dirty="0" err="1">
                <a:solidFill>
                  <a:prstClr val="black"/>
                </a:solidFill>
              </a:rPr>
              <a:t>trompă</a:t>
            </a:r>
            <a:r>
              <a:rPr lang="en-US" sz="2700" b="1" dirty="0">
                <a:solidFill>
                  <a:prstClr val="black"/>
                </a:solidFill>
              </a:rPr>
              <a:t>!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5867400"/>
            <a:ext cx="5715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7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”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250</TotalTime>
  <Words>444</Words>
  <Application>Microsoft Office PowerPoint</Application>
  <PresentationFormat>On-screen Show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Georgia</vt:lpstr>
      <vt:lpstr>Roboto</vt:lpstr>
      <vt:lpstr>Times New Roman</vt:lpstr>
      <vt:lpstr>Office Theme</vt:lpstr>
      <vt:lpstr>   </vt:lpstr>
      <vt:lpstr> A fost odată, demult, un elefănțel foarte curios. Într-o zi s-a trezit cu o nouă întrebare: „Ce mănâncă crocodilul seara?”</vt:lpstr>
      <vt:lpstr> Aşa că a plecat prin pădure să întrebe animalele şi s-a întâlnit cu ursuleţul pe care l-a întrebat:  - Ursuleţule, ce mănâncă crocodilul seara?  - Nu ştiu, a răspuns ursuleţul, dar du-te la lac şi vei afla. </vt:lpstr>
      <vt:lpstr> Şi a plecat mai departe elefănțelul să caute lacul. Pe drum s-a întâlnit cu o broscuţă:  - Broscuţo, ce mănâncă crocodilul seara?  - Nu ştiu, a răspuns broscuța, dar du-te la lac şi vei afla. </vt:lpstr>
      <vt:lpstr> În apropiere de lac, elefănțelul s-a întâlnit cu șarpele boa:  - Şarpe, ce mănâncă crocodilul seara?  - Nu ştiu, a răspuns şi şarpele, dar uite lacul aici, sunt sigur că vei afla răspunsul. </vt:lpstr>
      <vt:lpstr> Tocmai atunci ieșea din apă crocodilul. Elefănțelul s-a apropiat de el, dar nu ştia că vorbește chiar cu crocodilul:  - Scuză-mă, te rog, ştii cumva ce mănâncă crocodilul seara?  Crocodilul, şiret, îi spune:  - Vino mai aproape să-ţi spun la ureche să nu ne audă nimeni. </vt:lpstr>
      <vt:lpstr> Elefănțelul s-a apropiat şi crocodilul haţ! l-a apucat de nas, că pe vremea aceea elefănțelul avea un nas ca toate nasurile, micuţ, aşa ca al tău.</vt:lpstr>
      <vt:lpstr> Şi cum se chinuia bietul elefănțel să scape din gura crocodilului a venit repede, repede şarpele boa care se afla în apropiere şi a început să-l tragă pe elefănțel de coadă. Şi atâta a tras crocodilul de nas şi şarpele boa de coadă, că până la urmă şarpele a reușit să-l salveze pe elefănțel, dar nasul i se întinsese atât de tare, că aproape îi atârna pe jos</vt:lpstr>
      <vt:lpstr>                    Şi uite aşa, de atunci                        are elefănțelul trompă!</vt:lpstr>
      <vt:lpstr>SARCINI DE LUCRU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Elefănțelul  curios</dc:title>
  <dc:creator>Windows User</dc:creator>
  <cp:lastModifiedBy>ADRIANA</cp:lastModifiedBy>
  <cp:revision>30</cp:revision>
  <dcterms:created xsi:type="dcterms:W3CDTF">2020-11-12T09:34:07Z</dcterms:created>
  <dcterms:modified xsi:type="dcterms:W3CDTF">2024-06-24T11:21:26Z</dcterms:modified>
</cp:coreProperties>
</file>