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74" r:id="rId13"/>
    <p:sldId id="267" r:id="rId14"/>
    <p:sldId id="273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DELTA DUN</a:t>
            </a:r>
            <a:r>
              <a:rPr lang="ro-RO" dirty="0" smtClean="0"/>
              <a:t>ĂRII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742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Știați că?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168811"/>
            <a:ext cx="8130474" cy="6907237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7030A0"/>
                </a:solidFill>
              </a:rPr>
              <a:t>Este </a:t>
            </a:r>
            <a:r>
              <a:rPr lang="en-US" sz="2400" b="1" dirty="0" err="1">
                <a:solidFill>
                  <a:srgbClr val="7030A0"/>
                </a:solidFill>
              </a:rPr>
              <a:t>cea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mai</a:t>
            </a:r>
            <a:r>
              <a:rPr lang="en-US" sz="2400" b="1" dirty="0">
                <a:solidFill>
                  <a:srgbClr val="7030A0"/>
                </a:solidFill>
              </a:rPr>
              <a:t> bine </a:t>
            </a:r>
            <a:r>
              <a:rPr lang="en-US" sz="2400" b="1" dirty="0" err="1">
                <a:solidFill>
                  <a:srgbClr val="7030A0"/>
                </a:solidFill>
              </a:rPr>
              <a:t>conservată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deltă</a:t>
            </a:r>
            <a:r>
              <a:rPr lang="en-US" sz="2400" b="1" dirty="0">
                <a:solidFill>
                  <a:srgbClr val="7030A0"/>
                </a:solidFill>
              </a:rPr>
              <a:t> din Europa, </a:t>
            </a:r>
            <a:r>
              <a:rPr lang="en-US" sz="2400" b="1" dirty="0" err="1">
                <a:solidFill>
                  <a:srgbClr val="7030A0"/>
                </a:solidFill>
              </a:rPr>
              <a:t>iar</a:t>
            </a:r>
            <a:r>
              <a:rPr lang="en-US" sz="2400" b="1" dirty="0">
                <a:solidFill>
                  <a:srgbClr val="7030A0"/>
                </a:solidFill>
              </a:rPr>
              <a:t> din </a:t>
            </a:r>
            <a:r>
              <a:rPr lang="en-US" sz="2400" b="1" dirty="0" err="1">
                <a:solidFill>
                  <a:srgbClr val="7030A0"/>
                </a:solidFill>
              </a:rPr>
              <a:t>anul</a:t>
            </a:r>
            <a:r>
              <a:rPr lang="en-US" sz="2400" b="1" dirty="0">
                <a:solidFill>
                  <a:srgbClr val="7030A0"/>
                </a:solidFill>
              </a:rPr>
              <a:t> 1990 </a:t>
            </a:r>
            <a:r>
              <a:rPr lang="en-US" sz="2400" b="1" dirty="0" err="1">
                <a:solidFill>
                  <a:srgbClr val="7030A0"/>
                </a:solidFill>
              </a:rPr>
              <a:t>este</a:t>
            </a:r>
            <a:r>
              <a:rPr lang="en-US" sz="2400" b="1" dirty="0">
                <a:solidFill>
                  <a:srgbClr val="7030A0"/>
                </a:solidFill>
              </a:rPr>
              <a:t> parte a </a:t>
            </a:r>
            <a:r>
              <a:rPr lang="en-US" sz="2400" b="1" dirty="0" err="1">
                <a:solidFill>
                  <a:srgbClr val="7030A0"/>
                </a:solidFill>
              </a:rPr>
              <a:t>Patrimoniului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Mondial</a:t>
            </a:r>
            <a:r>
              <a:rPr lang="en-US" sz="2400" b="1" dirty="0">
                <a:solidFill>
                  <a:srgbClr val="7030A0"/>
                </a:solidFill>
              </a:rPr>
              <a:t> UNESCO, </a:t>
            </a:r>
            <a:r>
              <a:rPr lang="en-US" sz="2400" b="1" dirty="0" err="1">
                <a:solidFill>
                  <a:srgbClr val="7030A0"/>
                </a:solidFill>
              </a:rPr>
              <a:t>fiind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considerată</a:t>
            </a:r>
            <a:r>
              <a:rPr lang="en-US" sz="2400" b="1" dirty="0">
                <a:solidFill>
                  <a:srgbClr val="7030A0"/>
                </a:solidFill>
              </a:rPr>
              <a:t> </a:t>
            </a:r>
            <a:r>
              <a:rPr lang="en-US" sz="2400" b="1" dirty="0" err="1">
                <a:solidFill>
                  <a:srgbClr val="7030A0"/>
                </a:solidFill>
              </a:rPr>
              <a:t>rezervație</a:t>
            </a:r>
            <a:r>
              <a:rPr lang="en-US" sz="2400" b="1" dirty="0">
                <a:solidFill>
                  <a:srgbClr val="7030A0"/>
                </a:solidFill>
              </a:rPr>
              <a:t> a </a:t>
            </a:r>
            <a:r>
              <a:rPr lang="en-US" sz="2400" b="1" dirty="0" err="1">
                <a:solidFill>
                  <a:srgbClr val="7030A0"/>
                </a:solidFill>
              </a:rPr>
              <a:t>biosferei</a:t>
            </a:r>
            <a:r>
              <a:rPr lang="en-US" sz="2400" b="1" dirty="0" smtClean="0">
                <a:solidFill>
                  <a:srgbClr val="7030A0"/>
                </a:solidFill>
              </a:rPr>
              <a:t>.</a:t>
            </a:r>
            <a:endParaRPr lang="ro-RO" sz="2400" b="1" dirty="0" smtClean="0">
              <a:solidFill>
                <a:srgbClr val="7030A0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7030A0"/>
                </a:solidFill>
              </a:rPr>
              <a:t>Delta </a:t>
            </a:r>
            <a:r>
              <a:rPr lang="en-US" sz="2400" b="1" dirty="0" err="1">
                <a:solidFill>
                  <a:srgbClr val="7030A0"/>
                </a:solidFill>
              </a:rPr>
              <a:t>Dunării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ocupă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unul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dintre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locurile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fruntașe</a:t>
            </a:r>
            <a:r>
              <a:rPr lang="en-US" sz="2400" b="1" dirty="0">
                <a:solidFill>
                  <a:srgbClr val="7030A0"/>
                </a:solidFill>
              </a:rPr>
              <a:t> din </a:t>
            </a:r>
            <a:r>
              <a:rPr lang="en-US" sz="2400" b="1" dirty="0" err="1">
                <a:solidFill>
                  <a:srgbClr val="7030A0"/>
                </a:solidFill>
              </a:rPr>
              <a:t>lume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în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ceea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ce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privește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biodiversitatea</a:t>
            </a:r>
            <a:r>
              <a:rPr lang="en-US" sz="2400" b="1" dirty="0">
                <a:solidFill>
                  <a:srgbClr val="7030A0"/>
                </a:solidFill>
              </a:rPr>
              <a:t>? </a:t>
            </a:r>
            <a:r>
              <a:rPr lang="en-US" sz="2400" b="1" dirty="0" err="1">
                <a:solidFill>
                  <a:srgbClr val="7030A0"/>
                </a:solidFill>
              </a:rPr>
              <a:t>Unele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surse</a:t>
            </a:r>
            <a:r>
              <a:rPr lang="en-US" sz="2400" b="1" dirty="0">
                <a:solidFill>
                  <a:srgbClr val="7030A0"/>
                </a:solidFill>
              </a:rPr>
              <a:t> o </a:t>
            </a:r>
            <a:r>
              <a:rPr lang="en-US" sz="2400" b="1" dirty="0" err="1">
                <a:solidFill>
                  <a:srgbClr val="7030A0"/>
                </a:solidFill>
              </a:rPr>
              <a:t>plasează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pe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locul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trei</a:t>
            </a:r>
            <a:r>
              <a:rPr lang="en-US" sz="2400" b="1" dirty="0">
                <a:solidFill>
                  <a:srgbClr val="7030A0"/>
                </a:solidFill>
              </a:rPr>
              <a:t> la </a:t>
            </a:r>
            <a:r>
              <a:rPr lang="en-US" sz="2400" b="1" dirty="0" err="1">
                <a:solidFill>
                  <a:srgbClr val="7030A0"/>
                </a:solidFill>
              </a:rPr>
              <a:t>numărul</a:t>
            </a:r>
            <a:r>
              <a:rPr lang="en-US" sz="2400" b="1" dirty="0">
                <a:solidFill>
                  <a:srgbClr val="7030A0"/>
                </a:solidFill>
              </a:rPr>
              <a:t> de </a:t>
            </a:r>
            <a:r>
              <a:rPr lang="en-US" sz="2400" b="1" dirty="0" err="1">
                <a:solidFill>
                  <a:srgbClr val="7030A0"/>
                </a:solidFill>
              </a:rPr>
              <a:t>specii</a:t>
            </a:r>
            <a:r>
              <a:rPr lang="en-US" sz="2400" b="1" dirty="0">
                <a:solidFill>
                  <a:srgbClr val="7030A0"/>
                </a:solidFill>
              </a:rPr>
              <a:t> (</a:t>
            </a:r>
            <a:r>
              <a:rPr lang="en-US" sz="2400" b="1" dirty="0" err="1">
                <a:solidFill>
                  <a:srgbClr val="7030A0"/>
                </a:solidFill>
              </a:rPr>
              <a:t>peste</a:t>
            </a:r>
            <a:r>
              <a:rPr lang="en-US" sz="2400" b="1" dirty="0">
                <a:solidFill>
                  <a:srgbClr val="7030A0"/>
                </a:solidFill>
              </a:rPr>
              <a:t> 5 000) </a:t>
            </a:r>
            <a:r>
              <a:rPr lang="en-US" sz="2400" b="1" dirty="0" err="1">
                <a:solidFill>
                  <a:srgbClr val="7030A0"/>
                </a:solidFill>
              </a:rPr>
              <a:t>pe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suprafață</a:t>
            </a:r>
            <a:r>
              <a:rPr lang="en-US" sz="2400" b="1" dirty="0" smtClean="0">
                <a:solidFill>
                  <a:srgbClr val="7030A0"/>
                </a:solidFill>
              </a:rPr>
              <a:t>.</a:t>
            </a:r>
            <a:endParaRPr lang="ro-RO" sz="2400" b="1" dirty="0" smtClean="0">
              <a:solidFill>
                <a:srgbClr val="7030A0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endParaRPr lang="en-US" sz="2400" b="1" dirty="0">
              <a:solidFill>
                <a:srgbClr val="7030A0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7030A0"/>
                </a:solidFill>
              </a:rPr>
              <a:t>Delta </a:t>
            </a:r>
            <a:r>
              <a:rPr lang="en-US" sz="2400" b="1" dirty="0" err="1">
                <a:solidFill>
                  <a:srgbClr val="7030A0"/>
                </a:solidFill>
              </a:rPr>
              <a:t>Dunării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este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cea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mai</a:t>
            </a:r>
            <a:r>
              <a:rPr lang="en-US" sz="2400" b="1" dirty="0">
                <a:solidFill>
                  <a:srgbClr val="7030A0"/>
                </a:solidFill>
              </a:rPr>
              <a:t> mare </a:t>
            </a:r>
            <a:r>
              <a:rPr lang="en-US" sz="2400" b="1" dirty="0" err="1">
                <a:solidFill>
                  <a:srgbClr val="7030A0"/>
                </a:solidFill>
              </a:rPr>
              <a:t>zonă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umedă</a:t>
            </a:r>
            <a:r>
              <a:rPr lang="en-US" sz="2400" b="1" dirty="0">
                <a:solidFill>
                  <a:srgbClr val="7030A0"/>
                </a:solidFill>
              </a:rPr>
              <a:t> din Europa </a:t>
            </a:r>
            <a:r>
              <a:rPr lang="en-US" sz="2400" b="1" dirty="0" err="1">
                <a:solidFill>
                  <a:srgbClr val="7030A0"/>
                </a:solidFill>
              </a:rPr>
              <a:t>și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deține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cea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mai</a:t>
            </a:r>
            <a:r>
              <a:rPr lang="en-US" sz="2400" b="1" dirty="0">
                <a:solidFill>
                  <a:srgbClr val="7030A0"/>
                </a:solidFill>
              </a:rPr>
              <a:t> mare </a:t>
            </a:r>
            <a:r>
              <a:rPr lang="en-US" sz="2400" b="1" dirty="0" err="1">
                <a:solidFill>
                  <a:srgbClr val="7030A0"/>
                </a:solidFill>
              </a:rPr>
              <a:t>suprafață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compactă</a:t>
            </a:r>
            <a:r>
              <a:rPr lang="en-US" sz="2400" b="1" dirty="0">
                <a:solidFill>
                  <a:srgbClr val="7030A0"/>
                </a:solidFill>
              </a:rPr>
              <a:t> de </a:t>
            </a:r>
            <a:r>
              <a:rPr lang="en-US" sz="2400" b="1" dirty="0" err="1">
                <a:solidFill>
                  <a:srgbClr val="7030A0"/>
                </a:solidFill>
              </a:rPr>
              <a:t>stuf</a:t>
            </a:r>
            <a:r>
              <a:rPr lang="en-US" sz="2400" b="1" dirty="0">
                <a:solidFill>
                  <a:srgbClr val="7030A0"/>
                </a:solidFill>
              </a:rPr>
              <a:t> din </a:t>
            </a:r>
            <a:r>
              <a:rPr lang="en-US" sz="2400" b="1" dirty="0" err="1">
                <a:solidFill>
                  <a:srgbClr val="7030A0"/>
                </a:solidFill>
              </a:rPr>
              <a:t>lume</a:t>
            </a:r>
            <a:r>
              <a:rPr lang="en-US" sz="2400" b="1" dirty="0" smtClean="0">
                <a:solidFill>
                  <a:srgbClr val="7030A0"/>
                </a:solidFill>
              </a:rPr>
              <a:t>?</a:t>
            </a:r>
            <a:endParaRPr lang="ro-RO" sz="2400" b="1" dirty="0" smtClean="0">
              <a:solidFill>
                <a:srgbClr val="7030A0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endParaRPr lang="en-US" sz="2400" b="1" dirty="0">
              <a:solidFill>
                <a:srgbClr val="7030A0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7030A0"/>
                </a:solidFill>
              </a:rPr>
              <a:t>Peste</a:t>
            </a:r>
            <a:r>
              <a:rPr lang="en-US" sz="2400" b="1" dirty="0">
                <a:solidFill>
                  <a:srgbClr val="7030A0"/>
                </a:solidFill>
              </a:rPr>
              <a:t> 50% din </a:t>
            </a:r>
            <a:r>
              <a:rPr lang="en-US" sz="2400" b="1" dirty="0" err="1">
                <a:solidFill>
                  <a:srgbClr val="7030A0"/>
                </a:solidFill>
              </a:rPr>
              <a:t>speciile</a:t>
            </a:r>
            <a:r>
              <a:rPr lang="en-US" sz="2400" b="1" dirty="0">
                <a:solidFill>
                  <a:srgbClr val="7030A0"/>
                </a:solidFill>
              </a:rPr>
              <a:t> de </a:t>
            </a:r>
            <a:r>
              <a:rPr lang="en-US" sz="2400" b="1" dirty="0" err="1">
                <a:solidFill>
                  <a:srgbClr val="7030A0"/>
                </a:solidFill>
              </a:rPr>
              <a:t>păsări</a:t>
            </a:r>
            <a:r>
              <a:rPr lang="en-US" sz="2400" b="1" dirty="0">
                <a:solidFill>
                  <a:srgbClr val="7030A0"/>
                </a:solidFill>
              </a:rPr>
              <a:t> din Europa se </a:t>
            </a:r>
            <a:r>
              <a:rPr lang="en-US" sz="2400" b="1" dirty="0" err="1">
                <a:solidFill>
                  <a:srgbClr val="7030A0"/>
                </a:solidFill>
              </a:rPr>
              <a:t>regăsesc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în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Deltă</a:t>
            </a:r>
            <a:r>
              <a:rPr lang="en-US" sz="2400" b="1" dirty="0" smtClean="0">
                <a:solidFill>
                  <a:srgbClr val="7030A0"/>
                </a:solidFill>
              </a:rPr>
              <a:t>?</a:t>
            </a:r>
            <a:endParaRPr lang="ro-RO" sz="2400" b="1" dirty="0" smtClean="0">
              <a:solidFill>
                <a:srgbClr val="7030A0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endParaRPr lang="en-US" sz="2400" b="1" dirty="0">
              <a:solidFill>
                <a:srgbClr val="7030A0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7030A0"/>
                </a:solidFill>
              </a:rPr>
              <a:t>Pelicanul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creț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este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cea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mai</a:t>
            </a:r>
            <a:r>
              <a:rPr lang="en-US" sz="2400" b="1" dirty="0">
                <a:solidFill>
                  <a:srgbClr val="7030A0"/>
                </a:solidFill>
              </a:rPr>
              <a:t> mare </a:t>
            </a:r>
            <a:r>
              <a:rPr lang="en-US" sz="2400" b="1" dirty="0" err="1">
                <a:solidFill>
                  <a:srgbClr val="7030A0"/>
                </a:solidFill>
              </a:rPr>
              <a:t>pasăre</a:t>
            </a:r>
            <a:r>
              <a:rPr lang="en-US" sz="2400" b="1" dirty="0">
                <a:solidFill>
                  <a:srgbClr val="7030A0"/>
                </a:solidFill>
              </a:rPr>
              <a:t> din Europa? </a:t>
            </a:r>
            <a:r>
              <a:rPr lang="en-US" sz="2400" b="1" dirty="0" err="1">
                <a:solidFill>
                  <a:srgbClr val="7030A0"/>
                </a:solidFill>
              </a:rPr>
              <a:t>Măsoară</a:t>
            </a:r>
            <a:r>
              <a:rPr lang="en-US" sz="2400" b="1" dirty="0">
                <a:solidFill>
                  <a:srgbClr val="7030A0"/>
                </a:solidFill>
              </a:rPr>
              <a:t> 180 cm </a:t>
            </a:r>
            <a:r>
              <a:rPr lang="en-US" sz="2400" b="1" dirty="0" err="1">
                <a:solidFill>
                  <a:srgbClr val="7030A0"/>
                </a:solidFill>
              </a:rPr>
              <a:t>și</a:t>
            </a:r>
            <a:r>
              <a:rPr lang="en-US" sz="2400" b="1" dirty="0">
                <a:solidFill>
                  <a:srgbClr val="7030A0"/>
                </a:solidFill>
              </a:rPr>
              <a:t> are o </a:t>
            </a:r>
            <a:r>
              <a:rPr lang="en-US" sz="2400" b="1" dirty="0" err="1">
                <a:solidFill>
                  <a:srgbClr val="7030A0"/>
                </a:solidFill>
              </a:rPr>
              <a:t>anvergură</a:t>
            </a:r>
            <a:r>
              <a:rPr lang="en-US" sz="2400" b="1" dirty="0">
                <a:solidFill>
                  <a:srgbClr val="7030A0"/>
                </a:solidFill>
              </a:rPr>
              <a:t> a </a:t>
            </a:r>
            <a:r>
              <a:rPr lang="en-US" sz="2400" b="1" dirty="0" err="1">
                <a:solidFill>
                  <a:srgbClr val="7030A0"/>
                </a:solidFill>
              </a:rPr>
              <a:t>aripilor</a:t>
            </a:r>
            <a:r>
              <a:rPr lang="en-US" sz="2400" b="1" dirty="0">
                <a:solidFill>
                  <a:srgbClr val="7030A0"/>
                </a:solidFill>
              </a:rPr>
              <a:t> de 320 cm. </a:t>
            </a:r>
            <a:r>
              <a:rPr lang="en-US" sz="2400" b="1" dirty="0" err="1">
                <a:solidFill>
                  <a:srgbClr val="7030A0"/>
                </a:solidFill>
              </a:rPr>
              <a:t>În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același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timp</a:t>
            </a:r>
            <a:r>
              <a:rPr lang="en-US" sz="2400" b="1" dirty="0">
                <a:solidFill>
                  <a:srgbClr val="7030A0"/>
                </a:solidFill>
              </a:rPr>
              <a:t>, </a:t>
            </a:r>
            <a:r>
              <a:rPr lang="en-US" sz="2400" b="1" dirty="0" err="1">
                <a:solidFill>
                  <a:srgbClr val="7030A0"/>
                </a:solidFill>
              </a:rPr>
              <a:t>în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Deltă</a:t>
            </a:r>
            <a:r>
              <a:rPr lang="en-US" sz="2400" b="1" dirty="0">
                <a:solidFill>
                  <a:srgbClr val="7030A0"/>
                </a:solidFill>
              </a:rPr>
              <a:t>, se </a:t>
            </a:r>
            <a:r>
              <a:rPr lang="en-US" sz="2400" b="1" dirty="0" err="1">
                <a:solidFill>
                  <a:srgbClr val="7030A0"/>
                </a:solidFill>
              </a:rPr>
              <a:t>întâlnește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și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cea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mai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mică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pasăre</a:t>
            </a:r>
            <a:r>
              <a:rPr lang="en-US" sz="2400" b="1" dirty="0">
                <a:solidFill>
                  <a:srgbClr val="7030A0"/>
                </a:solidFill>
              </a:rPr>
              <a:t> din </a:t>
            </a:r>
            <a:r>
              <a:rPr lang="en-US" sz="2400" b="1" dirty="0" err="1">
                <a:solidFill>
                  <a:srgbClr val="7030A0"/>
                </a:solidFill>
              </a:rPr>
              <a:t>România</a:t>
            </a:r>
            <a:r>
              <a:rPr lang="en-US" sz="2400" b="1" dirty="0">
                <a:solidFill>
                  <a:srgbClr val="7030A0"/>
                </a:solidFill>
              </a:rPr>
              <a:t>, </a:t>
            </a:r>
            <a:r>
              <a:rPr lang="en-US" sz="2400" b="1" dirty="0" err="1">
                <a:solidFill>
                  <a:srgbClr val="7030A0"/>
                </a:solidFill>
              </a:rPr>
              <a:t>pânțărașul</a:t>
            </a:r>
            <a:r>
              <a:rPr lang="en-US" sz="2400" b="1" dirty="0">
                <a:solidFill>
                  <a:srgbClr val="7030A0"/>
                </a:solidFill>
              </a:rPr>
              <a:t>, </a:t>
            </a:r>
            <a:r>
              <a:rPr lang="en-US" sz="2400" b="1" dirty="0" err="1">
                <a:solidFill>
                  <a:srgbClr val="7030A0"/>
                </a:solidFill>
              </a:rPr>
              <a:t>ce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măsoară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doar</a:t>
            </a:r>
            <a:r>
              <a:rPr lang="en-US" sz="2400" b="1" dirty="0">
                <a:solidFill>
                  <a:srgbClr val="7030A0"/>
                </a:solidFill>
              </a:rPr>
              <a:t> 10 cm </a:t>
            </a:r>
            <a:r>
              <a:rPr lang="en-US" sz="2400" b="1" dirty="0" err="1">
                <a:solidFill>
                  <a:srgbClr val="7030A0"/>
                </a:solidFill>
              </a:rPr>
              <a:t>și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cântărește</a:t>
            </a:r>
            <a:r>
              <a:rPr lang="en-US" sz="2400" b="1" dirty="0">
                <a:solidFill>
                  <a:srgbClr val="7030A0"/>
                </a:solidFill>
              </a:rPr>
              <a:t> 10 </a:t>
            </a:r>
            <a:r>
              <a:rPr lang="en-US" sz="2400" b="1" dirty="0" err="1">
                <a:solidFill>
                  <a:srgbClr val="7030A0"/>
                </a:solidFill>
              </a:rPr>
              <a:t>grame</a:t>
            </a:r>
            <a:r>
              <a:rPr lang="en-US" sz="2400" b="1" dirty="0">
                <a:solidFill>
                  <a:srgbClr val="7030A0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02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Vegetația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905390" cy="512064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Vegetația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Deltei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Dunării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este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preponderent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specifică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zonelor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umede</a:t>
            </a:r>
            <a:r>
              <a:rPr lang="en-US" dirty="0">
                <a:solidFill>
                  <a:schemeClr val="tx1"/>
                </a:solidFill>
              </a:rPr>
              <a:t>, 78% </a:t>
            </a:r>
            <a:r>
              <a:rPr lang="en-US" dirty="0" err="1">
                <a:solidFill>
                  <a:schemeClr val="tx1"/>
                </a:solidFill>
              </a:rPr>
              <a:t>fiind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reprezentată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stuf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rogoz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papură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pipirig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salcie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pitică</a:t>
            </a:r>
            <a:r>
              <a:rPr lang="en-US" dirty="0">
                <a:solidFill>
                  <a:schemeClr val="tx1"/>
                </a:solidFill>
              </a:rPr>
              <a:t>, </a:t>
            </a:r>
            <a:r>
              <a:rPr lang="en-US" dirty="0" err="1">
                <a:solidFill>
                  <a:schemeClr val="tx1"/>
                </a:solidFill>
              </a:rPr>
              <a:t>trifoiașul</a:t>
            </a:r>
            <a:r>
              <a:rPr lang="en-US" dirty="0">
                <a:solidFill>
                  <a:schemeClr val="tx1"/>
                </a:solidFill>
              </a:rPr>
              <a:t>-de-</a:t>
            </a:r>
            <a:r>
              <a:rPr lang="en-US" dirty="0" err="1">
                <a:solidFill>
                  <a:schemeClr val="tx1"/>
                </a:solidFill>
              </a:rPr>
              <a:t>baltă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ciucușoară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nisip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orhideea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piramidă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sânziană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coșaci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valentiță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nebunariță</a:t>
            </a:r>
            <a:r>
              <a:rPr lang="en-US" dirty="0">
                <a:solidFill>
                  <a:schemeClr val="tx1"/>
                </a:solidFill>
              </a:rPr>
              <a:t>, </a:t>
            </a:r>
            <a:r>
              <a:rPr lang="en-US" dirty="0" err="1">
                <a:solidFill>
                  <a:schemeClr val="tx1"/>
                </a:solidFill>
              </a:rPr>
              <a:t>obligeană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ferigă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baltă</a:t>
            </a:r>
            <a:r>
              <a:rPr lang="en-US" dirty="0">
                <a:solidFill>
                  <a:schemeClr val="tx1"/>
                </a:solidFill>
              </a:rPr>
              <a:t>, </a:t>
            </a:r>
            <a:r>
              <a:rPr lang="en-US" dirty="0" err="1">
                <a:solidFill>
                  <a:schemeClr val="tx1"/>
                </a:solidFill>
              </a:rPr>
              <a:t>piciorul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cocoșului</a:t>
            </a:r>
            <a:r>
              <a:rPr lang="en-US" dirty="0">
                <a:solidFill>
                  <a:schemeClr val="tx1"/>
                </a:solidFill>
              </a:rPr>
              <a:t> , </a:t>
            </a:r>
            <a:r>
              <a:rPr lang="en-US" dirty="0" err="1">
                <a:solidFill>
                  <a:schemeClr val="tx1"/>
                </a:solidFill>
              </a:rPr>
              <a:t>vitrigon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alior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baltă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cârcel</a:t>
            </a:r>
            <a:r>
              <a:rPr lang="en-US" dirty="0">
                <a:solidFill>
                  <a:schemeClr val="tx1"/>
                </a:solidFill>
              </a:rPr>
              <a:t> , </a:t>
            </a:r>
            <a:r>
              <a:rPr lang="en-US" dirty="0" err="1">
                <a:solidFill>
                  <a:schemeClr val="tx1"/>
                </a:solidFill>
              </a:rPr>
              <a:t>pelin</a:t>
            </a:r>
            <a:r>
              <a:rPr lang="en-US" dirty="0">
                <a:solidFill>
                  <a:schemeClr val="tx1"/>
                </a:solidFill>
              </a:rPr>
              <a:t> ,</a:t>
            </a:r>
            <a:r>
              <a:rPr lang="en-US" dirty="0" err="1">
                <a:solidFill>
                  <a:schemeClr val="tx1"/>
                </a:solidFill>
              </a:rPr>
              <a:t>bărbișoară</a:t>
            </a:r>
            <a:r>
              <a:rPr lang="en-US" dirty="0">
                <a:solidFill>
                  <a:schemeClr val="tx1"/>
                </a:solidFill>
              </a:rPr>
              <a:t> , </a:t>
            </a:r>
            <a:r>
              <a:rPr lang="en-US" dirty="0" err="1">
                <a:solidFill>
                  <a:schemeClr val="tx1"/>
                </a:solidFill>
              </a:rPr>
              <a:t>volbură</a:t>
            </a:r>
            <a:r>
              <a:rPr lang="en-US" dirty="0">
                <a:solidFill>
                  <a:schemeClr val="tx1"/>
                </a:solidFill>
              </a:rPr>
              <a:t> , </a:t>
            </a:r>
            <a:r>
              <a:rPr lang="en-US" dirty="0" err="1">
                <a:solidFill>
                  <a:schemeClr val="tx1"/>
                </a:solidFill>
              </a:rPr>
              <a:t>varză</a:t>
            </a:r>
            <a:r>
              <a:rPr lang="en-US" dirty="0">
                <a:solidFill>
                  <a:schemeClr val="tx1"/>
                </a:solidFill>
              </a:rPr>
              <a:t> de mare, </a:t>
            </a:r>
            <a:r>
              <a:rPr lang="en-US" dirty="0" err="1">
                <a:solidFill>
                  <a:schemeClr val="tx1"/>
                </a:solidFill>
              </a:rPr>
              <a:t>pătlagină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ață</a:t>
            </a:r>
            <a:r>
              <a:rPr lang="en-US" dirty="0">
                <a:solidFill>
                  <a:schemeClr val="tx1"/>
                </a:solidFill>
              </a:rPr>
              <a:t> de mare, </a:t>
            </a:r>
            <a:r>
              <a:rPr lang="en-US" dirty="0" err="1">
                <a:solidFill>
                  <a:schemeClr val="tx1"/>
                </a:solidFill>
              </a:rPr>
              <a:t>brândușă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nisip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garofiță</a:t>
            </a:r>
            <a:r>
              <a:rPr lang="en-US" dirty="0">
                <a:solidFill>
                  <a:schemeClr val="tx1"/>
                </a:solidFill>
              </a:rPr>
              <a:t>, </a:t>
            </a:r>
            <a:r>
              <a:rPr lang="en-US" dirty="0" err="1" smtClean="0">
                <a:solidFill>
                  <a:schemeClr val="tx1"/>
                </a:solidFill>
              </a:rPr>
              <a:t>siminoc</a:t>
            </a:r>
            <a:r>
              <a:rPr lang="ro-RO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r>
              <a:rPr lang="en-US" dirty="0">
                <a:solidFill>
                  <a:schemeClr val="tx1"/>
                </a:solidFill>
              </a:rPr>
              <a:t>De </a:t>
            </a:r>
            <a:r>
              <a:rPr lang="en-US" dirty="0" err="1">
                <a:solidFill>
                  <a:schemeClr val="tx1"/>
                </a:solidFill>
              </a:rPr>
              <a:t>asemenea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există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păduri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Pădurea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Letea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err="1">
                <a:solidFill>
                  <a:schemeClr val="tx1"/>
                </a:solidFill>
              </a:rPr>
              <a:t>Pădurea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Caraorman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 err="1">
                <a:solidFill>
                  <a:schemeClr val="tx1"/>
                </a:solidFill>
              </a:rPr>
              <a:t>alcătuite</a:t>
            </a:r>
            <a:r>
              <a:rPr lang="en-US" dirty="0">
                <a:solidFill>
                  <a:schemeClr val="tx1"/>
                </a:solidFill>
              </a:rPr>
              <a:t> din </a:t>
            </a:r>
            <a:r>
              <a:rPr lang="en-US" dirty="0" err="1">
                <a:solidFill>
                  <a:schemeClr val="tx1"/>
                </a:solidFill>
              </a:rPr>
              <a:t>arbori</a:t>
            </a:r>
            <a:r>
              <a:rPr lang="en-US" dirty="0">
                <a:solidFill>
                  <a:schemeClr val="tx1"/>
                </a:solidFill>
              </a:rPr>
              <a:t> (</a:t>
            </a:r>
            <a:r>
              <a:rPr lang="en-US" dirty="0" err="1">
                <a:solidFill>
                  <a:schemeClr val="tx1"/>
                </a:solidFill>
              </a:rPr>
              <a:t>stejar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brumăriu</a:t>
            </a:r>
            <a:r>
              <a:rPr lang="en-US" dirty="0">
                <a:solidFill>
                  <a:schemeClr val="tx1"/>
                </a:solidFill>
              </a:rPr>
              <a:t>, </a:t>
            </a:r>
            <a:r>
              <a:rPr lang="en-US" dirty="0" err="1">
                <a:solidFill>
                  <a:schemeClr val="tx1"/>
                </a:solidFill>
              </a:rPr>
              <a:t>stejar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pedunculat</a:t>
            </a:r>
            <a:r>
              <a:rPr lang="en-US" dirty="0">
                <a:solidFill>
                  <a:schemeClr val="tx1"/>
                </a:solidFill>
              </a:rPr>
              <a:t>, </a:t>
            </a:r>
            <a:r>
              <a:rPr lang="en-US" dirty="0" err="1">
                <a:solidFill>
                  <a:schemeClr val="tx1"/>
                </a:solidFill>
              </a:rPr>
              <a:t>frasin</a:t>
            </a:r>
            <a:r>
              <a:rPr lang="en-US" dirty="0">
                <a:solidFill>
                  <a:schemeClr val="tx1"/>
                </a:solidFill>
              </a:rPr>
              <a:t>, plop </a:t>
            </a:r>
            <a:r>
              <a:rPr lang="en-US" dirty="0" err="1">
                <a:solidFill>
                  <a:schemeClr val="tx1"/>
                </a:solidFill>
              </a:rPr>
              <a:t>tremurător</a:t>
            </a:r>
            <a:r>
              <a:rPr lang="en-US" dirty="0">
                <a:solidFill>
                  <a:schemeClr val="tx1"/>
                </a:solidFill>
              </a:rPr>
              <a:t>, </a:t>
            </a:r>
            <a:r>
              <a:rPr lang="en-US" dirty="0" err="1">
                <a:solidFill>
                  <a:schemeClr val="tx1"/>
                </a:solidFill>
              </a:rPr>
              <a:t>ulm</a:t>
            </a:r>
            <a:r>
              <a:rPr lang="en-US" dirty="0">
                <a:solidFill>
                  <a:schemeClr val="tx1"/>
                </a:solidFill>
              </a:rPr>
              <a:t>), </a:t>
            </a:r>
            <a:r>
              <a:rPr lang="en-US" dirty="0" err="1">
                <a:solidFill>
                  <a:schemeClr val="tx1"/>
                </a:solidFill>
              </a:rPr>
              <a:t>arbusti</a:t>
            </a:r>
            <a:r>
              <a:rPr lang="en-US" dirty="0">
                <a:solidFill>
                  <a:schemeClr val="tx1"/>
                </a:solidFill>
              </a:rPr>
              <a:t> (</a:t>
            </a:r>
            <a:r>
              <a:rPr lang="en-US" dirty="0" err="1">
                <a:solidFill>
                  <a:schemeClr val="tx1"/>
                </a:solidFill>
              </a:rPr>
              <a:t>zălog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cătină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roșie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plante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agățătoare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hamei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curpen</a:t>
            </a:r>
            <a:r>
              <a:rPr lang="en-US" dirty="0">
                <a:solidFill>
                  <a:schemeClr val="tx1"/>
                </a:solidFill>
              </a:rPr>
              <a:t>).</a:t>
            </a:r>
          </a:p>
          <a:p>
            <a:r>
              <a:rPr lang="en-US" dirty="0">
                <a:solidFill>
                  <a:schemeClr val="tx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41443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NUFERI</a:t>
            </a:r>
            <a:endParaRPr lang="en-US" dirty="0"/>
          </a:p>
        </p:txBody>
      </p:sp>
      <p:pic>
        <p:nvPicPr>
          <p:cNvPr id="4" name="Picture 3" descr="Imagine similară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37" y="268190"/>
            <a:ext cx="5138639" cy="2882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ine similară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00" y="3522902"/>
            <a:ext cx="4855577" cy="29763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6592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Fauna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ceea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privește</a:t>
            </a:r>
            <a:r>
              <a:rPr lang="en-US" dirty="0"/>
              <a:t> </a:t>
            </a:r>
            <a:r>
              <a:rPr lang="en-US" dirty="0" err="1"/>
              <a:t>mamiferele</a:t>
            </a:r>
            <a:r>
              <a:rPr lang="en-US" dirty="0"/>
              <a:t> </a:t>
            </a:r>
            <a:r>
              <a:rPr lang="en-US" dirty="0" err="1"/>
              <a:t>prezente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arealul</a:t>
            </a:r>
            <a:r>
              <a:rPr lang="en-US" dirty="0"/>
              <a:t> </a:t>
            </a:r>
            <a:r>
              <a:rPr lang="en-US" dirty="0" err="1"/>
              <a:t>Deltei</a:t>
            </a:r>
            <a:r>
              <a:rPr lang="en-US" dirty="0"/>
              <a:t>, </a:t>
            </a:r>
            <a:r>
              <a:rPr lang="en-US" dirty="0" err="1"/>
              <a:t>găsim</a:t>
            </a:r>
            <a:r>
              <a:rPr lang="en-US" dirty="0"/>
              <a:t> 54 de </a:t>
            </a:r>
            <a:r>
              <a:rPr lang="en-US" dirty="0" err="1"/>
              <a:t>specii</a:t>
            </a:r>
            <a:r>
              <a:rPr lang="en-US" dirty="0"/>
              <a:t>, care pot fi </a:t>
            </a:r>
            <a:r>
              <a:rPr lang="en-US" dirty="0" err="1"/>
              <a:t>întâlnite</a:t>
            </a:r>
            <a:r>
              <a:rPr lang="en-US" dirty="0"/>
              <a:t> </a:t>
            </a:r>
            <a:r>
              <a:rPr lang="en-US" dirty="0" err="1"/>
              <a:t>preponderent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zonele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izolate</a:t>
            </a:r>
            <a:r>
              <a:rPr lang="en-US" dirty="0"/>
              <a:t> de </a:t>
            </a:r>
            <a:r>
              <a:rPr lang="en-US" dirty="0" err="1"/>
              <a:t>uscat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mlăștinoase</a:t>
            </a:r>
            <a:r>
              <a:rPr lang="en-US" dirty="0"/>
              <a:t>.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acestea</a:t>
            </a:r>
            <a:r>
              <a:rPr lang="en-US" dirty="0"/>
              <a:t> </a:t>
            </a:r>
            <a:r>
              <a:rPr lang="en-US" dirty="0" err="1"/>
              <a:t>amintim</a:t>
            </a:r>
            <a:r>
              <a:rPr lang="en-US" dirty="0"/>
              <a:t>: </a:t>
            </a:r>
            <a:r>
              <a:rPr lang="en-US" dirty="0" err="1"/>
              <a:t>hermina</a:t>
            </a:r>
            <a:r>
              <a:rPr lang="en-US" dirty="0"/>
              <a:t>, </a:t>
            </a:r>
            <a:r>
              <a:rPr lang="en-US" dirty="0" err="1"/>
              <a:t>câinele</a:t>
            </a:r>
            <a:r>
              <a:rPr lang="en-US" dirty="0"/>
              <a:t> </a:t>
            </a:r>
            <a:r>
              <a:rPr lang="en-US" dirty="0" err="1"/>
              <a:t>enot</a:t>
            </a:r>
            <a:r>
              <a:rPr lang="en-US" dirty="0"/>
              <a:t>, </a:t>
            </a:r>
            <a:r>
              <a:rPr lang="en-US" dirty="0" err="1"/>
              <a:t>bizamul</a:t>
            </a:r>
            <a:r>
              <a:rPr lang="en-US" dirty="0"/>
              <a:t>, </a:t>
            </a:r>
            <a:r>
              <a:rPr lang="en-US" dirty="0" err="1"/>
              <a:t>vulpea</a:t>
            </a:r>
            <a:r>
              <a:rPr lang="en-US" dirty="0"/>
              <a:t>, </a:t>
            </a:r>
            <a:r>
              <a:rPr lang="en-US" dirty="0" err="1"/>
              <a:t>vidra</a:t>
            </a:r>
            <a:r>
              <a:rPr lang="en-US" dirty="0"/>
              <a:t>, </a:t>
            </a:r>
            <a:r>
              <a:rPr lang="en-US" dirty="0" err="1"/>
              <a:t>nurca</a:t>
            </a:r>
            <a:r>
              <a:rPr lang="en-US" dirty="0"/>
              <a:t> </a:t>
            </a:r>
            <a:r>
              <a:rPr lang="en-US" dirty="0" err="1"/>
              <a:t>europeană</a:t>
            </a:r>
            <a:r>
              <a:rPr lang="en-US" dirty="0"/>
              <a:t>, </a:t>
            </a:r>
            <a:r>
              <a:rPr lang="en-US" dirty="0" err="1"/>
              <a:t>pisica</a:t>
            </a:r>
            <a:r>
              <a:rPr lang="en-US" dirty="0"/>
              <a:t> </a:t>
            </a:r>
            <a:r>
              <a:rPr lang="en-US" dirty="0" err="1"/>
              <a:t>sălbatică</a:t>
            </a:r>
            <a:r>
              <a:rPr lang="en-US" dirty="0"/>
              <a:t>, </a:t>
            </a:r>
            <a:r>
              <a:rPr lang="en-US" dirty="0" err="1"/>
              <a:t>mistrețul</a:t>
            </a:r>
            <a:r>
              <a:rPr lang="en-US" dirty="0"/>
              <a:t>, </a:t>
            </a:r>
            <a:r>
              <a:rPr lang="en-US" dirty="0" err="1"/>
              <a:t>castorul</a:t>
            </a:r>
            <a:r>
              <a:rPr lang="en-US" dirty="0"/>
              <a:t> etc.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Cu </a:t>
            </a:r>
            <a:r>
              <a:rPr lang="en-US" dirty="0" err="1"/>
              <a:t>siguranță</a:t>
            </a:r>
            <a:r>
              <a:rPr lang="en-US" dirty="0"/>
              <a:t> </a:t>
            </a:r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 </a:t>
            </a:r>
            <a:r>
              <a:rPr lang="en-US" dirty="0" err="1"/>
              <a:t>spectacol</a:t>
            </a:r>
            <a:r>
              <a:rPr lang="en-US" dirty="0"/>
              <a:t> </a:t>
            </a:r>
            <a:r>
              <a:rPr lang="en-US" dirty="0" err="1"/>
              <a:t>oferit</a:t>
            </a:r>
            <a:r>
              <a:rPr lang="en-US" dirty="0"/>
              <a:t> de </a:t>
            </a:r>
            <a:r>
              <a:rPr lang="en-US" dirty="0" err="1"/>
              <a:t>Deltă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de </a:t>
            </a:r>
            <a:r>
              <a:rPr lang="en-US" dirty="0" err="1"/>
              <a:t>păsări</a:t>
            </a:r>
            <a:r>
              <a:rPr lang="en-US" dirty="0"/>
              <a:t>, nu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puțin</a:t>
            </a:r>
            <a:r>
              <a:rPr lang="en-US" dirty="0"/>
              <a:t> de 331 de </a:t>
            </a:r>
            <a:r>
              <a:rPr lang="en-US" dirty="0" err="1"/>
              <a:t>specii</a:t>
            </a:r>
            <a:r>
              <a:rPr lang="en-US" dirty="0"/>
              <a:t>.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acestea</a:t>
            </a:r>
            <a:r>
              <a:rPr lang="en-US" dirty="0"/>
              <a:t> </a:t>
            </a:r>
            <a:r>
              <a:rPr lang="en-US" dirty="0" err="1"/>
              <a:t>aproximativ</a:t>
            </a:r>
            <a:r>
              <a:rPr lang="en-US" dirty="0"/>
              <a:t> 130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migratoare</a:t>
            </a:r>
            <a:r>
              <a:rPr lang="en-US" dirty="0"/>
              <a:t>.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lângă</a:t>
            </a:r>
            <a:r>
              <a:rPr lang="en-US" dirty="0"/>
              <a:t> </a:t>
            </a:r>
            <a:r>
              <a:rPr lang="en-US" dirty="0" err="1"/>
              <a:t>păsările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cunoscute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comune</a:t>
            </a:r>
            <a:r>
              <a:rPr lang="en-US" dirty="0"/>
              <a:t> care pot fi </a:t>
            </a:r>
            <a:r>
              <a:rPr lang="en-US" dirty="0" err="1"/>
              <a:t>regăsite</a:t>
            </a:r>
            <a:r>
              <a:rPr lang="en-US" dirty="0"/>
              <a:t> </a:t>
            </a:r>
            <a:r>
              <a:rPr lang="en-US" dirty="0" err="1"/>
              <a:t>aici</a:t>
            </a:r>
            <a:r>
              <a:rPr lang="en-US" dirty="0"/>
              <a:t> (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specii</a:t>
            </a:r>
            <a:r>
              <a:rPr lang="en-US" dirty="0"/>
              <a:t> de </a:t>
            </a:r>
            <a:r>
              <a:rPr lang="en-US" dirty="0" err="1"/>
              <a:t>rațe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gâște</a:t>
            </a:r>
            <a:r>
              <a:rPr lang="en-US" dirty="0"/>
              <a:t>, </a:t>
            </a:r>
            <a:r>
              <a:rPr lang="en-US" dirty="0" err="1"/>
              <a:t>stârci</a:t>
            </a:r>
            <a:r>
              <a:rPr lang="en-US" dirty="0"/>
              <a:t>, </a:t>
            </a:r>
            <a:r>
              <a:rPr lang="en-US" dirty="0" err="1"/>
              <a:t>egrete</a:t>
            </a:r>
            <a:r>
              <a:rPr lang="en-US" dirty="0"/>
              <a:t>, </a:t>
            </a:r>
            <a:r>
              <a:rPr lang="en-US" dirty="0" err="1"/>
              <a:t>lebede</a:t>
            </a:r>
            <a:r>
              <a:rPr lang="en-US" dirty="0"/>
              <a:t>, </a:t>
            </a:r>
            <a:r>
              <a:rPr lang="en-US" dirty="0" err="1"/>
              <a:t>cormorani</a:t>
            </a:r>
            <a:r>
              <a:rPr lang="en-US" dirty="0"/>
              <a:t>, </a:t>
            </a:r>
            <a:r>
              <a:rPr lang="en-US" dirty="0" err="1"/>
              <a:t>pescăruși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păsări</a:t>
            </a:r>
            <a:r>
              <a:rPr lang="en-US" dirty="0"/>
              <a:t> </a:t>
            </a:r>
            <a:r>
              <a:rPr lang="en-US" dirty="0" err="1"/>
              <a:t>specifice</a:t>
            </a:r>
            <a:r>
              <a:rPr lang="en-US" dirty="0"/>
              <a:t> </a:t>
            </a:r>
            <a:r>
              <a:rPr lang="en-US" dirty="0" err="1"/>
              <a:t>zonelor</a:t>
            </a:r>
            <a:r>
              <a:rPr lang="en-US" dirty="0"/>
              <a:t> </a:t>
            </a:r>
            <a:r>
              <a:rPr lang="en-US" dirty="0" err="1"/>
              <a:t>umede</a:t>
            </a:r>
            <a:r>
              <a:rPr lang="en-US" dirty="0"/>
              <a:t>),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Deltă</a:t>
            </a:r>
            <a:r>
              <a:rPr lang="en-US" dirty="0"/>
              <a:t> se </a:t>
            </a:r>
            <a:r>
              <a:rPr lang="en-US" dirty="0" err="1"/>
              <a:t>întâlnesc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specii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rare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puțin</a:t>
            </a:r>
            <a:r>
              <a:rPr lang="en-US" dirty="0"/>
              <a:t> </a:t>
            </a:r>
            <a:r>
              <a:rPr lang="en-US" dirty="0" err="1"/>
              <a:t>prezente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alte</a:t>
            </a:r>
            <a:r>
              <a:rPr lang="en-US" dirty="0"/>
              <a:t> zone din </a:t>
            </a:r>
            <a:r>
              <a:rPr lang="en-US" dirty="0" err="1"/>
              <a:t>România</a:t>
            </a:r>
            <a:r>
              <a:rPr lang="en-US" dirty="0"/>
              <a:t>, cum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țigănușul</a:t>
            </a:r>
            <a:r>
              <a:rPr lang="en-US" dirty="0"/>
              <a:t>, </a:t>
            </a:r>
            <a:r>
              <a:rPr lang="en-US" dirty="0" err="1"/>
              <a:t>lopătarul</a:t>
            </a:r>
            <a:r>
              <a:rPr lang="en-US" dirty="0"/>
              <a:t>, </a:t>
            </a:r>
            <a:r>
              <a:rPr lang="en-US" dirty="0" err="1"/>
              <a:t>ciocântorsul</a:t>
            </a:r>
            <a:r>
              <a:rPr lang="en-US" dirty="0"/>
              <a:t>, </a:t>
            </a:r>
            <a:r>
              <a:rPr lang="en-US" dirty="0" err="1"/>
              <a:t>piciorongul</a:t>
            </a:r>
            <a:r>
              <a:rPr lang="en-US" dirty="0"/>
              <a:t>, </a:t>
            </a:r>
            <a:r>
              <a:rPr lang="en-US" dirty="0" err="1"/>
              <a:t>alături</a:t>
            </a:r>
            <a:r>
              <a:rPr lang="en-US" dirty="0"/>
              <a:t> de </a:t>
            </a:r>
            <a:r>
              <a:rPr lang="en-US" dirty="0" err="1"/>
              <a:t>specii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rare de </a:t>
            </a:r>
            <a:r>
              <a:rPr lang="en-US" dirty="0" err="1"/>
              <a:t>gâscă</a:t>
            </a:r>
            <a:r>
              <a:rPr lang="en-US" dirty="0"/>
              <a:t> cum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gâsca</a:t>
            </a:r>
            <a:r>
              <a:rPr lang="en-US" dirty="0"/>
              <a:t> cu </a:t>
            </a:r>
            <a:r>
              <a:rPr lang="en-US" dirty="0" err="1"/>
              <a:t>gât</a:t>
            </a:r>
            <a:r>
              <a:rPr lang="en-US" dirty="0"/>
              <a:t> </a:t>
            </a:r>
            <a:r>
              <a:rPr lang="en-US" dirty="0" err="1"/>
              <a:t>roșu</a:t>
            </a:r>
            <a:r>
              <a:rPr lang="en-US" dirty="0"/>
              <a:t> (50% din </a:t>
            </a:r>
            <a:r>
              <a:rPr lang="en-US" dirty="0" err="1"/>
              <a:t>populația</a:t>
            </a:r>
            <a:r>
              <a:rPr lang="en-US" dirty="0"/>
              <a:t> </a:t>
            </a:r>
            <a:r>
              <a:rPr lang="en-US" dirty="0" err="1"/>
              <a:t>mondială</a:t>
            </a:r>
            <a:r>
              <a:rPr lang="en-US" dirty="0"/>
              <a:t>), </a:t>
            </a:r>
            <a:r>
              <a:rPr lang="en-US" dirty="0" err="1"/>
              <a:t>specii</a:t>
            </a:r>
            <a:r>
              <a:rPr lang="en-US" dirty="0"/>
              <a:t> rare de </a:t>
            </a:r>
            <a:r>
              <a:rPr lang="en-US" dirty="0" err="1"/>
              <a:t>răpitoare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cormoranul</a:t>
            </a:r>
            <a:r>
              <a:rPr lang="en-US" dirty="0"/>
              <a:t> mic (60% din </a:t>
            </a:r>
            <a:r>
              <a:rPr lang="en-US" dirty="0" err="1"/>
              <a:t>populația</a:t>
            </a:r>
            <a:r>
              <a:rPr lang="en-US" dirty="0"/>
              <a:t> </a:t>
            </a:r>
            <a:r>
              <a:rPr lang="en-US" dirty="0" err="1"/>
              <a:t>mondială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84339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ini pentru PADUREA LETE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541" y="870087"/>
            <a:ext cx="5280050" cy="41201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6480541" y="4990285"/>
            <a:ext cx="5177864" cy="734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CAI SĂLBATICI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Imagine similară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" y="-1"/>
            <a:ext cx="5060657" cy="396708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ounded Rectangle 6"/>
          <p:cNvSpPr/>
          <p:nvPr/>
        </p:nvSpPr>
        <p:spPr>
          <a:xfrm>
            <a:off x="-59557" y="3967088"/>
            <a:ext cx="5177864" cy="734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20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CÂINE ENOT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887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9" descr="4m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 rot="420076">
            <a:off x="226829" y="186392"/>
            <a:ext cx="3333375" cy="2500032"/>
          </a:xfrm>
          <a:noFill/>
        </p:spPr>
      </p:pic>
      <p:pic>
        <p:nvPicPr>
          <p:cNvPr id="41988" name="Picture 10" descr="6m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rot="21124884">
            <a:off x="6951111" y="629350"/>
            <a:ext cx="4136362" cy="2756907"/>
          </a:xfrm>
          <a:noFill/>
        </p:spPr>
      </p:pic>
      <p:pic>
        <p:nvPicPr>
          <p:cNvPr id="41989" name="Picture 11" descr="8m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95264" y="3708525"/>
            <a:ext cx="3909343" cy="2932539"/>
          </a:xfrm>
          <a:noFill/>
        </p:spPr>
      </p:pic>
      <p:pic>
        <p:nvPicPr>
          <p:cNvPr id="41990" name="Picture 12" descr="13m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010938" y="4043103"/>
            <a:ext cx="3891286" cy="2597961"/>
          </a:xfrm>
          <a:noFill/>
        </p:spPr>
      </p:pic>
      <p:sp>
        <p:nvSpPr>
          <p:cNvPr id="29719" name="Rectangle 23"/>
          <p:cNvSpPr>
            <a:spLocks noChangeArrowheads="1"/>
          </p:cNvSpPr>
          <p:nvPr/>
        </p:nvSpPr>
        <p:spPr bwMode="auto">
          <a:xfrm rot="-1212773">
            <a:off x="298250" y="2954726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o-RO" sz="3200" dirty="0">
                <a:latin typeface="Tahoma" pitchFamily="34" charset="0"/>
              </a:rPr>
              <a:t>Chira de baltă</a:t>
            </a:r>
            <a:endParaRPr lang="en-US" sz="3200" dirty="0">
              <a:latin typeface="Tahoma" pitchFamily="34" charset="0"/>
            </a:endParaRP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 rot="1561695">
            <a:off x="9142169" y="429766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800" dirty="0" err="1">
                <a:latin typeface="Tahoma" pitchFamily="34" charset="0"/>
              </a:rPr>
              <a:t>Codobatura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alb</a:t>
            </a:r>
            <a:r>
              <a:rPr lang="ro-RO" sz="2800" dirty="0">
                <a:latin typeface="Tahoma" pitchFamily="34" charset="0"/>
              </a:rPr>
              <a:t>ă</a:t>
            </a:r>
            <a:endParaRPr lang="en-US" sz="2800" dirty="0">
              <a:latin typeface="Tahoma" pitchFamily="34" charset="0"/>
            </a:endParaRPr>
          </a:p>
        </p:txBody>
      </p:sp>
      <p:sp>
        <p:nvSpPr>
          <p:cNvPr id="41993" name="Rectangle 25"/>
          <p:cNvSpPr>
            <a:spLocks noChangeArrowheads="1"/>
          </p:cNvSpPr>
          <p:nvPr/>
        </p:nvSpPr>
        <p:spPr bwMode="auto">
          <a:xfrm rot="-1013208">
            <a:off x="4124355" y="429071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>
                <a:latin typeface="Tahoma" pitchFamily="34" charset="0"/>
              </a:rPr>
              <a:t>Pelicani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9625861" y="6527321"/>
            <a:ext cx="2487457" cy="66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00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Dumbr</a:t>
            </a:r>
            <a:r>
              <a:rPr lang="ro-RO" sz="2400" dirty="0">
                <a:latin typeface="Tahoma" pitchFamily="34" charset="0"/>
              </a:rPr>
              <a:t>ă</a:t>
            </a:r>
            <a:r>
              <a:rPr lang="en-US" sz="2400" dirty="0" err="1">
                <a:latin typeface="Tahoma" pitchFamily="34" charset="0"/>
              </a:rPr>
              <a:t>veanca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15880" y="6093296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Sursa: pasaridinromania.ro</a:t>
            </a:r>
            <a:endParaRPr lang="ro-RO" sz="1100" dirty="0"/>
          </a:p>
        </p:txBody>
      </p:sp>
      <p:sp>
        <p:nvSpPr>
          <p:cNvPr id="2" name="Rectangle 1"/>
          <p:cNvSpPr/>
          <p:nvPr/>
        </p:nvSpPr>
        <p:spPr>
          <a:xfrm>
            <a:off x="4872120" y="132693"/>
            <a:ext cx="2480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PĂSĂRI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82247854"/>
      </p:ext>
    </p:extLst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9" grpId="0" build="p"/>
      <p:bldP spid="29720" grpId="0" build="p"/>
      <p:bldP spid="2972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8" name="Picture 12" descr="ug5_5515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 rot="276304">
            <a:off x="6672263" y="1196975"/>
            <a:ext cx="3149600" cy="4191000"/>
          </a:xfrm>
          <a:noFill/>
        </p:spPr>
      </p:pic>
      <p:pic>
        <p:nvPicPr>
          <p:cNvPr id="39949" name="Picture 13" descr="south_marble_island_508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rot="428895">
            <a:off x="1992314" y="2101851"/>
            <a:ext cx="3927475" cy="2792413"/>
          </a:xfrm>
          <a:noFill/>
        </p:spPr>
      </p:pic>
      <p:sp>
        <p:nvSpPr>
          <p:cNvPr id="43012" name="Text Box 14"/>
          <p:cNvSpPr txBox="1">
            <a:spLocks noChangeArrowheads="1"/>
          </p:cNvSpPr>
          <p:nvPr/>
        </p:nvSpPr>
        <p:spPr bwMode="auto">
          <a:xfrm>
            <a:off x="6651626" y="5824538"/>
            <a:ext cx="2397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3013" name="Text Box 15"/>
          <p:cNvSpPr txBox="1">
            <a:spLocks noChangeArrowheads="1"/>
          </p:cNvSpPr>
          <p:nvPr/>
        </p:nvSpPr>
        <p:spPr bwMode="auto">
          <a:xfrm>
            <a:off x="7391400" y="5734051"/>
            <a:ext cx="146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 rot="688282">
            <a:off x="2994026" y="1195388"/>
            <a:ext cx="316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o-RO" sz="2400" b="1">
                <a:solidFill>
                  <a:schemeClr val="bg1"/>
                </a:solidFill>
                <a:latin typeface="Tahoma" pitchFamily="34" charset="0"/>
              </a:rPr>
              <a:t>Cormoranul mare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9856" y="5805264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Sursa: pasaridinromania.ro</a:t>
            </a:r>
            <a:endParaRPr lang="ro-RO" sz="1100" dirty="0"/>
          </a:p>
        </p:txBody>
      </p:sp>
    </p:spTree>
    <p:extLst>
      <p:ext uri="{BB962C8B-B14F-4D97-AF65-F5344CB8AC3E}">
        <p14:creationId xmlns:p14="http://schemas.microsoft.com/office/powerpoint/2010/main" val="41565033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Picture 8" descr="petm0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 rot="21095544">
            <a:off x="2063750" y="549276"/>
            <a:ext cx="4032250" cy="2409825"/>
          </a:xfrm>
          <a:noFill/>
        </p:spPr>
      </p:pic>
      <p:pic>
        <p:nvPicPr>
          <p:cNvPr id="67593" name="Picture 9" descr="petm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rot="698759">
            <a:off x="7104064" y="1052513"/>
            <a:ext cx="2879725" cy="1719262"/>
          </a:xfrm>
          <a:noFill/>
        </p:spPr>
      </p:pic>
      <p:pic>
        <p:nvPicPr>
          <p:cNvPr id="67594" name="Picture 10" descr="petm1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 rot="21361720">
            <a:off x="4872038" y="3944939"/>
            <a:ext cx="3600450" cy="2295525"/>
          </a:xfrm>
          <a:noFill/>
        </p:spPr>
      </p:pic>
      <p:sp>
        <p:nvSpPr>
          <p:cNvPr id="67595" name="Text Box 11"/>
          <p:cNvSpPr txBox="1">
            <a:spLocks noChangeArrowheads="1"/>
          </p:cNvSpPr>
          <p:nvPr/>
        </p:nvSpPr>
        <p:spPr bwMode="auto">
          <a:xfrm rot="-575224">
            <a:off x="3348238" y="2948574"/>
            <a:ext cx="23730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o-RO" sz="2000" dirty="0">
                <a:latin typeface="Tahoma" pitchFamily="34" charset="0"/>
              </a:rPr>
              <a:t>Califar alb </a:t>
            </a: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 rot="662888">
            <a:off x="7259639" y="2716213"/>
            <a:ext cx="1836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o-RO" dirty="0">
                <a:latin typeface="Tahoma" pitchFamily="34" charset="0"/>
              </a:rPr>
              <a:t>Piciorong</a:t>
            </a:r>
          </a:p>
          <a:p>
            <a:pPr eaLnBrk="0" hangingPunct="0"/>
            <a:endParaRPr lang="ro-RO" dirty="0">
              <a:latin typeface="Tahoma" pitchFamily="34" charset="0"/>
            </a:endParaRPr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 rot="407623">
            <a:off x="8700747" y="5383264"/>
            <a:ext cx="1527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o-RO" dirty="0">
                <a:latin typeface="Tahoma" pitchFamily="34" charset="0"/>
              </a:rPr>
              <a:t>Stârc cenuşiu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5520" y="5949280"/>
            <a:ext cx="2664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Sursa: pasaridinromania.ro</a:t>
            </a:r>
            <a:endParaRPr lang="ro-RO" sz="1100" dirty="0"/>
          </a:p>
        </p:txBody>
      </p:sp>
    </p:spTree>
    <p:extLst>
      <p:ext uri="{BB962C8B-B14F-4D97-AF65-F5344CB8AC3E}">
        <p14:creationId xmlns:p14="http://schemas.microsoft.com/office/powerpoint/2010/main" val="4167479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5" grpId="0"/>
      <p:bldP spid="67596" grpId="0"/>
      <p:bldP spid="6759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7" descr="pastrug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1752600"/>
            <a:ext cx="3733800" cy="2057400"/>
          </a:xfrm>
          <a:noFill/>
        </p:spPr>
      </p:pic>
      <p:pic>
        <p:nvPicPr>
          <p:cNvPr id="45059" name="Picture 8" descr="stiuca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72200" y="1935164"/>
            <a:ext cx="4038600" cy="1736725"/>
          </a:xfrm>
          <a:noFill/>
        </p:spPr>
      </p:pic>
      <p:pic>
        <p:nvPicPr>
          <p:cNvPr id="45060" name="Picture 9" descr="somn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828800" y="4267200"/>
            <a:ext cx="3886200" cy="1422400"/>
          </a:xfrm>
          <a:noFill/>
        </p:spPr>
      </p:pic>
      <p:pic>
        <p:nvPicPr>
          <p:cNvPr id="45061" name="Picture 11" descr="cra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248400" y="4191000"/>
            <a:ext cx="4038600" cy="1549400"/>
          </a:xfrm>
          <a:noFill/>
        </p:spPr>
      </p:pic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2362200" y="1196976"/>
            <a:ext cx="2362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ro-RO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CEGĂ</a:t>
            </a: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</a:p>
        </p:txBody>
      </p:sp>
      <p:sp>
        <p:nvSpPr>
          <p:cNvPr id="92173" name="Rectangle 13"/>
          <p:cNvSpPr>
            <a:spLocks noChangeArrowheads="1"/>
          </p:cNvSpPr>
          <p:nvPr/>
        </p:nvSpPr>
        <p:spPr bwMode="auto">
          <a:xfrm>
            <a:off x="7315200" y="1371600"/>
            <a:ext cx="228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ro-RO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Ş</a:t>
            </a: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TIUCA</a:t>
            </a: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</a:p>
        </p:txBody>
      </p:sp>
      <p:sp>
        <p:nvSpPr>
          <p:cNvPr id="92174" name="Rectangle 1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919288" y="0"/>
            <a:ext cx="8229600" cy="9271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eaLnBrk="1" hangingPunct="1"/>
            <a:r>
              <a:rPr lang="ro-RO" sz="46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o-RO" sz="46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o-RO" sz="46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o-RO" sz="46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600">
                <a:effectLst>
                  <a:outerShdw blurRad="38100" dist="38100" dir="2700000" algn="tl">
                    <a:srgbClr val="000000"/>
                  </a:outerShdw>
                </a:effectLst>
              </a:rPr>
              <a:t>PE</a:t>
            </a:r>
            <a:r>
              <a:rPr lang="ro-RO" sz="4600">
                <a:effectLst>
                  <a:outerShdw blurRad="38100" dist="38100" dir="2700000" algn="tl">
                    <a:srgbClr val="000000"/>
                  </a:outerShdw>
                </a:effectLst>
              </a:rPr>
              <a:t>Ş</a:t>
            </a:r>
            <a:r>
              <a:rPr lang="en-US" sz="4600">
                <a:effectLst>
                  <a:outerShdw blurRad="38100" dist="38100" dir="2700000" algn="tl">
                    <a:srgbClr val="000000"/>
                  </a:outerShdw>
                </a:effectLst>
              </a:rPr>
              <a:t>TI</a:t>
            </a:r>
          </a:p>
        </p:txBody>
      </p:sp>
      <p:sp>
        <p:nvSpPr>
          <p:cNvPr id="92175" name="Rectangle 15"/>
          <p:cNvSpPr>
            <a:spLocks noChangeArrowheads="1"/>
          </p:cNvSpPr>
          <p:nvPr/>
        </p:nvSpPr>
        <p:spPr bwMode="auto">
          <a:xfrm>
            <a:off x="2514600" y="5638800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SOMNUL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</a:p>
        </p:txBody>
      </p:sp>
      <p:sp>
        <p:nvSpPr>
          <p:cNvPr id="92176" name="Rectangle 16"/>
          <p:cNvSpPr>
            <a:spLocks noChangeArrowheads="1"/>
          </p:cNvSpPr>
          <p:nvPr/>
        </p:nvSpPr>
        <p:spPr bwMode="auto">
          <a:xfrm>
            <a:off x="7315200" y="5638800"/>
            <a:ext cx="228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CRAPUL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7848" y="6165304"/>
            <a:ext cx="280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        Sursa: rasfoiesc.com</a:t>
            </a:r>
            <a:endParaRPr lang="ro-RO" sz="1100" dirty="0"/>
          </a:p>
        </p:txBody>
      </p:sp>
    </p:spTree>
    <p:extLst>
      <p:ext uri="{BB962C8B-B14F-4D97-AF65-F5344CB8AC3E}">
        <p14:creationId xmlns:p14="http://schemas.microsoft.com/office/powerpoint/2010/main" val="3703339721"/>
      </p:ext>
    </p:ext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2" grpId="0" build="p"/>
      <p:bldP spid="92173" grpId="0" build="p"/>
      <p:bldP spid="92175" grpId="0" build="p"/>
      <p:bldP spid="9217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3" descr="salau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2590800"/>
            <a:ext cx="4648200" cy="1892300"/>
          </a:xfrm>
          <a:noFill/>
        </p:spPr>
      </p:pic>
      <p:pic>
        <p:nvPicPr>
          <p:cNvPr id="48131" name="Picture 14" descr="cara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64200" y="476250"/>
            <a:ext cx="4495800" cy="1866900"/>
          </a:xfrm>
          <a:noFill/>
        </p:spPr>
      </p:pic>
      <p:pic>
        <p:nvPicPr>
          <p:cNvPr id="48132" name="Picture 15" descr="caracud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943600" y="4343400"/>
            <a:ext cx="4191000" cy="2057400"/>
          </a:xfrm>
          <a:noFill/>
        </p:spPr>
      </p:pic>
      <p:sp>
        <p:nvSpPr>
          <p:cNvPr id="100369" name="Rectangle 17"/>
          <p:cNvSpPr>
            <a:spLocks noChangeArrowheads="1"/>
          </p:cNvSpPr>
          <p:nvPr/>
        </p:nvSpPr>
        <p:spPr bwMode="auto">
          <a:xfrm>
            <a:off x="6400800" y="3048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ro-RO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Ş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ALAUL</a:t>
            </a: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</a:p>
        </p:txBody>
      </p:sp>
      <p:sp>
        <p:nvSpPr>
          <p:cNvPr id="100370" name="Rectangle 18"/>
          <p:cNvSpPr>
            <a:spLocks noChangeArrowheads="1"/>
          </p:cNvSpPr>
          <p:nvPr/>
        </p:nvSpPr>
        <p:spPr bwMode="auto">
          <a:xfrm>
            <a:off x="3352800" y="1143000"/>
            <a:ext cx="2438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CARASUL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</a:p>
        </p:txBody>
      </p:sp>
      <p:sp>
        <p:nvSpPr>
          <p:cNvPr id="100371" name="Rectangle 19"/>
          <p:cNvSpPr>
            <a:spLocks noChangeArrowheads="1"/>
          </p:cNvSpPr>
          <p:nvPr/>
        </p:nvSpPr>
        <p:spPr bwMode="auto">
          <a:xfrm>
            <a:off x="3276600" y="51816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CARACUDA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3832" y="6309320"/>
            <a:ext cx="3312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Sursa: rasfoiesc.com</a:t>
            </a:r>
            <a:endParaRPr lang="ro-RO" sz="1100" dirty="0"/>
          </a:p>
        </p:txBody>
      </p:sp>
    </p:spTree>
    <p:extLst>
      <p:ext uri="{BB962C8B-B14F-4D97-AF65-F5344CB8AC3E}">
        <p14:creationId xmlns:p14="http://schemas.microsoft.com/office/powerpoint/2010/main" val="1838180164"/>
      </p:ext>
    </p:ext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9" grpId="0" build="p"/>
      <p:bldP spid="100370" grpId="0" build="p"/>
      <p:bldP spid="10037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AȘEZARE</a:t>
            </a:r>
            <a:br>
              <a:rPr lang="ro-RO" dirty="0" smtClean="0"/>
            </a:br>
            <a:r>
              <a:rPr lang="ro-RO" dirty="0" smtClean="0"/>
              <a:t>GEOGRAFICĂ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1" y="745588"/>
            <a:ext cx="8468750" cy="216743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o-RO" b="1" dirty="0"/>
              <a:t>Delta Dunării este situată în extremitatea estică a României, la vărsarea fluviului Dunărea în Marea Neagră</a:t>
            </a:r>
          </a:p>
          <a:p>
            <a:pPr>
              <a:buFont typeface="Wingdings" pitchFamily="2" charset="2"/>
              <a:buChar char="Ø"/>
            </a:pPr>
            <a:r>
              <a:rPr lang="ro-RO" b="1" dirty="0"/>
              <a:t>Delta se învecinează </a:t>
            </a:r>
            <a:r>
              <a:rPr lang="ro-RO" b="1" dirty="0" smtClean="0"/>
              <a:t>cu:</a:t>
            </a:r>
          </a:p>
          <a:p>
            <a:pPr>
              <a:buFontTx/>
              <a:buChar char="-"/>
            </a:pPr>
            <a:r>
              <a:rPr lang="ro-RO" b="1" dirty="0" smtClean="0">
                <a:solidFill>
                  <a:srgbClr val="FF0000"/>
                </a:solidFill>
              </a:rPr>
              <a:t>Podișul </a:t>
            </a:r>
            <a:r>
              <a:rPr lang="ro-RO" b="1" dirty="0">
                <a:solidFill>
                  <a:srgbClr val="FF0000"/>
                </a:solidFill>
              </a:rPr>
              <a:t>Dobrogei în partea  de vest,  </a:t>
            </a:r>
            <a:endParaRPr lang="ro-RO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ro-RO" b="1" dirty="0" smtClean="0">
                <a:solidFill>
                  <a:srgbClr val="FF0000"/>
                </a:solidFill>
              </a:rPr>
              <a:t>Marea </a:t>
            </a:r>
            <a:r>
              <a:rPr lang="ro-RO" b="1" dirty="0">
                <a:solidFill>
                  <a:srgbClr val="FF0000"/>
                </a:solidFill>
              </a:rPr>
              <a:t>Neagră în est și sud </a:t>
            </a:r>
            <a:r>
              <a:rPr lang="ro-RO" b="1" dirty="0" smtClean="0">
                <a:solidFill>
                  <a:srgbClr val="FF0000"/>
                </a:solidFill>
              </a:rPr>
              <a:t>iar</a:t>
            </a:r>
          </a:p>
          <a:p>
            <a:pPr>
              <a:buFontTx/>
              <a:buChar char="-"/>
            </a:pPr>
            <a:r>
              <a:rPr lang="ro-RO" b="1" dirty="0" smtClean="0">
                <a:solidFill>
                  <a:srgbClr val="FF0000"/>
                </a:solidFill>
              </a:rPr>
              <a:t>  </a:t>
            </a:r>
            <a:r>
              <a:rPr lang="ro-RO" b="1" dirty="0">
                <a:solidFill>
                  <a:srgbClr val="FF0000"/>
                </a:solidFill>
              </a:rPr>
              <a:t>în partea de nord cu Ucraina</a:t>
            </a:r>
          </a:p>
        </p:txBody>
      </p:sp>
      <p:pic>
        <p:nvPicPr>
          <p:cNvPr id="4" name="Imagine 6" descr="pozitie del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435" y="2913017"/>
            <a:ext cx="8564187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921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FORMAREA DELTEI DUNĂRII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5199" y="2369351"/>
            <a:ext cx="7863187" cy="148519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o-RO" sz="2400" dirty="0">
                <a:solidFill>
                  <a:schemeClr val="tx1"/>
                </a:solidFill>
              </a:rPr>
              <a:t>Delta Dunării s-a format </a:t>
            </a:r>
            <a:r>
              <a:rPr lang="ro-RO" sz="2400" dirty="0" smtClean="0">
                <a:solidFill>
                  <a:schemeClr val="tx1"/>
                </a:solidFill>
              </a:rPr>
              <a:t>datorită cantității mari de aluviuni transportate și depusă de Dunăre la vărsarea în Marea Neagră. De asemenea la formarea Deltei Dunării a contribuit și panta redusă de la vărsarea fluviului în mare.</a:t>
            </a:r>
            <a:endParaRPr lang="ro-RO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15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4774" y="175383"/>
            <a:ext cx="4768947" cy="1141061"/>
          </a:xfrm>
        </p:spPr>
        <p:txBody>
          <a:bodyPr/>
          <a:lstStyle/>
          <a:p>
            <a:r>
              <a:rPr lang="ro-RO" dirty="0" smtClean="0">
                <a:solidFill>
                  <a:schemeClr val="tx1"/>
                </a:solidFill>
              </a:rPr>
              <a:t>Brațele  Dunării care formează Delta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4774" y="1977626"/>
            <a:ext cx="4768947" cy="341897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i="1" dirty="0" err="1">
                <a:solidFill>
                  <a:srgbClr val="FF0000"/>
                </a:solidFill>
              </a:rPr>
              <a:t>Brațul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Chilia</a:t>
            </a:r>
            <a:r>
              <a:rPr lang="en-US" dirty="0"/>
              <a:t>, </a:t>
            </a:r>
            <a:r>
              <a:rPr lang="ro-RO" dirty="0" smtClean="0"/>
              <a:t>în nord, la granița cu Ucraina, este cel mai lung </a:t>
            </a:r>
            <a:r>
              <a:rPr lang="en-US" dirty="0" err="1" smtClean="0"/>
              <a:t>și</a:t>
            </a:r>
            <a:r>
              <a:rPr lang="en-US" dirty="0" smtClean="0"/>
              <a:t> transport</a:t>
            </a:r>
            <a:r>
              <a:rPr lang="ro-RO" dirty="0" smtClean="0"/>
              <a:t>ă </a:t>
            </a:r>
            <a:r>
              <a:rPr lang="en-US" dirty="0" err="1" smtClean="0"/>
              <a:t>cel</a:t>
            </a:r>
            <a:r>
              <a:rPr lang="en-US" dirty="0" smtClean="0"/>
              <a:t> </a:t>
            </a:r>
            <a:r>
              <a:rPr lang="en-US" dirty="0" err="1"/>
              <a:t>mai</a:t>
            </a:r>
            <a:r>
              <a:rPr lang="en-US" dirty="0"/>
              <a:t> mare debit. </a:t>
            </a:r>
            <a:br>
              <a:rPr lang="en-US" dirty="0"/>
            </a:br>
            <a:r>
              <a:rPr lang="en-US" b="1" i="1" dirty="0" err="1">
                <a:solidFill>
                  <a:srgbClr val="FF0000"/>
                </a:solidFill>
              </a:rPr>
              <a:t>Brațul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Sulina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ro-RO" dirty="0" smtClean="0"/>
              <a:t>în centru, este cel mai scurt, singurul navigabil pentru nave maritime.</a:t>
            </a:r>
            <a:r>
              <a:rPr lang="en-US" dirty="0"/>
              <a:t/>
            </a:r>
            <a:br>
              <a:rPr lang="en-US" dirty="0"/>
            </a:br>
            <a:r>
              <a:rPr lang="en-US" b="1" i="1" dirty="0" err="1">
                <a:solidFill>
                  <a:srgbClr val="FF0000"/>
                </a:solidFill>
              </a:rPr>
              <a:t>Brațul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Sfântul</a:t>
            </a:r>
            <a:r>
              <a:rPr lang="en-US" b="1" i="1" dirty="0">
                <a:solidFill>
                  <a:srgbClr val="FF0000"/>
                </a:solidFill>
              </a:rPr>
              <a:t> Gheorghe</a:t>
            </a:r>
            <a:r>
              <a:rPr lang="en-US" dirty="0"/>
              <a:t> </a:t>
            </a:r>
            <a:r>
              <a:rPr lang="ro-RO" dirty="0" smtClean="0"/>
              <a:t>,</a:t>
            </a:r>
            <a:r>
              <a:rPr lang="en-US" dirty="0" smtClean="0"/>
              <a:t> </a:t>
            </a:r>
            <a:r>
              <a:rPr lang="en-US" dirty="0" err="1"/>
              <a:t>orientat</a:t>
            </a:r>
            <a:r>
              <a:rPr lang="en-US" dirty="0"/>
              <a:t> </a:t>
            </a:r>
            <a:r>
              <a:rPr lang="en-US" dirty="0" err="1"/>
              <a:t>spre</a:t>
            </a:r>
            <a:r>
              <a:rPr lang="en-US" dirty="0"/>
              <a:t> </a:t>
            </a:r>
            <a:r>
              <a:rPr lang="en-US" dirty="0" err="1"/>
              <a:t>sud-est</a:t>
            </a:r>
            <a:r>
              <a:rPr lang="en-US" dirty="0"/>
              <a:t>, </a:t>
            </a:r>
            <a:r>
              <a:rPr lang="ro-RO" dirty="0" smtClean="0"/>
              <a:t>este al 2lea ca lungime și debit, </a:t>
            </a:r>
            <a:r>
              <a:rPr lang="en-US" dirty="0" err="1" smtClean="0"/>
              <a:t>iar</a:t>
            </a:r>
            <a:r>
              <a:rPr lang="en-US" dirty="0" smtClean="0"/>
              <a:t> </a:t>
            </a:r>
            <a:r>
              <a:rPr lang="en-US" dirty="0"/>
              <a:t>la </a:t>
            </a:r>
            <a:r>
              <a:rPr lang="en-US" dirty="0" err="1"/>
              <a:t>vărsare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Marea</a:t>
            </a:r>
            <a:r>
              <a:rPr lang="en-US" dirty="0"/>
              <a:t> </a:t>
            </a:r>
            <a:r>
              <a:rPr lang="en-US" dirty="0" err="1"/>
              <a:t>Neagra</a:t>
            </a:r>
            <a:r>
              <a:rPr lang="en-US" dirty="0"/>
              <a:t> </a:t>
            </a:r>
            <a:r>
              <a:rPr lang="en-US" dirty="0" err="1"/>
              <a:t>formează</a:t>
            </a:r>
            <a:r>
              <a:rPr lang="en-US" dirty="0"/>
              <a:t> </a:t>
            </a:r>
            <a:r>
              <a:rPr lang="en-US" dirty="0" err="1"/>
              <a:t>insulele</a:t>
            </a:r>
            <a:r>
              <a:rPr lang="en-US" dirty="0"/>
              <a:t> </a:t>
            </a:r>
            <a:r>
              <a:rPr lang="en-US" dirty="0" err="1" smtClean="0"/>
              <a:t>Sacalin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4" name="Picture 3" descr="Imagini pentru DELTA DUNARII MA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" y="175383"/>
            <a:ext cx="7381018" cy="66826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5022166" y="175383"/>
            <a:ext cx="2616591" cy="199104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724357" y="3010486"/>
            <a:ext cx="956603" cy="1406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344529" y="3854548"/>
            <a:ext cx="1336431" cy="1350498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55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image014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6137"/>
            <a:ext cx="6766560" cy="5284686"/>
          </a:xfrm>
          <a:prstGeom prst="rect">
            <a:avLst/>
          </a:prstGeom>
          <a:noFill/>
        </p:spPr>
      </p:pic>
      <p:pic>
        <p:nvPicPr>
          <p:cNvPr id="26629" name="Picture 5" descr="SUL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8163" y="2205039"/>
            <a:ext cx="3384550" cy="1857375"/>
          </a:xfrm>
          <a:prstGeom prst="rect">
            <a:avLst/>
          </a:prstGeom>
          <a:noFill/>
        </p:spPr>
      </p:pic>
      <p:pic>
        <p:nvPicPr>
          <p:cNvPr id="26630" name="Picture 6" descr="Delta-Dunarii-din-judetul-Tulc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8163" y="260351"/>
            <a:ext cx="3384550" cy="1947863"/>
          </a:xfrm>
          <a:prstGeom prst="rect">
            <a:avLst/>
          </a:prstGeom>
          <a:noFill/>
        </p:spPr>
      </p:pic>
      <p:pic>
        <p:nvPicPr>
          <p:cNvPr id="26631" name="Picture 7" descr="sfantu-gheorghe-aerian-dro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8163" y="4076700"/>
            <a:ext cx="3384550" cy="1843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58137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Relieful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Cuprinde: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dirty="0" smtClean="0"/>
              <a:t> forme pozitive: grinduri și ostroave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dirty="0"/>
              <a:t> </a:t>
            </a:r>
            <a:r>
              <a:rPr lang="ro-RO" dirty="0" smtClean="0"/>
              <a:t>forme negative: lacuri, canale, brațe secundare, gârle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13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1981200" y="188914"/>
            <a:ext cx="8686800" cy="613568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o-RO" i="1" dirty="0" smtClean="0">
                <a:solidFill>
                  <a:schemeClr val="bg1"/>
                </a:solidFill>
              </a:rPr>
              <a:t> </a:t>
            </a:r>
            <a:endParaRPr lang="en-US" i="1" dirty="0" smtClean="0">
              <a:solidFill>
                <a:schemeClr val="bg1"/>
              </a:solidFill>
            </a:endParaRPr>
          </a:p>
        </p:txBody>
      </p:sp>
      <p:pic>
        <p:nvPicPr>
          <p:cNvPr id="19459" name="Picture 4" descr="grinduri continentale"/>
          <p:cNvPicPr>
            <a:picLocks noChangeAspect="1" noChangeArrowheads="1"/>
          </p:cNvPicPr>
          <p:nvPr/>
        </p:nvPicPr>
        <p:blipFill rotWithShape="1">
          <a:blip r:embed="rId2" cstate="print"/>
          <a:srcRect b="10253"/>
          <a:stretch/>
        </p:blipFill>
        <p:spPr bwMode="auto">
          <a:xfrm>
            <a:off x="3863976" y="184888"/>
            <a:ext cx="6672726" cy="361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let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4026694"/>
            <a:ext cx="32035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caraorm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7576" y="4005264"/>
            <a:ext cx="30765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 descr="saratur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51764" y="4005264"/>
            <a:ext cx="2916237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73873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1992313" y="404814"/>
            <a:ext cx="8229600" cy="1430337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5604" name="Picture 4" descr="image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2314" y="836614"/>
            <a:ext cx="8207375" cy="5445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5048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DSC006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2313" y="3573464"/>
            <a:ext cx="4176712" cy="2795587"/>
          </a:xfrm>
          <a:prstGeom prst="rect">
            <a:avLst/>
          </a:prstGeom>
          <a:noFill/>
        </p:spPr>
      </p:pic>
      <p:pic>
        <p:nvPicPr>
          <p:cNvPr id="34822" name="Picture 6" descr="DSCF62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573463"/>
            <a:ext cx="4103688" cy="2768600"/>
          </a:xfrm>
          <a:prstGeom prst="rect">
            <a:avLst/>
          </a:prstGeom>
          <a:noFill/>
        </p:spPr>
      </p:pic>
      <p:pic>
        <p:nvPicPr>
          <p:cNvPr id="34823" name="Picture 7" descr="WILDDANUBE LET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2314" y="836614"/>
            <a:ext cx="4103687" cy="2725737"/>
          </a:xfrm>
          <a:prstGeom prst="rect">
            <a:avLst/>
          </a:prstGeom>
          <a:noFill/>
        </p:spPr>
      </p:pic>
      <p:pic>
        <p:nvPicPr>
          <p:cNvPr id="34824" name="Picture 8" descr="DELTADUNARII,WEEBLYC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836614"/>
            <a:ext cx="4103688" cy="27701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48584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40</TotalTime>
  <Words>291</Words>
  <Application>Microsoft Office PowerPoint</Application>
  <PresentationFormat>Widescreen</PresentationFormat>
  <Paragraphs>59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Corbel</vt:lpstr>
      <vt:lpstr>Tahoma</vt:lpstr>
      <vt:lpstr>Times New Roman</vt:lpstr>
      <vt:lpstr>Wingdings</vt:lpstr>
      <vt:lpstr>Wingdings 2</vt:lpstr>
      <vt:lpstr>Frame</vt:lpstr>
      <vt:lpstr>DELTA DUNĂRII</vt:lpstr>
      <vt:lpstr>AȘEZARE GEOGRAFICĂ</vt:lpstr>
      <vt:lpstr>FORMAREA DELTEI DUNĂRII</vt:lpstr>
      <vt:lpstr>Brațele  Dunării care formează Delta </vt:lpstr>
      <vt:lpstr>PowerPoint Presentation</vt:lpstr>
      <vt:lpstr>Relieful</vt:lpstr>
      <vt:lpstr>PowerPoint Presentation</vt:lpstr>
      <vt:lpstr>PowerPoint Presentation</vt:lpstr>
      <vt:lpstr>PowerPoint Presentation</vt:lpstr>
      <vt:lpstr>Știați că?</vt:lpstr>
      <vt:lpstr>Vegetația</vt:lpstr>
      <vt:lpstr>NUFERI</vt:lpstr>
      <vt:lpstr>Fauna</vt:lpstr>
      <vt:lpstr>PowerPoint Presentation</vt:lpstr>
      <vt:lpstr>PowerPoint Presentation</vt:lpstr>
      <vt:lpstr>PowerPoint Presentation</vt:lpstr>
      <vt:lpstr>PowerPoint Presentation</vt:lpstr>
      <vt:lpstr>  PEŞTI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DELTA DUNĂRII</dc:title>
  <dc:creator>Lavi</dc:creator>
  <cp:lastModifiedBy>Lavi</cp:lastModifiedBy>
  <cp:revision>34</cp:revision>
  <dcterms:created xsi:type="dcterms:W3CDTF">2021-01-14T18:28:10Z</dcterms:created>
  <dcterms:modified xsi:type="dcterms:W3CDTF">2021-01-14T19:08:33Z</dcterms:modified>
</cp:coreProperties>
</file>