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Corbel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orbel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orbel-italic.fntdata"/><Relationship Id="rId16" Type="http://schemas.openxmlformats.org/officeDocument/2006/relationships/slide" Target="slides/slide11.xml"/><Relationship Id="rId38" Type="http://schemas.openxmlformats.org/officeDocument/2006/relationships/font" Target="fonts/Corbel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o-R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c4208a8f41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c4208a8f41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c4208a8f41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zitiv titlu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b="1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ine cu legendă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/>
          <p:nvPr>
            <p:ph idx="2" type="pic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182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b="0" i="0" sz="2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b="0" i="0" sz="2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b="0" i="0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vertical și titlu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u vertical și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u și conținu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zitiv titlu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b="1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44" name="Google Shape;44;p5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ar titlu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tet secțiune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cxnSp>
        <p:nvCxnSpPr>
          <p:cNvPr id="56" name="Google Shape;56;p7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ă tipuri de conținu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ție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3" type="body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9" name="Google Shape;69;p9"/>
          <p:cNvSpPr txBox="1"/>
          <p:nvPr>
            <p:ph idx="4" type="body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completat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ținut cu legendă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708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indent="-35051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80" name="Google Shape;80;p11"/>
          <p:cNvSpPr txBox="1"/>
          <p:nvPr>
            <p:ph idx="2" type="body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b="0" i="0" sz="2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9879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9879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987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987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b="0" i="0" sz="2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9879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9879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987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987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presentation/d/1wZudxcRqiSUbUrfsTNhFeyqdbqOxt6men_Firn2bcJU/edit#slide=id.p1" TargetMode="External"/><Relationship Id="rId5" Type="http://schemas.openxmlformats.org/officeDocument/2006/relationships/hyperlink" Target="http://creativecommons.org/licenses/by-nc-sa/4.0/?ref=chooser-v1" TargetMode="External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08XHPGX655SSl39HqjbW_H0aOwNtknWBpuoOs09aG6o/edit?usp=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presentation/d/1-MJ55Yru8hDKDPewmQwBEt4zWYWPE1b_6uZDXw0kllo/edit?usp=sharing" TargetMode="External"/><Relationship Id="rId4" Type="http://schemas.openxmlformats.org/officeDocument/2006/relationships/hyperlink" Target="https://docs.google.com/presentation/d/1-MJ55Yru8hDKDPewmQwBEt4zWYWPE1b_6uZDXw0kllo/edit?usp=sharing" TargetMode="External"/><Relationship Id="rId5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s.google.com/document/d/1lryHi-M_eIflYLHWhDNFCNXfFO-6g3hvkREg7qaKFcI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AHAG0awe--U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AHAG0awe--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document/d/17RCB4uEFK0AvzmWOvlzTixF9Vm9UGL6EdVpe85wuveQ/edit?usp=sharing" TargetMode="External"/><Relationship Id="rId4" Type="http://schemas.openxmlformats.org/officeDocument/2006/relationships/hyperlink" Target="https://docs.google.com/document/d/1HfpN8GDve4HnCZzkHUPraX-j5kbDgRvDAizbUQ7Olek/edit?usp=sharing" TargetMode="External"/><Relationship Id="rId5" Type="http://schemas.openxmlformats.org/officeDocument/2006/relationships/hyperlink" Target="https://docs.google.com/document/d/1kctcQPOPRGcBpSRLwcYgBJt3gPZuqRWH2MefbCiJam4/edit?usp=sharing" TargetMode="External"/><Relationship Id="rId6" Type="http://schemas.openxmlformats.org/officeDocument/2006/relationships/hyperlink" Target="https://docs.google.com/document/d/1ULuhwQ-IE6NVSG117xmvo5GiPM6qhOMndhQO6Dc0-WM/edit?usp=sharing" TargetMode="External"/><Relationship Id="rId7" Type="http://schemas.openxmlformats.org/officeDocument/2006/relationships/hyperlink" Target="https://docs.google.com/document/d/1LGSyJoC9xNCmGSS4a77EBrDiydtvkXm9ZRelaZg6MSw/edit?usp=sharin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cs.google.com/presentation/d/1R9e9OlVgS8LgE2lq6QaMgorE6uF04m3H1L5q58wCK0o/edit?usp=sharing" TargetMode="External"/><Relationship Id="rId4" Type="http://schemas.openxmlformats.org/officeDocument/2006/relationships/hyperlink" Target="https://docs.google.com/document/d/1D3utD5TKSpY_IC8w0kqlGzQpAjxaB7pEQE2aLWodd3g/edit?usp=sharing" TargetMode="External"/><Relationship Id="rId5" Type="http://schemas.openxmlformats.org/officeDocument/2006/relationships/hyperlink" Target="https://docs.google.com/document/d/1D3utD5TKSpY_IC8w0kqlGzQpAjxaB7pEQE2aLWodd3g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Mczw7k4t-Ms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creativecommons.org/licenses/by-nc-sa/4.0/deed.ro#" TargetMode="External"/><Relationship Id="rId4" Type="http://schemas.openxmlformats.org/officeDocument/2006/relationships/hyperlink" Target="https://creativecommons.org/licenses/by-nc-sa/4.0/deed.ro#" TargetMode="External"/><Relationship Id="rId5" Type="http://schemas.openxmlformats.org/officeDocument/2006/relationships/hyperlink" Target="https://creativecommons.org/licenses/by-nc-sa/4.0/deed.ro#" TargetMode="External"/><Relationship Id="rId6" Type="http://schemas.openxmlformats.org/officeDocument/2006/relationships/hyperlink" Target="https://creativecommons.org/licenses/by-nc-sa/4.0/deed.ro#" TargetMode="External"/><Relationship Id="rId7" Type="http://schemas.openxmlformats.org/officeDocument/2006/relationships/hyperlink" Target="https://creativecommons.org/licenses/by-nc-sa/4.0/deed.ro#" TargetMode="External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oggle.it/" TargetMode="External"/><Relationship Id="rId4" Type="http://schemas.openxmlformats.org/officeDocument/2006/relationships/hyperlink" Target="https://coggle.it/" TargetMode="External"/><Relationship Id="rId5" Type="http://schemas.openxmlformats.org/officeDocument/2006/relationships/hyperlink" Target="https://coggle.it/" TargetMode="External"/><Relationship Id="rId6" Type="http://schemas.openxmlformats.org/officeDocument/2006/relationships/hyperlink" Target="https://www.mindmaps.ap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glă văzută de aproape&#10;&#10;Descriere generată automat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-1" t="0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>
            <p:ph type="ctrTitle"/>
          </p:nvPr>
        </p:nvSpPr>
        <p:spPr>
          <a:xfrm>
            <a:off x="6096000" y="1837678"/>
            <a:ext cx="4712868" cy="2158310"/>
          </a:xfrm>
          <a:prstGeom prst="rect">
            <a:avLst/>
          </a:prstGeom>
          <a:gradFill>
            <a:gsLst>
              <a:gs pos="0">
                <a:schemeClr val="accent2"/>
              </a:gs>
              <a:gs pos="90000">
                <a:srgbClr val="E35022"/>
              </a:gs>
              <a:gs pos="100000">
                <a:srgbClr val="D9411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ro-RO" sz="4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PERSONALITATEA CA MECANISM PSIHIC INTEGRATOR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6033800" y="3996015"/>
            <a:ext cx="4775100" cy="12447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A8BA23"/>
              </a:gs>
              <a:gs pos="100000">
                <a:srgbClr val="9EB21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4153"/>
              <a:buNone/>
            </a:pPr>
            <a:r>
              <a:rPr b="1" lang="ro-RO" sz="3250">
                <a:solidFill>
                  <a:schemeClr val="lt1"/>
                </a:solidFill>
              </a:rPr>
              <a:t>CLASA A X-a</a:t>
            </a:r>
            <a:endParaRPr b="1" sz="325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400"/>
              <a:buNone/>
            </a:pPr>
            <a:r>
              <a:rPr lang="ro-RO" sz="2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profesor consilier Raluca Maria Chirțan</a:t>
            </a:r>
            <a:endParaRPr sz="25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07.03.2021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792550" y="5408950"/>
            <a:ext cx="100932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                                  </a:t>
            </a:r>
            <a:r>
              <a:rPr lang="ro-RO" sz="1200">
                <a:solidFill>
                  <a:srgbClr val="D1450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Personalitatea ca mecanism psihic integrator </a:t>
            </a:r>
            <a:r>
              <a:rPr lang="ro-RO" sz="1200">
                <a:solidFill>
                  <a:srgbClr val="333333"/>
                </a:solidFill>
                <a:highlight>
                  <a:srgbClr val="FFFFFF"/>
                </a:highlight>
              </a:rPr>
              <a:t>© 2021 by Raluca Maria Chirțan is licensed under </a:t>
            </a:r>
            <a:r>
              <a:rPr lang="ro-RO" sz="1200">
                <a:solidFill>
                  <a:srgbClr val="D1450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1350" y="5703192"/>
            <a:ext cx="1488050" cy="52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b="1" lang="ro-RO"/>
              <a:t>APTITUDINILE</a:t>
            </a:r>
            <a:r>
              <a:rPr lang="ro-RO"/>
              <a:t> – </a:t>
            </a:r>
            <a:r>
              <a:rPr lang="ro-RO" u="sng"/>
              <a:t>latura </a:t>
            </a:r>
            <a:r>
              <a:rPr lang="ro-RO" u="sng"/>
              <a:t>instrumental-operaţională</a:t>
            </a:r>
            <a:r>
              <a:rPr lang="ro-RO" u="sng"/>
              <a:t> a personalității</a:t>
            </a:r>
            <a:endParaRPr u="sng"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457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o-RO"/>
              <a:t>Aptitudinile sunt componente </a:t>
            </a:r>
            <a:r>
              <a:rPr lang="ro-RO"/>
              <a:t>instrumental operaționale</a:t>
            </a:r>
            <a:r>
              <a:rPr lang="ro-RO"/>
              <a:t> ale personalității care permit desfășurarea cu rezultate supramedii a anumitor tipuri de activități ( Mitrofan, 1988, p.297).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Noto Sans Symbols"/>
              <a:buChar char="✔"/>
            </a:pPr>
            <a:r>
              <a:rPr lang="ro-RO"/>
              <a:t>instrumentală: competențe și valori;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Noto Sans Symbols"/>
              <a:buChar char="✔"/>
            </a:pPr>
            <a:r>
              <a:rPr lang="ro-RO"/>
              <a:t>operațională: cultura generală și cultura de specialitate, profesională.</a:t>
            </a:r>
            <a:endParaRPr/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o-RO"/>
              <a:t>Însușiri ale persoanei care, în ansamblul lor, explică diferențele constatate între oameni în privința posibilității de a-și însuși anumite cunoștințe, priceperi, deprinderi ( Cosmovici, A., 1974, p.115 apud Bălan, 2008, p. 71).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Noto Sans Symbols"/>
              <a:buChar char="⮚"/>
            </a:pPr>
            <a:r>
              <a:rPr lang="ro-RO"/>
              <a:t>Deprinderile sunt moduri de acțiune care prin exersare s-au automatizat;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Noto Sans Symbols"/>
              <a:buChar char="⮚"/>
            </a:pPr>
            <a:r>
              <a:rPr lang="ro-RO"/>
              <a:t>Priceperile sunt abilități de integrare și efectuare teoretică și practică a unei activități date, corespunzător scopului și condițiilor acestuia.</a:t>
            </a:r>
            <a:endParaRPr/>
          </a:p>
        </p:txBody>
      </p:sp>
      <p:sp>
        <p:nvSpPr>
          <p:cNvPr id="176" name="Google Shape;176;p24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APTITUDINILE</a:t>
            </a:r>
            <a:endParaRPr/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b="1" i="1" lang="ro-RO"/>
              <a:t>Aptitudini simple:</a:t>
            </a:r>
            <a:endParaRPr b="1"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Noto Sans Symbols"/>
              <a:buChar char="❖"/>
            </a:pPr>
            <a:r>
              <a:rPr lang="ro-RO"/>
              <a:t> Aptitudini generale – care se regăsesc în toate domeniile;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Noto Sans Symbols"/>
              <a:buChar char="❖"/>
            </a:pPr>
            <a:r>
              <a:rPr lang="ro-RO"/>
              <a:t> Aptitudini de grup – grupul specific de activități;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Noto Sans Symbols"/>
              <a:buChar char="❖"/>
            </a:pPr>
            <a:r>
              <a:rPr lang="ro-RO"/>
              <a:t> Aptitudini specifice – domeniul restrâns de activitate.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b="1" i="1" lang="ro-RO"/>
              <a:t>Aptitudini complexe: </a:t>
            </a:r>
            <a:r>
              <a:rPr lang="ro-RO"/>
              <a:t>permit realizarea de activități de tip profesional – aptitudini tehnice, aptitudini muzicale, aptitudini pedagogice.</a:t>
            </a:r>
            <a:endParaRPr b="1"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APTITUDINILE – exerciții</a:t>
            </a:r>
            <a:endParaRPr/>
          </a:p>
        </p:txBody>
      </p:sp>
      <p:sp>
        <p:nvSpPr>
          <p:cNvPr id="189" name="Google Shape;189;p26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o-RO"/>
              <a:t>SINELG - Sistemul Interactiv de Notare pentru Eficientizarea Lecturii și a Gândirii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o-RO"/>
              <a:t>Lectura este </a:t>
            </a:r>
            <a:r>
              <a:rPr lang="ro-RO" u="sng">
                <a:solidFill>
                  <a:srgbClr val="274E1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aici</a:t>
            </a:r>
            <a:r>
              <a:rPr lang="ro-RO">
                <a:solidFill>
                  <a:srgbClr val="274E13"/>
                </a:solidFill>
              </a:rPr>
              <a:t>.</a:t>
            </a:r>
            <a:endParaRPr>
              <a:solidFill>
                <a:srgbClr val="274E13"/>
              </a:solidFill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semnul ,,√” (bifă) – dețin aceste informații și cunoștințe;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semnul ,,-” (minus) – nu cunosc aceste lucruri;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semnul ,,+” (plus) – informația citită este nouă;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semnul ,,?” (semnul întrebării) – informațiile sunt confuze.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b="1" i="1" lang="ro-RO"/>
              <a:t>INTELIGENȚA</a:t>
            </a:r>
            <a:r>
              <a:rPr lang="ro-RO"/>
              <a:t> – </a:t>
            </a:r>
            <a:r>
              <a:rPr lang="ro-RO" u="sng"/>
              <a:t>latura rezolutiv-productivă a personalității</a:t>
            </a:r>
            <a:endParaRPr b="1" i="1" u="sng"/>
          </a:p>
        </p:txBody>
      </p:sp>
      <p:pic>
        <p:nvPicPr>
          <p:cNvPr id="196" name="Google Shape;196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433" y="1965960"/>
            <a:ext cx="10263000" cy="46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INTELIGENȚA</a:t>
            </a:r>
            <a:endParaRPr/>
          </a:p>
        </p:txBody>
      </p:sp>
      <p:sp>
        <p:nvSpPr>
          <p:cNvPr id="203" name="Google Shape;203;p28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Inteligența este abilitatea de a învăța și a profita de experiență;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Inteligența este abilitatea unei persoane de a se adapta unui mediu în continuă mișcare;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Inteligența este abilitatea de a gândi abstract (de a opera cu idei, simboluri, relații, concepte, principii) (Mih, 2018, p.135).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204" name="Google Shape;204;p28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INTELIGENȚELE MULTIPLE</a:t>
            </a:r>
            <a:endParaRPr/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Anexa</a:t>
            </a:r>
            <a:r>
              <a:rPr lang="ro-RO" u="sng">
                <a:solidFill>
                  <a:schemeClr val="hlink"/>
                </a:solidFill>
                <a:hlinkClick r:id="rId3"/>
              </a:rPr>
              <a:t> </a:t>
            </a:r>
            <a:r>
              <a:rPr lang="ro-RO" u="sng">
                <a:solidFill>
                  <a:srgbClr val="274E1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INTELIGENȚELE MULTIPLE</a:t>
            </a:r>
            <a:endParaRPr>
              <a:solidFill>
                <a:srgbClr val="274E13"/>
              </a:solidFill>
            </a:endParaRPr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211" name="Google Shape;211;p29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7582" y="2497183"/>
            <a:ext cx="6106451" cy="381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INTELIGENȚA EMOȚIONALĂ</a:t>
            </a:r>
            <a:endParaRPr/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1143000" y="1663337"/>
            <a:ext cx="9872871" cy="44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ro-RO"/>
              <a:t>Termenul este folosit pentru prima dată în anul 1990 de către psihologii americani Peter Salovey ( Universitatea Harvard) și John Meyer ( Universitatea New Hampshire) și descriau trăsăturile importante ale unei personalități de succes (Shapiro, 2016, p.25):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Empatia;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Exprimarea și înțelegerea sentimentelor;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Controlarea temperamentului;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Independența;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Adaptabilitatea;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Capacitatea de a se face plăcut;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Rezolvarea problemelor interpersonale;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Perseverența;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Atitudinea prietenoasă;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Amabilitatea;</a:t>
            </a:r>
            <a:endParaRPr/>
          </a:p>
          <a:p>
            <a:pPr indent="-172212" lvl="0" marL="2286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1400"/>
              <a:t>Respectul.</a:t>
            </a:r>
            <a:endParaRPr/>
          </a:p>
          <a:p>
            <a:pPr indent="-79502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INTELIGENȚA EMOȚIONALĂ</a:t>
            </a:r>
            <a:endParaRPr/>
          </a:p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Anul 1995 este definitoriu pentru inteligența emoțională, odată cu publicarea volumului cu același nume, de Daniel Goleman. El este supranumit părintele inteligenței emoționale.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În mod tradiţional, puterea creierului este dată de IQ, însă cu cât lumea devine mai complexă, inteligenţa emoţională trece pe primul plan. </a:t>
            </a:r>
            <a:r>
              <a:rPr i="1" lang="ro-RO"/>
              <a:t>Daniel Goleman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i="1"/>
          </a:p>
        </p:txBody>
      </p:sp>
      <p:sp>
        <p:nvSpPr>
          <p:cNvPr id="226" name="Google Shape;226;p3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07.03.2021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INTELIGENȚA EMOȚIONALĂ</a:t>
            </a:r>
            <a:endParaRPr/>
          </a:p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1143000" y="1637211"/>
            <a:ext cx="9872871" cy="4458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Componentele inteligenței emoționale (imagine preluată din Băban, 2011, p. 63).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233" name="Google Shape;233;p32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2640" y="2093788"/>
            <a:ext cx="7811589" cy="449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INTELIGENȚA – exerciții</a:t>
            </a:r>
            <a:endParaRPr/>
          </a:p>
        </p:txBody>
      </p:sp>
      <p:sp>
        <p:nvSpPr>
          <p:cNvPr id="240" name="Google Shape;240;p33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760"/>
              <a:buChar char="•"/>
            </a:pPr>
            <a:r>
              <a:rPr lang="ro-RO" u="sng">
                <a:solidFill>
                  <a:srgbClr val="274E1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Tipuri de Inteligențe Multiple - chestionar</a:t>
            </a:r>
            <a:r>
              <a:rPr lang="ro-RO">
                <a:solidFill>
                  <a:srgbClr val="274E13"/>
                </a:solidFill>
              </a:rPr>
              <a:t>.</a:t>
            </a:r>
            <a:endParaRPr>
              <a:solidFill>
                <a:srgbClr val="274E13"/>
              </a:solidFill>
            </a:endParaRPr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Realizați un eseu în care să surprindeți tipurile de inteligență ( multiplă și emoțională) a unui personaj/personalitate, fictiv sau adevărat.</a:t>
            </a:r>
            <a:endParaRPr/>
          </a:p>
        </p:txBody>
      </p:sp>
      <p:sp>
        <p:nvSpPr>
          <p:cNvPr id="241" name="Google Shape;241;p33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07.03.2021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>
                <a:latin typeface="Corbel"/>
                <a:ea typeface="Corbel"/>
                <a:cs typeface="Corbel"/>
                <a:sym typeface="Corbel"/>
              </a:rPr>
              <a:t>Delimitări conceptuale</a:t>
            </a:r>
            <a:endParaRPr/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INDIVID: </a:t>
            </a:r>
            <a:r>
              <a:rPr lang="ro-RO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ro-RO"/>
              <a:t>totalitatea însușirilor biologice (ereditare și dobândite) care asigură adaptarea la mediul natural</a:t>
            </a:r>
            <a:r>
              <a:rPr lang="ro-RO">
                <a:latin typeface="Times New Roman"/>
                <a:ea typeface="Times New Roman"/>
                <a:cs typeface="Times New Roman"/>
                <a:sym typeface="Times New Roman"/>
              </a:rPr>
              <a:t>„ (Zlate, 2009, p.255)</a:t>
            </a:r>
            <a:r>
              <a:rPr lang="ro-RO"/>
              <a:t>.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INDIVIDUALITATE: </a:t>
            </a:r>
            <a:r>
              <a:rPr lang="ro-RO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ro-RO"/>
              <a:t>este individul cu organizarea sa specifică , diferențială, irepetabilă și ireductibilă</a:t>
            </a:r>
            <a:r>
              <a:rPr lang="ro-RO">
                <a:latin typeface="Times New Roman"/>
                <a:ea typeface="Times New Roman"/>
                <a:cs typeface="Times New Roman"/>
                <a:sym typeface="Times New Roman"/>
              </a:rPr>
              <a:t> „ (Zlate, 2009, p.255).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PERSOANĂ: </a:t>
            </a:r>
            <a:r>
              <a:rPr lang="ro-RO">
                <a:latin typeface="Times New Roman"/>
                <a:ea typeface="Times New Roman"/>
                <a:cs typeface="Times New Roman"/>
                <a:sym typeface="Times New Roman"/>
              </a:rPr>
              <a:t>“ corespondentul în plan social al individului biologic „ (Zlate, 2009, p.255)</a:t>
            </a:r>
            <a:r>
              <a:rPr lang="ro-RO"/>
              <a:t>.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PERSONALITATE: </a:t>
            </a:r>
            <a:r>
              <a:rPr lang="ro-RO">
                <a:latin typeface="Times New Roman"/>
                <a:ea typeface="Times New Roman"/>
                <a:cs typeface="Times New Roman"/>
                <a:sym typeface="Times New Roman"/>
              </a:rPr>
              <a:t>“ personalitatea este persoana plus nota de valoare, ea este organizarea superioară a persoanei „ (Zlate, 2009, p.256).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PERSONAJ: </a:t>
            </a:r>
            <a:r>
              <a:rPr lang="ro-RO">
                <a:latin typeface="Times New Roman"/>
                <a:ea typeface="Times New Roman"/>
                <a:cs typeface="Times New Roman"/>
                <a:sym typeface="Times New Roman"/>
              </a:rPr>
              <a:t>“ există două accepțiuni ale conceptului personaj strâns legate între ele: personajul ca manifestare în afară, în comportament  a persoanei și personalității, ca exteriorizare a lor, ca desfășurare a potențialului de activitate, a excesului de energie, a excitabilității și emotivității ( Boll, Baud, 1958, pp.7-74 apud Zlate, 2009, p.256); personajul ca </a:t>
            </a:r>
            <a:r>
              <a:rPr i="1" lang="ro-RO">
                <a:latin typeface="Times New Roman"/>
                <a:ea typeface="Times New Roman"/>
                <a:cs typeface="Times New Roman"/>
                <a:sym typeface="Times New Roman"/>
              </a:rPr>
              <a:t>persoană în rol , </a:t>
            </a:r>
            <a:r>
              <a:rPr lang="ro-RO">
                <a:latin typeface="Times New Roman"/>
                <a:ea typeface="Times New Roman"/>
                <a:cs typeface="Times New Roman"/>
                <a:sym typeface="Times New Roman"/>
              </a:rPr>
              <a:t>omul interpretat ca un rol social, și cum fiecare om poate juca mai multe roluri înseamnă că el se manifestă prin mai multe personaje, își relevă față de alții diverse </a:t>
            </a:r>
            <a:r>
              <a:rPr i="1" lang="ro-RO">
                <a:latin typeface="Times New Roman"/>
                <a:ea typeface="Times New Roman"/>
                <a:cs typeface="Times New Roman"/>
                <a:sym typeface="Times New Roman"/>
              </a:rPr>
              <a:t>fațete</a:t>
            </a:r>
            <a:r>
              <a:rPr lang="ro-RO">
                <a:latin typeface="Times New Roman"/>
                <a:ea typeface="Times New Roman"/>
                <a:cs typeface="Times New Roman"/>
                <a:sym typeface="Times New Roman"/>
              </a:rPr>
              <a:t> ale personalității sale „ ( Maisonneuve, 1948, pp. 38-42 apud Zlate, 2009, p.256). </a:t>
            </a:r>
            <a:endParaRPr/>
          </a:p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b="1" i="1" lang="ro-RO"/>
              <a:t>Caracterul</a:t>
            </a:r>
            <a:r>
              <a:rPr lang="ro-RO"/>
              <a:t> – </a:t>
            </a:r>
            <a:r>
              <a:rPr lang="ro-RO" u="sng"/>
              <a:t>latura relațional-valorică și de autoreglaj a personalității</a:t>
            </a:r>
            <a:endParaRPr u="sng"/>
          </a:p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288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Etimologie: pentru vechii greci, caracter însemna tipar, iar în sens psihologic reflecta portretul spiritual al omului.</a:t>
            </a:r>
            <a:endParaRPr/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o-RO"/>
              <a:t>Caracterul este un subsistem relațional-valoric de autoreglaj al personalității și se exprimă, în principal, printr-un ansamblu de atitudini-valori (Dafinoiu, 2008, p.62).</a:t>
            </a:r>
            <a:endParaRPr/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o-RO"/>
              <a:t>Atitudinile – modalități constante de orientare și reglaj la nivelul superior al existenței personale și sociale (Neveanu, 1987, p. 321).</a:t>
            </a:r>
            <a:endParaRPr/>
          </a:p>
          <a:p>
            <a:pPr indent="0" lvl="0" marL="4572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o-RO"/>
              <a:t>Trei grupe fundamentale de atitudini:</a:t>
            </a:r>
            <a:endParaRPr/>
          </a:p>
          <a:p>
            <a:pPr indent="-457200" lvl="0" marL="502919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AutoNum type="arabicPeriod"/>
            </a:pPr>
            <a:r>
              <a:rPr lang="ro-RO"/>
              <a:t>Atitudinea față de sine (modestie, orgoliu, culpabilitate etc.)</a:t>
            </a:r>
            <a:endParaRPr/>
          </a:p>
          <a:p>
            <a:pPr indent="-457200" lvl="0" marL="502919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AutoNum type="arabicPeriod"/>
            </a:pPr>
            <a:r>
              <a:rPr lang="ro-RO"/>
              <a:t>Atitudinea față de ceilalți, față de societate - </a:t>
            </a:r>
            <a:r>
              <a:rPr lang="ro-RO" u="sng">
                <a:solidFill>
                  <a:srgbClr val="274E1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vizionare video</a:t>
            </a:r>
            <a:endParaRPr>
              <a:solidFill>
                <a:srgbClr val="274E13"/>
              </a:solidFill>
            </a:endParaRPr>
          </a:p>
          <a:p>
            <a:pPr indent="-457200" lvl="0" marL="502919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AutoNum type="arabicPeriod"/>
            </a:pPr>
            <a:r>
              <a:rPr lang="ro-RO"/>
              <a:t>Atitudinea față de muncă.</a:t>
            </a:r>
            <a:endParaRPr/>
          </a:p>
        </p:txBody>
      </p:sp>
      <p:sp>
        <p:nvSpPr>
          <p:cNvPr id="248" name="Google Shape;248;p34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07.03.2021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Caracterul</a:t>
            </a:r>
            <a:endParaRPr/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457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o-RO"/>
              <a:t>Valoric - ca sistem valoric și autoreglabil de atitudini și trăsături, caracterul apare ca o trăsătură relativ stabilă, diferențiatoare pentru om și cu o mare valoare adaptativă (Zlate, 2009, p.291).</a:t>
            </a:r>
            <a:endParaRPr/>
          </a:p>
          <a:p>
            <a:pPr indent="0" lvl="0" marL="4572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o-RO"/>
              <a:t>Funcții ale sistemului valoric în viața psihică a omului, dar și pe plan comportamental:</a:t>
            </a:r>
            <a:endParaRPr/>
          </a:p>
          <a:p>
            <a:pPr indent="-457200" lvl="0" marL="502919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AutoNum type="arabicPeriod"/>
            </a:pPr>
            <a:r>
              <a:rPr lang="ro-RO"/>
              <a:t>Funcția de relaționare – pune în contact persoana cu realitatea.</a:t>
            </a:r>
            <a:endParaRPr/>
          </a:p>
          <a:p>
            <a:pPr indent="-457200" lvl="0" marL="502919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AutoNum type="arabicPeriod"/>
            </a:pPr>
            <a:r>
              <a:rPr lang="ro-RO"/>
              <a:t>Funcția orientativ-adaptativă – orientarea și conducerea de sine potrivit scopului personal.</a:t>
            </a:r>
            <a:endParaRPr/>
          </a:p>
          <a:p>
            <a:pPr indent="-457200" lvl="0" marL="502919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AutoNum type="arabicPeriod"/>
            </a:pPr>
            <a:r>
              <a:rPr lang="ro-RO"/>
              <a:t>Funcția de mediere și filtrare – permite persoanei să posibilitatea de a filtra prin simțire și gândire tot ceea ce intreprinde.</a:t>
            </a:r>
            <a:endParaRPr/>
          </a:p>
          <a:p>
            <a:pPr indent="-457200" lvl="0" marL="502919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AutoNum type="arabicPeriod"/>
            </a:pPr>
            <a:r>
              <a:rPr lang="ro-RO"/>
              <a:t>Funcția reglatoare – creează condiții pentru ca omul să-și regleze conduita.</a:t>
            </a:r>
            <a:endParaRPr/>
          </a:p>
        </p:txBody>
      </p:sp>
      <p:sp>
        <p:nvSpPr>
          <p:cNvPr id="255" name="Google Shape;255;p35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07.03.2021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CARACTERUL</a:t>
            </a:r>
            <a:endParaRPr/>
          </a:p>
        </p:txBody>
      </p:sp>
      <p:sp>
        <p:nvSpPr>
          <p:cNvPr id="261" name="Google Shape;261;p36"/>
          <p:cNvSpPr txBox="1"/>
          <p:nvPr>
            <p:ph idx="1" type="body"/>
          </p:nvPr>
        </p:nvSpPr>
        <p:spPr>
          <a:xfrm>
            <a:off x="1143000" y="1645919"/>
            <a:ext cx="9872871" cy="4943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457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ro-RO" u="sng">
                <a:solidFill>
                  <a:srgbClr val="274E1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Despre caracter</a:t>
            </a:r>
            <a:endParaRPr>
              <a:solidFill>
                <a:srgbClr val="274E13"/>
              </a:solidFill>
            </a:endParaRPr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ro-RO"/>
              <a:t> Caracterul se referă la acele trăsături care descriu modul de a fi, de a se comporta, atitudinile și convingerile, profilul moral al unei persoane. Caracterul este încărcat valoric și se dobândește prin educație.</a:t>
            </a:r>
            <a:endParaRPr/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ro-RO"/>
              <a:t>Caracterul debutează din copilărie, imediat după naștere, iar familia susține, sau ar trebui să susțină comportamentele dezirabile și să le sancționeze pe ce </a:t>
            </a:r>
            <a:r>
              <a:rPr lang="ro-RO"/>
              <a:t>indezirabile</a:t>
            </a:r>
            <a:r>
              <a:rPr lang="ro-RO"/>
              <a:t>. Se disting 3 mecanisme:</a:t>
            </a:r>
            <a:endParaRPr/>
          </a:p>
          <a:p>
            <a:pPr indent="-174498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mecanismul condiționării: copilul este recompensat, lăudat, pe partea pozitivă, iar pe partea negativ au loc reproșuri, sancțiuni etc</a:t>
            </a:r>
            <a:endParaRPr/>
          </a:p>
          <a:p>
            <a:pPr indent="-174498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mecanismul autorității: aici este vorba despre autoritatea adultului; autoritatea trebuie impusă cu prudență pentru a nu leza dezvoltarea caracterului copilului</a:t>
            </a:r>
            <a:endParaRPr/>
          </a:p>
          <a:p>
            <a:pPr indent="-174498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mecanismul imitației și al modelului: copilul va imita și adopta modele de conduită, de cele mai multe ori, ceea ce au văzut în familie.</a:t>
            </a:r>
            <a:endParaRPr/>
          </a:p>
          <a:p>
            <a:pPr indent="0" lvl="0" marL="4572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262" name="Google Shape;262;p3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Caracterul – exerciții</a:t>
            </a:r>
            <a:endParaRPr/>
          </a:p>
        </p:txBody>
      </p:sp>
      <p:sp>
        <p:nvSpPr>
          <p:cNvPr id="268" name="Google Shape;268;p37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i="1" lang="ro-RO" u="sng">
                <a:solidFill>
                  <a:srgbClr val="274E1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Hrănește ceea ce vrei să crești în tine</a:t>
            </a:r>
            <a:r>
              <a:rPr lang="ro-RO">
                <a:solidFill>
                  <a:srgbClr val="274E13"/>
                </a:solidFill>
              </a:rPr>
              <a:t>, </a:t>
            </a:r>
            <a:r>
              <a:rPr i="1" lang="ro-RO" u="sng">
                <a:solidFill>
                  <a:srgbClr val="274E1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 grijă de tine</a:t>
            </a:r>
            <a:r>
              <a:rPr lang="ro-RO">
                <a:solidFill>
                  <a:srgbClr val="274E13"/>
                </a:solidFill>
              </a:rPr>
              <a:t>, </a:t>
            </a:r>
            <a:r>
              <a:rPr i="1" lang="ro-RO" u="sng">
                <a:solidFill>
                  <a:srgbClr val="274E1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Ridică-te și râzi</a:t>
            </a:r>
            <a:r>
              <a:rPr lang="ro-RO">
                <a:solidFill>
                  <a:srgbClr val="274E13"/>
                </a:solidFill>
              </a:rPr>
              <a:t>, </a:t>
            </a:r>
            <a:r>
              <a:rPr i="1" lang="ro-RO" u="sng">
                <a:solidFill>
                  <a:srgbClr val="274E1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 contează doar ce faci, ci și cum o faci</a:t>
            </a:r>
            <a:r>
              <a:rPr lang="ro-RO"/>
              <a:t>,poveștile se găsesc aici din cartea “101 povești vindecătoare pentru copii și adolescenți”, de George Burns.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Realizați un scurt eseu despre caracter. Eseul va cuprinde referiri atât la povești, cât și la conținutul predat despre caracter.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74E13"/>
              </a:buClr>
              <a:buSzPts val="1760"/>
              <a:buChar char="•"/>
            </a:pPr>
            <a:r>
              <a:rPr lang="ro-RO" u="sng">
                <a:solidFill>
                  <a:srgbClr val="274E1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Valorile personale – exercițiu</a:t>
            </a:r>
            <a:r>
              <a:rPr lang="ro-RO">
                <a:solidFill>
                  <a:srgbClr val="274E13"/>
                </a:solidFill>
              </a:rPr>
              <a:t>.</a:t>
            </a:r>
            <a:endParaRPr>
              <a:solidFill>
                <a:srgbClr val="274E13"/>
              </a:solidFill>
            </a:endParaRPr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269" name="Google Shape;269;p3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07.03.2021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rbel"/>
              <a:buNone/>
            </a:pPr>
            <a:r>
              <a:rPr b="1" i="1" lang="ro-RO"/>
              <a:t>CREATIVITATEA</a:t>
            </a:r>
            <a:r>
              <a:rPr lang="ro-RO"/>
              <a:t> – </a:t>
            </a:r>
            <a:r>
              <a:rPr lang="ro-RO" u="sng"/>
              <a:t>latura transformativ-constructivă a personalității</a:t>
            </a:r>
            <a:endParaRPr u="sng"/>
          </a:p>
        </p:txBody>
      </p:sp>
      <p:sp>
        <p:nvSpPr>
          <p:cNvPr id="275" name="Google Shape;275;p38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Etimologie – latinescul </a:t>
            </a:r>
            <a:r>
              <a:rPr i="1" lang="ro-RO"/>
              <a:t>creare </a:t>
            </a:r>
            <a:r>
              <a:rPr lang="ro-RO"/>
              <a:t>– zămislire , făurire, naștere.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o-RO"/>
              <a:t>Creativitatea este ansamblul unitar al factorilor subiectivi și obiectivi, care duc la realizarea de către indivizi sau grupuri a unui produs original și de valoare în societate .</a:t>
            </a:r>
            <a:endParaRPr i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Creativitatea - factori</a:t>
            </a:r>
            <a:endParaRPr/>
          </a:p>
        </p:txBody>
      </p:sp>
      <p:sp>
        <p:nvSpPr>
          <p:cNvPr id="281" name="Google Shape;281;p39"/>
          <p:cNvSpPr txBox="1"/>
          <p:nvPr>
            <p:ph idx="1" type="body"/>
          </p:nvPr>
        </p:nvSpPr>
        <p:spPr>
          <a:xfrm>
            <a:off x="1142996" y="1611085"/>
            <a:ext cx="9872875" cy="4977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457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4572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79999"/>
              <a:buNone/>
            </a:pPr>
            <a:r>
              <a:rPr lang="ro-RO" sz="7200"/>
              <a:t>A.Factorii Intelectuali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6400"/>
              <a:t>factori de fluență sau fluiditatea: fluență verbală, fluență asociațională, fluență expresională, fluență ideațională;</a:t>
            </a:r>
            <a:endParaRPr sz="6400"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6400"/>
              <a:t>flexibilitatea gândirii: usurința cu care un individ face legătura dintre elementele independente, ușurință  cu care el restructurează anumite seturi de scheme și anumite clișee;</a:t>
            </a:r>
            <a:endParaRPr sz="6400"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6400"/>
              <a:t>originalitatea : caracterul, ingeniozitatea;</a:t>
            </a:r>
            <a:endParaRPr sz="6400"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6400"/>
              <a:t>inteligență : unii indivizi sunt foarte creativi indiferent de IQ, chiar dacă este mic sau mare, iar alți indivizi cu IQ foarte mare, nu sunt deloc creativi și productivi;</a:t>
            </a:r>
            <a:endParaRPr sz="6400"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6400"/>
              <a:t>imaginația : imaginația productivă și creatoare</a:t>
            </a:r>
            <a:r>
              <a:rPr lang="ro-RO" sz="7200"/>
              <a:t>.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79999"/>
              <a:buNone/>
            </a:pPr>
            <a:r>
              <a:rPr lang="ro-RO" sz="7200"/>
              <a:t>B.Factorii Non-Intelectuali: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6400"/>
              <a:t>factorii aptitudinali: aptitudini artistice, tehnice, literare muzicale;</a:t>
            </a:r>
            <a:endParaRPr sz="6400"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6400"/>
              <a:t>factorii motivaționali și atitudinali: motivația intrinsecă (interesul cuiva pentru un anumit domeniu de activitate ) și atitudinile creative pot favoriza dezvoltarea aptitudinilor;</a:t>
            </a:r>
            <a:endParaRPr sz="6400"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 sz="6400"/>
              <a:t>factorii temperamentali: PP Neveanu explica creativitatea ca o interacțiune optima între atitudini și aptitudini, între vectori și operații; vectori pozitivi: ne energizează, crește motivatia intrinsecă, niveluri ridicate de aspirație, încrederea în forțele proprii, iar vectorii negativi: rol de frânare, predomina motivatia extrinsecă, lipsa intereselor, nivel scăzut de aspirații; operațiile sunt noncreative (rutiniere, automatizate) sau operații creative ( bazată pe imaginație, descoperie, invenție).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5494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4572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282" name="Google Shape;282;p39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Creativitatea </a:t>
            </a:r>
            <a:endParaRPr/>
          </a:p>
        </p:txBody>
      </p:sp>
      <p:sp>
        <p:nvSpPr>
          <p:cNvPr id="288" name="Google Shape;288;p40"/>
          <p:cNvSpPr txBox="1"/>
          <p:nvPr>
            <p:ph idx="1" type="body"/>
          </p:nvPr>
        </p:nvSpPr>
        <p:spPr>
          <a:xfrm>
            <a:off x="1143000" y="1785257"/>
            <a:ext cx="9872871" cy="4803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457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ro-RO" sz="5600"/>
              <a:t>ETAPELE PROCESULUI DE CREATIVITATE:</a:t>
            </a:r>
            <a:endParaRPr/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5600"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ro-RO"/>
              <a:t>1.</a:t>
            </a:r>
            <a:r>
              <a:rPr i="1" lang="ro-RO"/>
              <a:t>Prepararea</a:t>
            </a:r>
            <a:r>
              <a:rPr lang="ro-RO"/>
              <a:t> sau </a:t>
            </a:r>
            <a:r>
              <a:rPr i="1" lang="ro-RO"/>
              <a:t>pregătirea</a:t>
            </a:r>
            <a:r>
              <a:rPr lang="ro-RO"/>
              <a:t>, în cadrul careia se diferențiază subetapele: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sesizarea problemei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desprinderea ei din cadrul contextului în care a fost angrenată 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informarea </a:t>
            </a:r>
            <a:r>
              <a:rPr lang="ro-RO"/>
              <a:t>minuțioasă</a:t>
            </a:r>
            <a:r>
              <a:rPr lang="ro-RO"/>
              <a:t> asupra problemei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emiterea ipotezelor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ro-RO"/>
              <a:t>2.</a:t>
            </a:r>
            <a:r>
              <a:rPr i="1" lang="ro-RO"/>
              <a:t>Incubația</a:t>
            </a:r>
            <a:r>
              <a:rPr lang="ro-RO"/>
              <a:t> este perioada de când am emis ultima ipoteză și momentul când este definita problema. Incubatia poate fi scurtă sau se poate întinde pe o perioada mai lunga de timp.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ro-RO"/>
              <a:t>3.</a:t>
            </a:r>
            <a:r>
              <a:rPr i="1" lang="ro-RO"/>
              <a:t>Iluminarea</a:t>
            </a:r>
            <a:r>
              <a:rPr lang="ro-RO"/>
              <a:t>. De obicei Iluminarea vine cu reacții Da! Stiu! sau Am aflat! sau Evrika!</a:t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ro-RO"/>
              <a:t>4.</a:t>
            </a:r>
            <a:r>
              <a:rPr i="1" lang="ro-RO"/>
              <a:t>Verificarea</a:t>
            </a:r>
            <a:r>
              <a:rPr lang="ro-RO"/>
              <a:t> sau </a:t>
            </a:r>
            <a:r>
              <a:rPr i="1" lang="ro-RO"/>
              <a:t>materializarea</a:t>
            </a:r>
            <a:r>
              <a:rPr lang="ro-RO"/>
              <a:t> într-o forma corespunzătoare și confruntata cu realitatea materială și umană.</a:t>
            </a:r>
            <a:br>
              <a:rPr lang="ro-RO"/>
            </a:b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br>
              <a:rPr lang="ro-RO"/>
            </a:br>
            <a:br>
              <a:rPr lang="ro-RO"/>
            </a:br>
            <a:br>
              <a:rPr lang="ro-RO"/>
            </a:br>
            <a:endParaRPr/>
          </a:p>
        </p:txBody>
      </p:sp>
      <p:sp>
        <p:nvSpPr>
          <p:cNvPr id="289" name="Google Shape;289;p40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Creativitatea</a:t>
            </a:r>
            <a:endParaRPr/>
          </a:p>
        </p:txBody>
      </p:sp>
      <p:sp>
        <p:nvSpPr>
          <p:cNvPr id="295" name="Google Shape;295;p41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ro-RO"/>
              <a:t>NIVELURI ALE CREATIVITĂȚII după Taylor: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Creativitatea expresivă: comportament spontan, persoana nu este preocupată de obținerea unor produse de valoare.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Creativitatea productivă: obținerea de produse, ea decurgând din modalitatea originală de combinare a unor factori psihici individuali, imprimând personalitații o nota distinctivă.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Creativitatea inventivă : invenții și descoperiri, punqnd în evidență o mare flexibilitate în perceperea de relații noi, neobisnuite.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Creativitatea inovatoare: presupune modificarea semnificativa a fundamentelor sau principiilorcare stau la baza artei și a științei.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Creativitatea emergentă: se caracterizeaza prin formularea la nivelul cel mai profund și abstract a unui principiu sau a unei ipoteze noi. Este cel mai înalt nivel al creativității și de manifestă la omul de geniu care revolutionează unul din domeniile activității umane ( științific, tehnic sau artistic).</a:t>
            </a:r>
            <a:br>
              <a:rPr lang="ro-RO"/>
            </a:br>
            <a:endParaRPr/>
          </a:p>
        </p:txBody>
      </p:sp>
      <p:sp>
        <p:nvSpPr>
          <p:cNvPr id="296" name="Google Shape;296;p4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Creativitate</a:t>
            </a:r>
            <a:endParaRPr/>
          </a:p>
        </p:txBody>
      </p:sp>
      <p:sp>
        <p:nvSpPr>
          <p:cNvPr id="302" name="Google Shape;302;p42"/>
          <p:cNvSpPr txBox="1"/>
          <p:nvPr>
            <p:ph idx="1" type="body"/>
          </p:nvPr>
        </p:nvSpPr>
        <p:spPr>
          <a:xfrm>
            <a:off x="1143000" y="1689463"/>
            <a:ext cx="9872871" cy="4899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ro-RO"/>
              <a:t>DEZVOLTAREA CREATIVITĂȚII:</a:t>
            </a:r>
            <a:endParaRPr/>
          </a:p>
          <a:p>
            <a:pPr indent="0" lvl="0" marL="4572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ro-RO"/>
              <a:t>Potentialul creativ este stimulat, educat și antrenat.Potențialul creativ presupune eliminarea blocajelor ce sunt datorate nodului de organizare a procesului educațional. Blocajele pot fi: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cognitive: stereotipiile cognitive;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natura psihosocială: conformism;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blocaje afective sau teama de anu greși.</a:t>
            </a:r>
            <a:endParaRPr/>
          </a:p>
          <a:p>
            <a:pPr indent="0" lvl="0" marL="4572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rPr lang="ro-RO"/>
              <a:t>Metode de stimulare a creativității: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brainstormingul sau furtuna de creier;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sinectica: metoda de grup ce are 3 faze, convertirea ciudatului în familiar-înțelegeerea problemei, convertirea familiarului în straniu-îndepărtarea problemei și reconvertirea ciudatului în familiar-revenirea la problema;</a:t>
            </a:r>
            <a:endParaRPr/>
          </a:p>
          <a:p>
            <a:pPr indent="-182880" lvl="0" marL="228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Char char="•"/>
            </a:pPr>
            <a:r>
              <a:rPr lang="ro-RO"/>
              <a:t>metoda 6-3-5: metoda de grup a câte 6 perosane, primele 3 idei emise sunt prelucrate de 5 persoane.</a:t>
            </a:r>
            <a:endParaRPr/>
          </a:p>
          <a:p>
            <a:pPr indent="0" lvl="0" marL="4572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303" name="Google Shape;303;p42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Creativitatea-exerciții</a:t>
            </a:r>
            <a:endParaRPr/>
          </a:p>
        </p:txBody>
      </p:sp>
      <p:sp>
        <p:nvSpPr>
          <p:cNvPr id="309" name="Google Shape;309;p43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o-RO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CREAȚI!</a:t>
            </a:r>
            <a:endParaRPr>
              <a:solidFill>
                <a:schemeClr val="dk1"/>
              </a:solidFill>
            </a:endParaRPr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o-RO" u="sng">
                <a:solidFill>
                  <a:srgbClr val="274E1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</a:t>
            </a:r>
            <a:r>
              <a:rPr lang="ro-RO" u="sng">
                <a:solidFill>
                  <a:srgbClr val="274E1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ATIVITATEA</a:t>
            </a:r>
            <a:endParaRPr>
              <a:solidFill>
                <a:srgbClr val="274E13"/>
              </a:solidFill>
            </a:endParaRPr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3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ro-RO"/>
              <a:t>STRUCTURA PERSONALITĂȚII</a:t>
            </a:r>
            <a:endParaRPr/>
          </a:p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o-RO"/>
              <a:t>DIMENSIUNILE PERSONALITĂȚII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o-RO" u="sng">
                <a:solidFill>
                  <a:srgbClr val="274E1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Personality Song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26" name="Google Shape;126;p1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Bibliografie</a:t>
            </a:r>
            <a:endParaRPr/>
          </a:p>
        </p:txBody>
      </p:sp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Băban, Adriana (2009) </a:t>
            </a:r>
            <a:r>
              <a:rPr i="1" lang="ro-RO"/>
              <a:t>Consilierea educațională: ghid metodologic pentru orele de dirigenție și consiliere, </a:t>
            </a:r>
            <a:r>
              <a:rPr lang="ro-RO"/>
              <a:t>ASCR, Cluj-Napoca;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Cosmovici, A. (2005) </a:t>
            </a:r>
            <a:r>
              <a:rPr i="1" lang="ro-RO"/>
              <a:t>Psihologie generală</a:t>
            </a:r>
            <a:r>
              <a:rPr lang="ro-RO"/>
              <a:t>, Polirom , Iași;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Cosmovici, A., Luminița, Iacob (coord.) (2008) </a:t>
            </a:r>
            <a:r>
              <a:rPr i="1" lang="ro-RO"/>
              <a:t>Psihologie școlară</a:t>
            </a:r>
            <a:r>
              <a:rPr lang="ro-RO"/>
              <a:t>, Polirom, Iași;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Mih, V. (2018) </a:t>
            </a:r>
            <a:r>
              <a:rPr i="1" lang="ro-RO"/>
              <a:t>Psihologie educațională</a:t>
            </a:r>
            <a:r>
              <a:rPr lang="ro-RO"/>
              <a:t>, ASCR Cluj-Napoca;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Neveanu, P.P, Zlate,M., Crețu, Tinca (1987) </a:t>
            </a:r>
            <a:r>
              <a:rPr i="1" lang="ro-RO"/>
              <a:t>Psihologie școlară</a:t>
            </a:r>
            <a:r>
              <a:rPr lang="ro-RO"/>
              <a:t>, Polirom, Iași;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Stănculescu, Elena (2008) </a:t>
            </a:r>
            <a:r>
              <a:rPr i="1" lang="ro-RO"/>
              <a:t>Psihologia educației – de la teorie la practică</a:t>
            </a:r>
            <a:r>
              <a:rPr lang="ro-RO"/>
              <a:t>, Editura Universitară, București;</a:t>
            </a:r>
            <a:endParaRPr/>
          </a:p>
          <a:p>
            <a:pPr indent="-18288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o-RO"/>
              <a:t>Zlate, M. (2009) </a:t>
            </a:r>
            <a:r>
              <a:rPr i="1" lang="ro-RO"/>
              <a:t>Fundamentele psihologiei</a:t>
            </a:r>
            <a:r>
              <a:rPr lang="ro-RO"/>
              <a:t>, Polirom, Iași;</a:t>
            </a:r>
            <a:endParaRPr/>
          </a:p>
          <a:p>
            <a:pPr indent="-71120" lvl="0" marL="2286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317" name="Google Shape;317;p44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/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1143000" y="609600"/>
            <a:ext cx="9873000" cy="54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1397000" marR="165100" rtl="0" algn="l">
              <a:lnSpc>
                <a:spcPct val="14444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b="1" sz="576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0" marR="165100" rtl="0" algn="l">
              <a:lnSpc>
                <a:spcPct val="14444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b="1" sz="576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0" marR="165100" rtl="0" algn="l">
              <a:lnSpc>
                <a:spcPct val="14444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b="1" sz="576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0" marR="1651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ro-RO" sz="576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Poți să:</a:t>
            </a:r>
            <a:endParaRPr b="1" sz="576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106" lvl="0" marL="1689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b="1" lang="ro-RO" sz="431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Distribui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— copiază și redistribuie această operă în orice mediu sau format</a:t>
            </a:r>
            <a:endParaRPr sz="431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106" lvl="0" marL="1689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b="1" lang="ro-RO" sz="431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Adaptezi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— remixezi, transformi, și construiești pe baza operei</a:t>
            </a:r>
            <a:endParaRPr sz="431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o-RO" sz="416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Licențiatorul nu poate revoca aceste drepturi atât timp cât respectați termenii licenței.</a:t>
            </a:r>
            <a:endParaRPr sz="5065"/>
          </a:p>
          <a:p>
            <a:pPr indent="0" lvl="0" marL="25400" marR="25400" rtl="0" algn="ctr">
              <a:lnSpc>
                <a:spcPct val="150000"/>
              </a:lnSpc>
              <a:spcBef>
                <a:spcPts val="57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ro-RO" sz="576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 următorii termeni:</a:t>
            </a:r>
            <a:endParaRPr b="1" sz="576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106" lvl="0" marL="698500" marR="19050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b="1" lang="ro-RO" sz="431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Atribuire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— Trebuie să acorzi </a:t>
            </a:r>
            <a:r>
              <a:rPr lang="ro-RO" sz="4315">
                <a:solidFill>
                  <a:srgbClr val="049CC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creditul potrivit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să faci un link spre licență și </a:t>
            </a:r>
            <a:r>
              <a:rPr lang="ro-RO" sz="4315">
                <a:solidFill>
                  <a:srgbClr val="049CC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să indici dacă s-au făcut modificări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Poți face aceste lucruri în orice manieră rezonabilă, dar nu în vreun mod care să sugereze că licențiatorul te sprijină pe tine sau modul tău de folosire a operei.</a:t>
            </a:r>
            <a:endParaRPr sz="431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106" lvl="0" marL="698500" marR="190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b="1" lang="ro-RO" sz="431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Necomercial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— Nu poți folosi această operă în </a:t>
            </a:r>
            <a:r>
              <a:rPr lang="ro-RO" sz="4315">
                <a:solidFill>
                  <a:srgbClr val="049CC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scopuri comerciale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31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106" lvl="0" marL="698500" marR="190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b="1" lang="ro-RO" sz="431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Partajare în Condiții Identice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— Daca remixezi, transformi, sau construiești pe baza operei, trebuie să distribui contribuțiile tale sub </a:t>
            </a:r>
            <a:r>
              <a:rPr lang="ro-RO" sz="4315">
                <a:solidFill>
                  <a:srgbClr val="049CC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aceeași licență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precum originalul.</a:t>
            </a:r>
            <a:endParaRPr sz="431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106" lvl="0" marL="698500" marR="190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●"/>
            </a:pPr>
            <a:r>
              <a:rPr b="1" lang="ro-RO" sz="4315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Fără restricții suplimentare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— Nu poți impune termeni juridici sau </a:t>
            </a:r>
            <a:r>
              <a:rPr lang="ro-RO" sz="4315">
                <a:solidFill>
                  <a:srgbClr val="049CC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măsuri tehnologice</a:t>
            </a:r>
            <a:r>
              <a:rPr lang="ro-RO" sz="431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t care restricționează din punct de vedere legal acțiunile altor utilizatori care sunt permise de către licență.</a:t>
            </a:r>
            <a:endParaRPr sz="4315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72363" y="719488"/>
            <a:ext cx="383857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type="title"/>
          </p:nvPr>
        </p:nvSpPr>
        <p:spPr>
          <a:xfrm>
            <a:off x="1158240" y="609599"/>
            <a:ext cx="9875520" cy="5221045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4285"/>
              <a:buFont typeface="Corbel"/>
              <a:buNone/>
            </a:pPr>
            <a:r>
              <a:t/>
            </a:r>
            <a:endParaRPr sz="385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4285"/>
              <a:buFont typeface="Corbel"/>
              <a:buNone/>
            </a:pPr>
            <a:r>
              <a:rPr lang="ro-RO" sz="38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TEMPERAMENTUL</a:t>
            </a:r>
            <a:endParaRPr sz="38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4285"/>
              <a:buFont typeface="Corbel"/>
              <a:buNone/>
            </a:pPr>
            <a:br>
              <a:rPr lang="ro-RO" sz="38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o-RO" sz="38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APTITUDINILE</a:t>
            </a:r>
            <a:endParaRPr sz="38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4285"/>
              <a:buFont typeface="Corbel"/>
              <a:buNone/>
            </a:pPr>
            <a:br>
              <a:rPr lang="ro-RO" sz="38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o-RO" sz="38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INTELIGENȚA/INTELIGENȚELE MULTIPLE/INTELIGENȚA EMOȚIONALĂ</a:t>
            </a:r>
            <a:endParaRPr sz="38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4285"/>
              <a:buFont typeface="Corbel"/>
              <a:buNone/>
            </a:pPr>
            <a:br>
              <a:rPr lang="ro-RO" sz="38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o-RO" sz="38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CARACTERUL</a:t>
            </a:r>
            <a:endParaRPr sz="38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4285"/>
              <a:buFont typeface="Corbel"/>
              <a:buNone/>
            </a:pPr>
            <a:r>
              <a:rPr lang="ro-RO" sz="38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ro-RO" sz="38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o-RO" sz="38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CREATIVITATEA</a:t>
            </a:r>
            <a:br>
              <a:rPr lang="ro-RO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b="1" lang="ro-RO"/>
              <a:t>TEMPERAMENTUL</a:t>
            </a:r>
            <a:r>
              <a:rPr lang="ro-RO"/>
              <a:t> – </a:t>
            </a:r>
            <a:r>
              <a:rPr lang="ro-RO" u="sng"/>
              <a:t>latura dinamico-energetică a personalității</a:t>
            </a:r>
            <a:endParaRPr u="sng"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i="1" lang="ro-RO"/>
              <a:t>Temperamentul are o puternică bază ereditară […]. Este de fapt o manifestare </a:t>
            </a:r>
            <a:r>
              <a:rPr i="1" lang="ro-RO"/>
              <a:t>psihocomportamentală</a:t>
            </a:r>
            <a:r>
              <a:rPr i="1" lang="ro-RO"/>
              <a:t> […]. Nu se schimbă de-a lungul vieții, dar poate fi modelat. […]</a:t>
            </a:r>
            <a:endParaRPr i="1"/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i="1" lang="ro-RO"/>
              <a:t>Temperamentul reflectă aspecte legate de dinamica personalității și nu de conținutul valoric al acesteia. ( Stănculescu, 2008, pp. 217-218).</a:t>
            </a:r>
            <a:endParaRPr/>
          </a:p>
          <a:p>
            <a:pPr indent="0" lvl="0" marL="4572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o-RO"/>
              <a:t>Clasificare:</a:t>
            </a:r>
            <a:endParaRPr/>
          </a:p>
          <a:p>
            <a:pPr indent="0" lvl="0" marL="457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960"/>
              <a:buNone/>
            </a:pPr>
            <a:r>
              <a:rPr lang="ro-RO" sz="1200"/>
              <a:t>imagine preluată din </a:t>
            </a:r>
            <a:r>
              <a:rPr b="1" i="1" lang="ro-RO" sz="1200"/>
              <a:t>Psihologie școlară</a:t>
            </a:r>
            <a:r>
              <a:rPr lang="ro-RO" sz="1200"/>
              <a:t>, </a:t>
            </a:r>
            <a:endParaRPr/>
          </a:p>
          <a:p>
            <a:pPr indent="0" lvl="0" marL="457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960"/>
              <a:buNone/>
            </a:pPr>
            <a:r>
              <a:rPr lang="ro-RO" sz="1200"/>
              <a:t>coord. PP Neveanu, Mielu Zlate, Tinca Crețu.</a:t>
            </a:r>
            <a:r>
              <a:rPr lang="ro-RO"/>
              <a:t> </a:t>
            </a:r>
            <a:endParaRPr/>
          </a:p>
        </p:txBody>
      </p:sp>
      <p:sp>
        <p:nvSpPr>
          <p:cNvPr id="139" name="Google Shape;139;p19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4618" y="3511197"/>
            <a:ext cx="7157974" cy="2712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1153528" y="654702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TEMPERAMENTUL </a:t>
            </a:r>
            <a:endParaRPr/>
          </a:p>
        </p:txBody>
      </p:sp>
      <p:pic>
        <p:nvPicPr>
          <p:cNvPr id="146" name="Google Shape;14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561" y="1965960"/>
            <a:ext cx="9357721" cy="413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07.03.2021</a:t>
            </a: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2996" y="1593669"/>
            <a:ext cx="9886052" cy="499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TEMPERAMENTUL</a:t>
            </a:r>
            <a:endParaRPr/>
          </a:p>
        </p:txBody>
      </p:sp>
      <p:pic>
        <p:nvPicPr>
          <p:cNvPr id="154" name="Google Shape;15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996" y="1541417"/>
            <a:ext cx="9246330" cy="504753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TEMPERAMENTUL</a:t>
            </a:r>
            <a:endParaRPr/>
          </a:p>
        </p:txBody>
      </p:sp>
      <p:pic>
        <p:nvPicPr>
          <p:cNvPr id="161" name="Google Shape;161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491" y="1541417"/>
            <a:ext cx="9422675" cy="4963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o-RO"/>
              <a:t>TEMPERAMENTUL – exerciții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0291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AutoNum type="arabicPeriod"/>
            </a:pPr>
            <a:r>
              <a:rPr lang="ro-RO"/>
              <a:t>Realizați o hartă mentală, folosind </a:t>
            </a:r>
            <a:r>
              <a:rPr lang="ro-RO" u="sng">
                <a:solidFill>
                  <a:srgbClr val="274E1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coggle</a:t>
            </a:r>
            <a:r>
              <a:rPr lang="ro-RO" u="sng">
                <a:solidFill>
                  <a:schemeClr val="hlink"/>
                </a:solidFill>
                <a:hlinkClick r:id="rId4"/>
              </a:rPr>
              <a:t> </a:t>
            </a:r>
            <a:r>
              <a:rPr lang="ro-RO">
                <a:uFill>
                  <a:noFill/>
                </a:uFill>
                <a:hlinkClick r:id="rId5"/>
              </a:rPr>
              <a:t>(aveți nevoie de cont)</a:t>
            </a:r>
            <a:r>
              <a:rPr lang="ro-RO"/>
              <a:t>,</a:t>
            </a:r>
            <a:r>
              <a:rPr lang="ro-RO"/>
              <a:t> </a:t>
            </a:r>
            <a:r>
              <a:rPr lang="ro-RO" u="sng">
                <a:solidFill>
                  <a:srgbClr val="274E1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mindmaps</a:t>
            </a:r>
            <a:r>
              <a:rPr lang="ro-RO"/>
              <a:t> </a:t>
            </a:r>
            <a:r>
              <a:rPr lang="ro-RO"/>
              <a:t>(nu aveți nevoie de cont) sau să o desenați pe o foaie de hârtie, despre tipurile de temperament.</a:t>
            </a:r>
            <a:endParaRPr/>
          </a:p>
          <a:p>
            <a:pPr indent="-457200" lvl="0" marL="50291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AutoNum type="arabicPeriod"/>
            </a:pPr>
            <a:r>
              <a:rPr lang="ro-RO"/>
              <a:t>Caracterizați o mare personalitate sau personaj având în vedere tipologiile de temperament.</a:t>
            </a:r>
            <a:endParaRPr/>
          </a:p>
          <a:p>
            <a:pPr indent="-457200" lvl="0" marL="50291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AutoNum type="arabicPeriod"/>
            </a:pPr>
            <a:r>
              <a:rPr lang="ro-RO"/>
              <a:t>Ce tip de temperament crezi că ți se potrivește cel mai bine?</a:t>
            </a:r>
            <a:endParaRPr/>
          </a:p>
        </p:txBody>
      </p:sp>
      <p:sp>
        <p:nvSpPr>
          <p:cNvPr id="169" name="Google Shape;169;p23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ză">
  <a:themeElements>
    <a:clrScheme name="Bază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ză">
  <a:themeElements>
    <a:clrScheme name="Bază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ă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