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3004800" cy="9753600"/>
  <p:notesSz cx="13004800" cy="9753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00424" y="900372"/>
            <a:ext cx="832739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12090400" cy="8839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0424" y="733339"/>
            <a:ext cx="8327390" cy="15233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68574" y="2346826"/>
            <a:ext cx="5915659" cy="3887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17279" y="8854908"/>
            <a:ext cx="1568450" cy="471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650" y="1778000"/>
            <a:ext cx="6629400" cy="309878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304869" y="5239002"/>
            <a:ext cx="840867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2729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latin typeface="Times New Roman"/>
                <a:cs typeface="Times New Roman"/>
              </a:rPr>
              <a:t>1.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Maria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primit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cadou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Times New Roman"/>
                <a:cs typeface="Times New Roman"/>
              </a:rPr>
              <a:t>un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set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creioane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colorate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care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dorește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să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coloreze pătrățelele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în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culorile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curcubeului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5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dirty="0" sz="2000" spc="-105">
                <a:solidFill>
                  <a:srgbClr val="F57E20"/>
                </a:solidFill>
                <a:latin typeface="Times New Roman"/>
                <a:cs typeface="Times New Roman"/>
              </a:rPr>
              <a:t>O</a:t>
            </a:r>
            <a:r>
              <a:rPr dirty="0" sz="2000" spc="-105">
                <a:solidFill>
                  <a:srgbClr val="F6EB14"/>
                </a:solidFill>
                <a:latin typeface="Times New Roman"/>
                <a:cs typeface="Times New Roman"/>
              </a:rPr>
              <a:t>G</a:t>
            </a:r>
            <a:r>
              <a:rPr dirty="0" sz="2000" spc="-105">
                <a:solidFill>
                  <a:srgbClr val="69BD45"/>
                </a:solidFill>
                <a:latin typeface="Times New Roman"/>
                <a:cs typeface="Times New Roman"/>
              </a:rPr>
              <a:t>V</a:t>
            </a:r>
            <a:r>
              <a:rPr dirty="0" sz="2000" spc="-105">
                <a:solidFill>
                  <a:srgbClr val="3953A4"/>
                </a:solidFill>
                <a:latin typeface="Times New Roman"/>
                <a:cs typeface="Times New Roman"/>
              </a:rPr>
              <a:t>A</a:t>
            </a:r>
            <a:r>
              <a:rPr dirty="0" sz="2000" spc="-105">
                <a:solidFill>
                  <a:srgbClr val="5D52A3"/>
                </a:solidFill>
                <a:latin typeface="Times New Roman"/>
                <a:cs typeface="Times New Roman"/>
              </a:rPr>
              <a:t>I</a:t>
            </a:r>
            <a:r>
              <a:rPr dirty="0" sz="2000" spc="-105">
                <a:solidFill>
                  <a:srgbClr val="7251A2"/>
                </a:solidFill>
                <a:latin typeface="Times New Roman"/>
                <a:cs typeface="Times New Roman"/>
              </a:rPr>
              <a:t>V</a:t>
            </a:r>
            <a:r>
              <a:rPr dirty="0" sz="2000" spc="-105">
                <a:latin typeface="Times New Roman"/>
                <a:cs typeface="Times New Roman"/>
              </a:rPr>
              <a:t>.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culoare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va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50">
                <a:latin typeface="Times New Roman"/>
                <a:cs typeface="Times New Roman"/>
              </a:rPr>
              <a:t>avea </a:t>
            </a:r>
            <a:r>
              <a:rPr dirty="0" sz="2000">
                <a:latin typeface="Times New Roman"/>
                <a:cs typeface="Times New Roman"/>
              </a:rPr>
              <a:t>al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35">
                <a:latin typeface="Times New Roman"/>
                <a:cs typeface="Times New Roman"/>
              </a:rPr>
              <a:t>10-</a:t>
            </a:r>
            <a:r>
              <a:rPr dirty="0" sz="2000">
                <a:latin typeface="Times New Roman"/>
                <a:cs typeface="Times New Roman"/>
              </a:rPr>
              <a:t>lea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pătrățel?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955120" y="6299200"/>
            <a:ext cx="1054100" cy="901700"/>
            <a:chOff x="4955120" y="6299200"/>
            <a:chExt cx="1054100" cy="901700"/>
          </a:xfrm>
        </p:grpSpPr>
        <p:sp>
          <p:nvSpPr>
            <p:cNvPr id="8" name="object 8" descr=""/>
            <p:cNvSpPr/>
            <p:nvPr/>
          </p:nvSpPr>
          <p:spPr>
            <a:xfrm>
              <a:off x="4961470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1041400" y="0"/>
                  </a:moveTo>
                  <a:lnTo>
                    <a:pt x="0" y="0"/>
                  </a:lnTo>
                  <a:lnTo>
                    <a:pt x="0" y="889000"/>
                  </a:lnTo>
                  <a:lnTo>
                    <a:pt x="1041400" y="889000"/>
                  </a:lnTo>
                  <a:lnTo>
                    <a:pt x="1041400" y="0"/>
                  </a:lnTo>
                  <a:close/>
                </a:path>
              </a:pathLst>
            </a:custGeom>
            <a:solidFill>
              <a:srgbClr val="F7EE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961470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0" y="889000"/>
                  </a:moveTo>
                  <a:lnTo>
                    <a:pt x="1041400" y="889000"/>
                  </a:lnTo>
                  <a:lnTo>
                    <a:pt x="1041400" y="0"/>
                  </a:lnTo>
                  <a:lnTo>
                    <a:pt x="0" y="0"/>
                  </a:lnTo>
                  <a:lnTo>
                    <a:pt x="0" y="889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2914650" y="6299201"/>
            <a:ext cx="1054100" cy="901700"/>
            <a:chOff x="2914650" y="6299201"/>
            <a:chExt cx="1054100" cy="901700"/>
          </a:xfrm>
        </p:grpSpPr>
        <p:sp>
          <p:nvSpPr>
            <p:cNvPr id="11" name="object 11" descr=""/>
            <p:cNvSpPr/>
            <p:nvPr/>
          </p:nvSpPr>
          <p:spPr>
            <a:xfrm>
              <a:off x="2920999" y="6305551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1041400" y="0"/>
                  </a:moveTo>
                  <a:lnTo>
                    <a:pt x="0" y="0"/>
                  </a:lnTo>
                  <a:lnTo>
                    <a:pt x="0" y="888998"/>
                  </a:lnTo>
                  <a:lnTo>
                    <a:pt x="1041400" y="888998"/>
                  </a:lnTo>
                  <a:lnTo>
                    <a:pt x="10414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920999" y="6305551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0" y="888998"/>
                  </a:moveTo>
                  <a:lnTo>
                    <a:pt x="1041400" y="888998"/>
                  </a:lnTo>
                  <a:lnTo>
                    <a:pt x="1041400" y="0"/>
                  </a:lnTo>
                  <a:lnTo>
                    <a:pt x="0" y="0"/>
                  </a:lnTo>
                  <a:lnTo>
                    <a:pt x="0" y="888998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6995579" y="6299200"/>
            <a:ext cx="1054100" cy="901700"/>
            <a:chOff x="6995579" y="6299200"/>
            <a:chExt cx="1054100" cy="901700"/>
          </a:xfrm>
        </p:grpSpPr>
        <p:sp>
          <p:nvSpPr>
            <p:cNvPr id="14" name="object 14" descr=""/>
            <p:cNvSpPr/>
            <p:nvPr/>
          </p:nvSpPr>
          <p:spPr>
            <a:xfrm>
              <a:off x="7001929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1041400" y="0"/>
                  </a:moveTo>
                  <a:lnTo>
                    <a:pt x="0" y="0"/>
                  </a:lnTo>
                  <a:lnTo>
                    <a:pt x="0" y="889000"/>
                  </a:lnTo>
                  <a:lnTo>
                    <a:pt x="1041400" y="889000"/>
                  </a:lnTo>
                  <a:lnTo>
                    <a:pt x="1041400" y="0"/>
                  </a:lnTo>
                  <a:close/>
                </a:path>
              </a:pathLst>
            </a:custGeom>
            <a:solidFill>
              <a:srgbClr val="756CB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001929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0" y="889000"/>
                  </a:moveTo>
                  <a:lnTo>
                    <a:pt x="1041400" y="889000"/>
                  </a:lnTo>
                  <a:lnTo>
                    <a:pt x="1041400" y="0"/>
                  </a:lnTo>
                  <a:lnTo>
                    <a:pt x="0" y="0"/>
                  </a:lnTo>
                  <a:lnTo>
                    <a:pt x="0" y="889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9139770" y="6299200"/>
            <a:ext cx="1054100" cy="901700"/>
            <a:chOff x="9139770" y="6299200"/>
            <a:chExt cx="1054100" cy="901700"/>
          </a:xfrm>
        </p:grpSpPr>
        <p:sp>
          <p:nvSpPr>
            <p:cNvPr id="17" name="object 17" descr=""/>
            <p:cNvSpPr/>
            <p:nvPr/>
          </p:nvSpPr>
          <p:spPr>
            <a:xfrm>
              <a:off x="9146120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1041400" y="0"/>
                  </a:moveTo>
                  <a:lnTo>
                    <a:pt x="0" y="0"/>
                  </a:lnTo>
                  <a:lnTo>
                    <a:pt x="0" y="889000"/>
                  </a:lnTo>
                  <a:lnTo>
                    <a:pt x="1041400" y="889000"/>
                  </a:lnTo>
                  <a:lnTo>
                    <a:pt x="1041400" y="0"/>
                  </a:lnTo>
                  <a:close/>
                </a:path>
              </a:pathLst>
            </a:custGeom>
            <a:solidFill>
              <a:srgbClr val="7FC76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9146120" y="6305550"/>
              <a:ext cx="1041400" cy="889000"/>
            </a:xfrm>
            <a:custGeom>
              <a:avLst/>
              <a:gdLst/>
              <a:ahLst/>
              <a:cxnLst/>
              <a:rect l="l" t="t" r="r" b="b"/>
              <a:pathLst>
                <a:path w="1041400" h="889000">
                  <a:moveTo>
                    <a:pt x="0" y="889000"/>
                  </a:moveTo>
                  <a:lnTo>
                    <a:pt x="1041400" y="889000"/>
                  </a:lnTo>
                  <a:lnTo>
                    <a:pt x="1041400" y="0"/>
                  </a:lnTo>
                  <a:lnTo>
                    <a:pt x="0" y="0"/>
                  </a:lnTo>
                  <a:lnTo>
                    <a:pt x="0" y="889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11.</a:t>
            </a:r>
            <a:r>
              <a:rPr dirty="0" spc="-75"/>
              <a:t> </a:t>
            </a:r>
            <a:r>
              <a:rPr dirty="0" spc="-20"/>
              <a:t>Lungimea</a:t>
            </a:r>
            <a:r>
              <a:rPr dirty="0" spc="-75"/>
              <a:t> </a:t>
            </a:r>
            <a:r>
              <a:rPr dirty="0"/>
              <a:t>bazinului</a:t>
            </a:r>
            <a:r>
              <a:rPr dirty="0" spc="-75"/>
              <a:t> </a:t>
            </a:r>
            <a:r>
              <a:rPr dirty="0"/>
              <a:t>Mării</a:t>
            </a:r>
            <a:r>
              <a:rPr dirty="0" spc="-75"/>
              <a:t> </a:t>
            </a:r>
            <a:r>
              <a:rPr dirty="0" spc="-20"/>
              <a:t>Negre</a:t>
            </a:r>
            <a:r>
              <a:rPr dirty="0" spc="-75"/>
              <a:t> </a:t>
            </a:r>
            <a:r>
              <a:rPr dirty="0" spc="-20"/>
              <a:t>este</a:t>
            </a:r>
            <a:r>
              <a:rPr dirty="0" spc="-75"/>
              <a:t> </a:t>
            </a:r>
            <a:r>
              <a:rPr dirty="0"/>
              <a:t>de</a:t>
            </a:r>
            <a:r>
              <a:rPr dirty="0" spc="-75"/>
              <a:t> </a:t>
            </a:r>
            <a:r>
              <a:rPr dirty="0" spc="-10"/>
              <a:t>1148km.</a:t>
            </a:r>
          </a:p>
          <a:p>
            <a:pPr>
              <a:lnSpc>
                <a:spcPct val="100000"/>
              </a:lnSpc>
              <a:spcBef>
                <a:spcPts val="110"/>
              </a:spcBef>
            </a:pPr>
          </a:p>
          <a:p>
            <a:pPr marL="12700">
              <a:lnSpc>
                <a:spcPct val="100000"/>
              </a:lnSpc>
            </a:pPr>
            <a:r>
              <a:rPr dirty="0" spc="-10"/>
              <a:t>Completează</a:t>
            </a:r>
            <a:r>
              <a:rPr dirty="0" spc="-85"/>
              <a:t> </a:t>
            </a:r>
            <a:r>
              <a:rPr dirty="0" spc="-10"/>
              <a:t>datele</a:t>
            </a:r>
            <a:r>
              <a:rPr dirty="0" spc="-80"/>
              <a:t> </a:t>
            </a:r>
            <a:r>
              <a:rPr dirty="0" spc="-10"/>
              <a:t>cerute:</a:t>
            </a:r>
          </a:p>
          <a:p>
            <a:pPr>
              <a:lnSpc>
                <a:spcPct val="100000"/>
              </a:lnSpc>
              <a:spcBef>
                <a:spcPts val="1165"/>
              </a:spcBef>
            </a:pPr>
          </a:p>
          <a:p>
            <a:pPr marL="12700" marR="3084195">
              <a:lnSpc>
                <a:spcPct val="139800"/>
              </a:lnSpc>
              <a:spcBef>
                <a:spcPts val="5"/>
              </a:spcBef>
            </a:pPr>
            <a:r>
              <a:rPr dirty="0" sz="2800"/>
              <a:t>Numărul</a:t>
            </a:r>
            <a:r>
              <a:rPr dirty="0" sz="2800" spc="140"/>
              <a:t> </a:t>
            </a:r>
            <a:r>
              <a:rPr dirty="0" sz="2800" spc="-10"/>
              <a:t>unităților: </a:t>
            </a:r>
            <a:r>
              <a:rPr dirty="0" sz="2800"/>
              <a:t>Numărul</a:t>
            </a:r>
            <a:r>
              <a:rPr dirty="0" sz="2800" spc="140"/>
              <a:t> </a:t>
            </a:r>
            <a:r>
              <a:rPr dirty="0" sz="2800" spc="-10"/>
              <a:t>zecilor: </a:t>
            </a:r>
            <a:r>
              <a:rPr dirty="0" sz="2800"/>
              <a:t>Numărul</a:t>
            </a:r>
            <a:r>
              <a:rPr dirty="0" sz="2800" spc="140"/>
              <a:t> </a:t>
            </a:r>
            <a:r>
              <a:rPr dirty="0" sz="2800" spc="-10"/>
              <a:t>sutelor: </a:t>
            </a:r>
            <a:r>
              <a:rPr dirty="0" sz="2800"/>
              <a:t>Numărul</a:t>
            </a:r>
            <a:r>
              <a:rPr dirty="0" sz="2800" spc="140"/>
              <a:t> </a:t>
            </a:r>
            <a:r>
              <a:rPr dirty="0" sz="2800" spc="-10"/>
              <a:t>miilor:</a:t>
            </a:r>
            <a:endParaRPr sz="2800"/>
          </a:p>
        </p:txBody>
      </p:sp>
      <p:grpSp>
        <p:nvGrpSpPr>
          <p:cNvPr id="4" name="object 4" descr=""/>
          <p:cNvGrpSpPr/>
          <p:nvPr/>
        </p:nvGrpSpPr>
        <p:grpSpPr>
          <a:xfrm>
            <a:off x="5463120" y="4019550"/>
            <a:ext cx="2040889" cy="374650"/>
            <a:chOff x="5463120" y="4019550"/>
            <a:chExt cx="2040889" cy="374650"/>
          </a:xfrm>
        </p:grpSpPr>
        <p:sp>
          <p:nvSpPr>
            <p:cNvPr id="5" name="object 5" descr=""/>
            <p:cNvSpPr/>
            <p:nvPr/>
          </p:nvSpPr>
          <p:spPr>
            <a:xfrm>
              <a:off x="5469470" y="402590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202777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2027770" y="361950"/>
                  </a:lnTo>
                  <a:lnTo>
                    <a:pt x="2027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69470" y="402590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0" y="361950"/>
                  </a:moveTo>
                  <a:lnTo>
                    <a:pt x="2027770" y="361950"/>
                  </a:lnTo>
                  <a:lnTo>
                    <a:pt x="202777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5463120" y="4686300"/>
            <a:ext cx="2040889" cy="374650"/>
            <a:chOff x="5463120" y="4686300"/>
            <a:chExt cx="2040889" cy="374650"/>
          </a:xfrm>
        </p:grpSpPr>
        <p:sp>
          <p:nvSpPr>
            <p:cNvPr id="8" name="object 8" descr=""/>
            <p:cNvSpPr/>
            <p:nvPr/>
          </p:nvSpPr>
          <p:spPr>
            <a:xfrm>
              <a:off x="5469470" y="46926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202777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2027770" y="361950"/>
                  </a:lnTo>
                  <a:lnTo>
                    <a:pt x="2027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469470" y="46926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0" y="361950"/>
                  </a:moveTo>
                  <a:lnTo>
                    <a:pt x="2027770" y="361950"/>
                  </a:lnTo>
                  <a:lnTo>
                    <a:pt x="202777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5463120" y="5270500"/>
            <a:ext cx="2040889" cy="374650"/>
            <a:chOff x="5463120" y="5270500"/>
            <a:chExt cx="2040889" cy="374650"/>
          </a:xfrm>
        </p:grpSpPr>
        <p:sp>
          <p:nvSpPr>
            <p:cNvPr id="11" name="object 11" descr=""/>
            <p:cNvSpPr/>
            <p:nvPr/>
          </p:nvSpPr>
          <p:spPr>
            <a:xfrm>
              <a:off x="5469470" y="52768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202777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2027770" y="361950"/>
                  </a:lnTo>
                  <a:lnTo>
                    <a:pt x="2027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469470" y="52768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0" y="361950"/>
                  </a:moveTo>
                  <a:lnTo>
                    <a:pt x="2027770" y="361950"/>
                  </a:lnTo>
                  <a:lnTo>
                    <a:pt x="202777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5463120" y="5854700"/>
            <a:ext cx="2040889" cy="374650"/>
            <a:chOff x="5463120" y="5854700"/>
            <a:chExt cx="2040889" cy="374650"/>
          </a:xfrm>
        </p:grpSpPr>
        <p:sp>
          <p:nvSpPr>
            <p:cNvPr id="14" name="object 14" descr=""/>
            <p:cNvSpPr/>
            <p:nvPr/>
          </p:nvSpPr>
          <p:spPr>
            <a:xfrm>
              <a:off x="5469470" y="58610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202777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2027770" y="361950"/>
                  </a:lnTo>
                  <a:lnTo>
                    <a:pt x="2027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469470" y="5861050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0" y="361950"/>
                  </a:moveTo>
                  <a:lnTo>
                    <a:pt x="2027770" y="361950"/>
                  </a:lnTo>
                  <a:lnTo>
                    <a:pt x="202777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8530166" y="7621089"/>
            <a:ext cx="357886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Times New Roman"/>
                <a:cs typeface="Times New Roman"/>
              </a:rPr>
              <a:t>Material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realizat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prof.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Roatiș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Rodica </a:t>
            </a:r>
            <a:r>
              <a:rPr dirty="0" sz="1800" spc="-35">
                <a:latin typeface="Times New Roman"/>
                <a:cs typeface="Times New Roman"/>
              </a:rPr>
              <a:t>Școala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Mircea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Eliade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Satu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Mare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40">
                <a:latin typeface="Times New Roman"/>
                <a:cs typeface="Times New Roman"/>
              </a:rPr>
              <a:t>2020-</a:t>
            </a:r>
            <a:r>
              <a:rPr dirty="0" sz="1800" spc="-20">
                <a:latin typeface="Times New Roman"/>
                <a:cs typeface="Times New Roman"/>
              </a:rPr>
              <a:t>2021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4332" y="1714500"/>
            <a:ext cx="4858334" cy="374723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3187700" y="5639341"/>
            <a:ext cx="6555740" cy="1473835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1644650">
              <a:lnSpc>
                <a:spcPct val="100000"/>
              </a:lnSpc>
              <a:spcBef>
                <a:spcPts val="780"/>
              </a:spcBef>
            </a:pPr>
            <a:r>
              <a:rPr dirty="0" sz="2000" spc="-20">
                <a:latin typeface="Times New Roman"/>
                <a:cs typeface="Times New Roman"/>
              </a:rPr>
              <a:t>2.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Care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este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40">
                <a:latin typeface="Times New Roman"/>
                <a:cs typeface="Times New Roman"/>
              </a:rPr>
              <a:t>cel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mai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scurt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creion?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39"/>
              </a:spcBef>
              <a:tabLst>
                <a:tab pos="1957705" algn="l"/>
                <a:tab pos="3997960" algn="l"/>
                <a:tab pos="6038215" algn="l"/>
              </a:tabLst>
            </a:pPr>
            <a:r>
              <a:rPr dirty="0" sz="5400" spc="-50">
                <a:latin typeface="Times New Roman"/>
                <a:cs typeface="Times New Roman"/>
              </a:rPr>
              <a:t>A</a:t>
            </a:r>
            <a:r>
              <a:rPr dirty="0" sz="5400">
                <a:latin typeface="Times New Roman"/>
                <a:cs typeface="Times New Roman"/>
              </a:rPr>
              <a:t>	</a:t>
            </a:r>
            <a:r>
              <a:rPr dirty="0" sz="5400" spc="-484">
                <a:latin typeface="Times New Roman"/>
                <a:cs typeface="Times New Roman"/>
              </a:rPr>
              <a:t>B</a:t>
            </a:r>
            <a:r>
              <a:rPr dirty="0" sz="5400">
                <a:latin typeface="Times New Roman"/>
                <a:cs typeface="Times New Roman"/>
              </a:rPr>
              <a:t>	</a:t>
            </a:r>
            <a:r>
              <a:rPr dirty="0" sz="5400" spc="-50">
                <a:latin typeface="Times New Roman"/>
                <a:cs typeface="Times New Roman"/>
              </a:rPr>
              <a:t>C</a:t>
            </a:r>
            <a:r>
              <a:rPr dirty="0" sz="5400">
                <a:latin typeface="Times New Roman"/>
                <a:cs typeface="Times New Roman"/>
              </a:rPr>
              <a:t>	</a:t>
            </a:r>
            <a:r>
              <a:rPr dirty="0" sz="5400" spc="-50">
                <a:latin typeface="Times New Roman"/>
                <a:cs typeface="Times New Roman"/>
              </a:rPr>
              <a:t>D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4332" y="1727200"/>
            <a:ext cx="4858334" cy="374723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999541" y="6331775"/>
            <a:ext cx="8464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Times New Roman"/>
                <a:cs typeface="Times New Roman"/>
              </a:rPr>
              <a:t>BDCA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33920" y="5783041"/>
            <a:ext cx="5337175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latin typeface="Times New Roman"/>
                <a:cs typeface="Times New Roman"/>
              </a:rPr>
              <a:t>3.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Ordonează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creioanele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descrescător,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după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lungime.</a:t>
            </a:r>
            <a:endParaRPr sz="2000">
              <a:latin typeface="Times New Roman"/>
              <a:cs typeface="Times New Roman"/>
            </a:endParaRPr>
          </a:p>
          <a:p>
            <a:pPr algn="ctr" marR="3175">
              <a:lnSpc>
                <a:spcPct val="100000"/>
              </a:lnSpc>
              <a:spcBef>
                <a:spcPts val="1920"/>
              </a:spcBef>
              <a:tabLst>
                <a:tab pos="2051050" algn="l"/>
              </a:tabLst>
            </a:pPr>
            <a:r>
              <a:rPr dirty="0" sz="2400" spc="-20">
                <a:latin typeface="Times New Roman"/>
                <a:cs typeface="Times New Roman"/>
              </a:rPr>
              <a:t>BCAD</a:t>
            </a:r>
            <a:r>
              <a:rPr dirty="0" sz="2400">
                <a:latin typeface="Times New Roman"/>
                <a:cs typeface="Times New Roman"/>
              </a:rPr>
              <a:t>	</a:t>
            </a:r>
            <a:r>
              <a:rPr dirty="0" sz="2400" spc="-20">
                <a:latin typeface="Times New Roman"/>
                <a:cs typeface="Times New Roman"/>
              </a:rPr>
              <a:t>BACD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31988" y="6331775"/>
            <a:ext cx="8407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60">
                <a:latin typeface="Times New Roman"/>
                <a:cs typeface="Times New Roman"/>
              </a:rPr>
              <a:t>BADC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4541" y="1752600"/>
            <a:ext cx="3175716" cy="383626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176932" y="5884764"/>
            <a:ext cx="280352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latin typeface="Times New Roman"/>
                <a:cs typeface="Times New Roman"/>
              </a:rPr>
              <a:t>4.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Câte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mere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cules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David?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905500" y="6529413"/>
            <a:ext cx="1155700" cy="341630"/>
            <a:chOff x="5905500" y="6529413"/>
            <a:chExt cx="1155700" cy="341630"/>
          </a:xfrm>
        </p:grpSpPr>
        <p:sp>
          <p:nvSpPr>
            <p:cNvPr id="6" name="object 6" descr=""/>
            <p:cNvSpPr/>
            <p:nvPr/>
          </p:nvSpPr>
          <p:spPr>
            <a:xfrm>
              <a:off x="5911850" y="6535763"/>
              <a:ext cx="1143000" cy="328930"/>
            </a:xfrm>
            <a:custGeom>
              <a:avLst/>
              <a:gdLst/>
              <a:ahLst/>
              <a:cxnLst/>
              <a:rect l="l" t="t" r="r" b="b"/>
              <a:pathLst>
                <a:path w="1143000" h="328929">
                  <a:moveTo>
                    <a:pt x="1143000" y="0"/>
                  </a:moveTo>
                  <a:lnTo>
                    <a:pt x="0" y="0"/>
                  </a:lnTo>
                  <a:lnTo>
                    <a:pt x="0" y="328587"/>
                  </a:lnTo>
                  <a:lnTo>
                    <a:pt x="1143000" y="328587"/>
                  </a:lnTo>
                  <a:lnTo>
                    <a:pt x="1143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911850" y="6535763"/>
              <a:ext cx="1143000" cy="328930"/>
            </a:xfrm>
            <a:custGeom>
              <a:avLst/>
              <a:gdLst/>
              <a:ahLst/>
              <a:cxnLst/>
              <a:rect l="l" t="t" r="r" b="b"/>
              <a:pathLst>
                <a:path w="1143000" h="328929">
                  <a:moveTo>
                    <a:pt x="0" y="328587"/>
                  </a:moveTo>
                  <a:lnTo>
                    <a:pt x="1143000" y="328587"/>
                  </a:lnTo>
                  <a:lnTo>
                    <a:pt x="1143000" y="0"/>
                  </a:lnTo>
                  <a:lnTo>
                    <a:pt x="0" y="0"/>
                  </a:lnTo>
                  <a:lnTo>
                    <a:pt x="0" y="328587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625850" y="2438400"/>
            <a:ext cx="5715000" cy="1841500"/>
            <a:chOff x="3625850" y="2438400"/>
            <a:chExt cx="5715000" cy="1841500"/>
          </a:xfrm>
        </p:grpSpPr>
        <p:sp>
          <p:nvSpPr>
            <p:cNvPr id="3" name="object 3" descr=""/>
            <p:cNvSpPr/>
            <p:nvPr/>
          </p:nvSpPr>
          <p:spPr>
            <a:xfrm>
              <a:off x="3632200" y="2444750"/>
              <a:ext cx="5702300" cy="1828800"/>
            </a:xfrm>
            <a:custGeom>
              <a:avLst/>
              <a:gdLst/>
              <a:ahLst/>
              <a:cxnLst/>
              <a:rect l="l" t="t" r="r" b="b"/>
              <a:pathLst>
                <a:path w="5702300" h="1828800">
                  <a:moveTo>
                    <a:pt x="5702300" y="0"/>
                  </a:moveTo>
                  <a:lnTo>
                    <a:pt x="0" y="0"/>
                  </a:lnTo>
                  <a:lnTo>
                    <a:pt x="0" y="1828800"/>
                  </a:lnTo>
                  <a:lnTo>
                    <a:pt x="5702300" y="1828800"/>
                  </a:lnTo>
                  <a:lnTo>
                    <a:pt x="5702300" y="0"/>
                  </a:lnTo>
                  <a:close/>
                </a:path>
              </a:pathLst>
            </a:custGeom>
            <a:solidFill>
              <a:srgbClr val="7FC76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632200" y="2444750"/>
              <a:ext cx="5702300" cy="1828800"/>
            </a:xfrm>
            <a:custGeom>
              <a:avLst/>
              <a:gdLst/>
              <a:ahLst/>
              <a:cxnLst/>
              <a:rect l="l" t="t" r="r" b="b"/>
              <a:pathLst>
                <a:path w="5702300" h="1828800">
                  <a:moveTo>
                    <a:pt x="0" y="1828800"/>
                  </a:moveTo>
                  <a:lnTo>
                    <a:pt x="5702300" y="1828800"/>
                  </a:lnTo>
                  <a:lnTo>
                    <a:pt x="5702300" y="0"/>
                  </a:lnTo>
                  <a:lnTo>
                    <a:pt x="0" y="0"/>
                  </a:lnTo>
                  <a:lnTo>
                    <a:pt x="0" y="18288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415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  <a:p>
            <a:pPr algn="ctr" marL="38735">
              <a:lnSpc>
                <a:spcPct val="100000"/>
              </a:lnSpc>
              <a:spcBef>
                <a:spcPts val="875"/>
              </a:spcBef>
            </a:pPr>
            <a:r>
              <a:rPr dirty="0" sz="3200" spc="-10"/>
              <a:t>30</a:t>
            </a:r>
            <a:r>
              <a:rPr dirty="0" sz="3200" spc="-185"/>
              <a:t> </a:t>
            </a:r>
            <a:r>
              <a:rPr dirty="0" sz="3200" spc="70"/>
              <a:t>m</a:t>
            </a:r>
            <a:endParaRPr sz="3200"/>
          </a:p>
        </p:txBody>
      </p:sp>
      <p:sp>
        <p:nvSpPr>
          <p:cNvPr id="6" name="object 6" descr=""/>
          <p:cNvSpPr txBox="1"/>
          <p:nvPr/>
        </p:nvSpPr>
        <p:spPr>
          <a:xfrm>
            <a:off x="2515572" y="3038445"/>
            <a:ext cx="84074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latin typeface="Times New Roman"/>
                <a:cs typeface="Times New Roman"/>
              </a:rPr>
              <a:t>10</a:t>
            </a:r>
            <a:r>
              <a:rPr dirty="0" sz="3200" spc="-185">
                <a:latin typeface="Times New Roman"/>
                <a:cs typeface="Times New Roman"/>
              </a:rPr>
              <a:t> </a:t>
            </a:r>
            <a:r>
              <a:rPr dirty="0" sz="3200" spc="70">
                <a:latin typeface="Times New Roman"/>
                <a:cs typeface="Times New Roman"/>
              </a:rPr>
              <a:t>m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72708" y="3038445"/>
            <a:ext cx="84074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latin typeface="Times New Roman"/>
                <a:cs typeface="Times New Roman"/>
              </a:rPr>
              <a:t>10</a:t>
            </a:r>
            <a:r>
              <a:rPr dirty="0" sz="3200" spc="-185">
                <a:latin typeface="Times New Roman"/>
                <a:cs typeface="Times New Roman"/>
              </a:rPr>
              <a:t> </a:t>
            </a:r>
            <a:r>
              <a:rPr dirty="0" sz="3200" spc="70">
                <a:latin typeface="Times New Roman"/>
                <a:cs typeface="Times New Roman"/>
              </a:rPr>
              <a:t>m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84967" y="4359245"/>
            <a:ext cx="8582025" cy="1429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7658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latin typeface="Times New Roman"/>
                <a:cs typeface="Times New Roman"/>
              </a:rPr>
              <a:t>30</a:t>
            </a:r>
            <a:r>
              <a:rPr dirty="0" sz="3200" spc="-185">
                <a:latin typeface="Times New Roman"/>
                <a:cs typeface="Times New Roman"/>
              </a:rPr>
              <a:t> </a:t>
            </a:r>
            <a:r>
              <a:rPr dirty="0" sz="3200" spc="70">
                <a:latin typeface="Times New Roman"/>
                <a:cs typeface="Times New Roman"/>
              </a:rPr>
              <a:t>m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935"/>
              </a:spcBef>
            </a:pPr>
            <a:r>
              <a:rPr dirty="0" sz="2200" spc="-20">
                <a:latin typeface="Times New Roman"/>
                <a:cs typeface="Times New Roman"/>
              </a:rPr>
              <a:t>5.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În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această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imagine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este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reprezentată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forma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grădinii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bunicilor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lui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David.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Ce </a:t>
            </a:r>
            <a:r>
              <a:rPr dirty="0" sz="2200">
                <a:latin typeface="Times New Roman"/>
                <a:cs typeface="Times New Roman"/>
              </a:rPr>
              <a:t>lungime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are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gardul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care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înconjoară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grădina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bunicilor</a:t>
            </a:r>
            <a:r>
              <a:rPr dirty="0" sz="2200" spc="-5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lui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David?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5905500" y="6261100"/>
            <a:ext cx="1155700" cy="341630"/>
            <a:chOff x="5905500" y="6261100"/>
            <a:chExt cx="1155700" cy="341630"/>
          </a:xfrm>
        </p:grpSpPr>
        <p:sp>
          <p:nvSpPr>
            <p:cNvPr id="10" name="object 10" descr=""/>
            <p:cNvSpPr/>
            <p:nvPr/>
          </p:nvSpPr>
          <p:spPr>
            <a:xfrm>
              <a:off x="5911850" y="6267450"/>
              <a:ext cx="1143000" cy="328930"/>
            </a:xfrm>
            <a:custGeom>
              <a:avLst/>
              <a:gdLst/>
              <a:ahLst/>
              <a:cxnLst/>
              <a:rect l="l" t="t" r="r" b="b"/>
              <a:pathLst>
                <a:path w="1143000" h="328929">
                  <a:moveTo>
                    <a:pt x="1143000" y="0"/>
                  </a:moveTo>
                  <a:lnTo>
                    <a:pt x="0" y="0"/>
                  </a:lnTo>
                  <a:lnTo>
                    <a:pt x="0" y="328587"/>
                  </a:lnTo>
                  <a:lnTo>
                    <a:pt x="1143000" y="328587"/>
                  </a:lnTo>
                  <a:lnTo>
                    <a:pt x="1143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911850" y="6267450"/>
              <a:ext cx="1143000" cy="328930"/>
            </a:xfrm>
            <a:custGeom>
              <a:avLst/>
              <a:gdLst/>
              <a:ahLst/>
              <a:cxnLst/>
              <a:rect l="l" t="t" r="r" b="b"/>
              <a:pathLst>
                <a:path w="1143000" h="328929">
                  <a:moveTo>
                    <a:pt x="0" y="328587"/>
                  </a:moveTo>
                  <a:lnTo>
                    <a:pt x="1143000" y="328587"/>
                  </a:lnTo>
                  <a:lnTo>
                    <a:pt x="1143000" y="0"/>
                  </a:lnTo>
                  <a:lnTo>
                    <a:pt x="0" y="0"/>
                  </a:lnTo>
                  <a:lnTo>
                    <a:pt x="0" y="328587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5" name="object 15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87032" y="2705020"/>
            <a:ext cx="8549005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 spc="-20">
                <a:latin typeface="Times New Roman"/>
                <a:cs typeface="Times New Roman"/>
              </a:rPr>
              <a:t>6.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Daca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David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cules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45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de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roșii,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bunicul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său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cules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57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de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ardei,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iar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tatăl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său </a:t>
            </a:r>
            <a:r>
              <a:rPr dirty="0" sz="2200">
                <a:latin typeface="Times New Roman"/>
                <a:cs typeface="Times New Roman"/>
              </a:rPr>
              <a:t>a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cules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29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de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castraveți.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Cine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cules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 spc="-50">
                <a:latin typeface="Times New Roman"/>
                <a:cs typeface="Times New Roman"/>
              </a:rPr>
              <a:t>cele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mai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multe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legume?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5435600" y="3949700"/>
            <a:ext cx="1828800" cy="341630"/>
            <a:chOff x="5435600" y="3949700"/>
            <a:chExt cx="1828800" cy="341630"/>
          </a:xfrm>
        </p:grpSpPr>
        <p:sp>
          <p:nvSpPr>
            <p:cNvPr id="5" name="object 5" descr=""/>
            <p:cNvSpPr/>
            <p:nvPr/>
          </p:nvSpPr>
          <p:spPr>
            <a:xfrm>
              <a:off x="5441950" y="3956050"/>
              <a:ext cx="1816100" cy="328930"/>
            </a:xfrm>
            <a:custGeom>
              <a:avLst/>
              <a:gdLst/>
              <a:ahLst/>
              <a:cxnLst/>
              <a:rect l="l" t="t" r="r" b="b"/>
              <a:pathLst>
                <a:path w="1816100" h="328929">
                  <a:moveTo>
                    <a:pt x="1816100" y="0"/>
                  </a:moveTo>
                  <a:lnTo>
                    <a:pt x="0" y="0"/>
                  </a:lnTo>
                  <a:lnTo>
                    <a:pt x="0" y="328587"/>
                  </a:lnTo>
                  <a:lnTo>
                    <a:pt x="1816100" y="328587"/>
                  </a:lnTo>
                  <a:lnTo>
                    <a:pt x="1816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1950" y="3956050"/>
              <a:ext cx="1816100" cy="328930"/>
            </a:xfrm>
            <a:custGeom>
              <a:avLst/>
              <a:gdLst/>
              <a:ahLst/>
              <a:cxnLst/>
              <a:rect l="l" t="t" r="r" b="b"/>
              <a:pathLst>
                <a:path w="1816100" h="328929">
                  <a:moveTo>
                    <a:pt x="0" y="328587"/>
                  </a:moveTo>
                  <a:lnTo>
                    <a:pt x="1816100" y="328587"/>
                  </a:lnTo>
                  <a:lnTo>
                    <a:pt x="1816100" y="0"/>
                  </a:lnTo>
                  <a:lnTo>
                    <a:pt x="0" y="0"/>
                  </a:lnTo>
                  <a:lnTo>
                    <a:pt x="0" y="328587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3448" y="1758607"/>
            <a:ext cx="8846551" cy="306138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68574" y="5055807"/>
            <a:ext cx="8200390" cy="2418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 spc="-20">
                <a:latin typeface="Times New Roman"/>
                <a:cs typeface="Times New Roman"/>
              </a:rPr>
              <a:t>8.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Observă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programul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parcului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Cișmigiu.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Pentru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perioadele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date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care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este </a:t>
            </a:r>
            <a:r>
              <a:rPr dirty="0" sz="2200">
                <a:latin typeface="Times New Roman"/>
                <a:cs typeface="Times New Roman"/>
              </a:rPr>
              <a:t>numărul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total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de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ore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în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care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parcul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funcționeză.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2200">
              <a:latin typeface="Times New Roman"/>
              <a:cs typeface="Times New Roman"/>
            </a:endParaRPr>
          </a:p>
          <a:p>
            <a:pPr marL="1107440">
              <a:lnSpc>
                <a:spcPct val="100000"/>
              </a:lnSpc>
              <a:spcBef>
                <a:spcPts val="5"/>
              </a:spcBef>
            </a:pPr>
            <a:r>
              <a:rPr dirty="0" sz="2000" spc="-25">
                <a:latin typeface="Times New Roman"/>
                <a:cs typeface="Times New Roman"/>
              </a:rPr>
              <a:t>3-</a:t>
            </a:r>
            <a:r>
              <a:rPr dirty="0" sz="2000">
                <a:latin typeface="Times New Roman"/>
                <a:cs typeface="Times New Roman"/>
              </a:rPr>
              <a:t>5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Octombrie</a:t>
            </a:r>
            <a:endParaRPr sz="2000">
              <a:latin typeface="Times New Roman"/>
              <a:cs typeface="Times New Roman"/>
            </a:endParaRPr>
          </a:p>
          <a:p>
            <a:pPr marL="1107440">
              <a:lnSpc>
                <a:spcPct val="100000"/>
              </a:lnSpc>
              <a:spcBef>
                <a:spcPts val="1019"/>
              </a:spcBef>
            </a:pPr>
            <a:r>
              <a:rPr dirty="0" sz="2000" spc="-35">
                <a:latin typeface="Times New Roman"/>
                <a:cs typeface="Times New Roman"/>
              </a:rPr>
              <a:t>12-</a:t>
            </a:r>
            <a:r>
              <a:rPr dirty="0" sz="2000">
                <a:latin typeface="Times New Roman"/>
                <a:cs typeface="Times New Roman"/>
              </a:rPr>
              <a:t>14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Octombrie</a:t>
            </a:r>
            <a:endParaRPr sz="2000">
              <a:latin typeface="Times New Roman"/>
              <a:cs typeface="Times New Roman"/>
            </a:endParaRPr>
          </a:p>
          <a:p>
            <a:pPr marL="1107440">
              <a:lnSpc>
                <a:spcPct val="100000"/>
              </a:lnSpc>
              <a:spcBef>
                <a:spcPts val="1375"/>
              </a:spcBef>
            </a:pPr>
            <a:r>
              <a:rPr dirty="0" sz="2000" spc="-35">
                <a:latin typeface="Times New Roman"/>
                <a:cs typeface="Times New Roman"/>
              </a:rPr>
              <a:t>29-</a:t>
            </a:r>
            <a:r>
              <a:rPr dirty="0" sz="2000">
                <a:latin typeface="Times New Roman"/>
                <a:cs typeface="Times New Roman"/>
              </a:rPr>
              <a:t>31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Octombrie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932461" y="6746875"/>
            <a:ext cx="914400" cy="793750"/>
            <a:chOff x="5932461" y="6746875"/>
            <a:chExt cx="914400" cy="793750"/>
          </a:xfrm>
        </p:grpSpPr>
        <p:sp>
          <p:nvSpPr>
            <p:cNvPr id="6" name="object 6" descr=""/>
            <p:cNvSpPr/>
            <p:nvPr/>
          </p:nvSpPr>
          <p:spPr>
            <a:xfrm>
              <a:off x="5938811" y="6753225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90170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901700" y="361950"/>
                  </a:lnTo>
                  <a:lnTo>
                    <a:pt x="901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938811" y="6753225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0" y="361950"/>
                  </a:moveTo>
                  <a:lnTo>
                    <a:pt x="901700" y="361950"/>
                  </a:lnTo>
                  <a:lnTo>
                    <a:pt x="90170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938811" y="7172325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90170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901700" y="361950"/>
                  </a:lnTo>
                  <a:lnTo>
                    <a:pt x="901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938811" y="7172325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0" y="361950"/>
                  </a:moveTo>
                  <a:lnTo>
                    <a:pt x="901700" y="361950"/>
                  </a:lnTo>
                  <a:lnTo>
                    <a:pt x="90170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5932461" y="6267450"/>
            <a:ext cx="914400" cy="374650"/>
            <a:chOff x="5932461" y="6267450"/>
            <a:chExt cx="914400" cy="374650"/>
          </a:xfrm>
        </p:grpSpPr>
        <p:sp>
          <p:nvSpPr>
            <p:cNvPr id="11" name="object 11" descr=""/>
            <p:cNvSpPr/>
            <p:nvPr/>
          </p:nvSpPr>
          <p:spPr>
            <a:xfrm>
              <a:off x="5938811" y="6273800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90170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901700" y="361950"/>
                  </a:lnTo>
                  <a:lnTo>
                    <a:pt x="901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938811" y="6273800"/>
              <a:ext cx="901700" cy="361950"/>
            </a:xfrm>
            <a:custGeom>
              <a:avLst/>
              <a:gdLst/>
              <a:ahLst/>
              <a:cxnLst/>
              <a:rect l="l" t="t" r="r" b="b"/>
              <a:pathLst>
                <a:path w="901700" h="361950">
                  <a:moveTo>
                    <a:pt x="0" y="361950"/>
                  </a:moveTo>
                  <a:lnTo>
                    <a:pt x="901700" y="361950"/>
                  </a:lnTo>
                  <a:lnTo>
                    <a:pt x="90170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4773" y="1993475"/>
            <a:ext cx="9095242" cy="188002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44182" y="4102021"/>
            <a:ext cx="863727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 spc="-20">
                <a:latin typeface="Times New Roman"/>
                <a:cs typeface="Times New Roman"/>
              </a:rPr>
              <a:t>9.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Observă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flota </a:t>
            </a:r>
            <a:r>
              <a:rPr dirty="0" sz="2200">
                <a:latin typeface="Times New Roman"/>
                <a:cs typeface="Times New Roman"/>
              </a:rPr>
              <a:t>debarcaderului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parcului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Cișmigiu. </a:t>
            </a:r>
            <a:r>
              <a:rPr dirty="0" sz="2200">
                <a:latin typeface="Times New Roman"/>
                <a:cs typeface="Times New Roman"/>
              </a:rPr>
              <a:t>Care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este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numărul</a:t>
            </a:r>
            <a:r>
              <a:rPr dirty="0" sz="2200" spc="-2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de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per- </a:t>
            </a:r>
            <a:r>
              <a:rPr dirty="0" sz="2200">
                <a:latin typeface="Times New Roman"/>
                <a:cs typeface="Times New Roman"/>
              </a:rPr>
              <a:t>soane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care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pot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 spc="-95">
                <a:latin typeface="Times New Roman"/>
                <a:cs typeface="Times New Roman"/>
              </a:rPr>
              <a:t>fi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simultan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pe</a:t>
            </a:r>
            <a:r>
              <a:rPr dirty="0" sz="2200" spc="-3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lac?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482170" y="5083175"/>
            <a:ext cx="2040889" cy="374650"/>
            <a:chOff x="5482170" y="5083175"/>
            <a:chExt cx="2040889" cy="374650"/>
          </a:xfrm>
        </p:grpSpPr>
        <p:sp>
          <p:nvSpPr>
            <p:cNvPr id="6" name="object 6" descr=""/>
            <p:cNvSpPr/>
            <p:nvPr/>
          </p:nvSpPr>
          <p:spPr>
            <a:xfrm>
              <a:off x="5488520" y="5089525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2027770" y="0"/>
                  </a:moveTo>
                  <a:lnTo>
                    <a:pt x="0" y="0"/>
                  </a:lnTo>
                  <a:lnTo>
                    <a:pt x="0" y="361950"/>
                  </a:lnTo>
                  <a:lnTo>
                    <a:pt x="2027770" y="361950"/>
                  </a:lnTo>
                  <a:lnTo>
                    <a:pt x="20277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488520" y="5089525"/>
              <a:ext cx="2028189" cy="361950"/>
            </a:xfrm>
            <a:custGeom>
              <a:avLst/>
              <a:gdLst/>
              <a:ahLst/>
              <a:cxnLst/>
              <a:rect l="l" t="t" r="r" b="b"/>
              <a:pathLst>
                <a:path w="2028190" h="361950">
                  <a:moveTo>
                    <a:pt x="0" y="361950"/>
                  </a:moveTo>
                  <a:lnTo>
                    <a:pt x="2027770" y="361950"/>
                  </a:lnTo>
                  <a:lnTo>
                    <a:pt x="2027770" y="0"/>
                  </a:lnTo>
                  <a:lnTo>
                    <a:pt x="0" y="0"/>
                  </a:lnTo>
                  <a:lnTo>
                    <a:pt x="0" y="36195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Matematică</a:t>
            </a:r>
            <a:r>
              <a:rPr dirty="0" spc="-150"/>
              <a:t> </a:t>
            </a:r>
            <a:r>
              <a:rPr dirty="0" spc="70"/>
              <a:t>pentru</a:t>
            </a:r>
            <a:r>
              <a:rPr dirty="0" spc="-145"/>
              <a:t> </a:t>
            </a:r>
            <a:r>
              <a:rPr dirty="0" spc="-150"/>
              <a:t>clasele</a:t>
            </a:r>
            <a:r>
              <a:rPr dirty="0" spc="-145"/>
              <a:t> </a:t>
            </a:r>
            <a:r>
              <a:rPr dirty="0" spc="-10"/>
              <a:t>primare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7638" y="1828711"/>
            <a:ext cx="6351427" cy="43188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917700" y="2362120"/>
            <a:ext cx="5377180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35">
                <a:latin typeface="Times New Roman"/>
                <a:cs typeface="Times New Roman"/>
              </a:rPr>
              <a:t>10.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Observă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lungimile</a:t>
            </a:r>
            <a:r>
              <a:rPr dirty="0" sz="2200" spc="-6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date.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200" spc="-70">
                <a:latin typeface="Times New Roman"/>
                <a:cs typeface="Times New Roman"/>
              </a:rPr>
              <a:t>Bifează</a:t>
            </a:r>
            <a:r>
              <a:rPr dirty="0" sz="2200" spc="-4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ordonarea</a:t>
            </a:r>
            <a:r>
              <a:rPr dirty="0" sz="2200" spc="-4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crescătoare</a:t>
            </a:r>
            <a:r>
              <a:rPr dirty="0" sz="2200" spc="-4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</a:t>
            </a:r>
            <a:r>
              <a:rPr dirty="0" sz="2200" spc="-4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acestor</a:t>
            </a:r>
            <a:r>
              <a:rPr dirty="0" sz="2200" spc="-4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lungimi.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457200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89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659529" y="8851898"/>
            <a:ext cx="1888489" cy="444500"/>
          </a:xfrm>
          <a:custGeom>
            <a:avLst/>
            <a:gdLst/>
            <a:ahLst/>
            <a:cxnLst/>
            <a:rect l="l" t="t" r="r" b="b"/>
            <a:pathLst>
              <a:path w="1888490" h="444500">
                <a:moveTo>
                  <a:pt x="1888070" y="0"/>
                </a:moveTo>
                <a:lnTo>
                  <a:pt x="0" y="0"/>
                </a:lnTo>
                <a:lnTo>
                  <a:pt x="0" y="444500"/>
                </a:lnTo>
                <a:lnTo>
                  <a:pt x="1888070" y="444500"/>
                </a:lnTo>
                <a:lnTo>
                  <a:pt x="1888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30400" y="3848100"/>
            <a:ext cx="4446003" cy="63513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68794" y="3848100"/>
            <a:ext cx="4446003" cy="63513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30400" y="5029200"/>
            <a:ext cx="4446003" cy="63513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68794" y="5029200"/>
            <a:ext cx="4446003" cy="635139"/>
          </a:xfrm>
          <a:prstGeom prst="rect">
            <a:avLst/>
          </a:prstGeom>
        </p:spPr>
      </p:pic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pc="-70"/>
              <a:t>PREVIOUS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1160550" y="8854908"/>
            <a:ext cx="887730" cy="47117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600" spc="-3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2024-07-14T06:57:21Z</dcterms:created>
  <dcterms:modified xsi:type="dcterms:W3CDTF">2024-07-14T06:57:21Z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2023-05-09T00:00:00Z</vt:filetime>
  </property>
  <property fmtid="{D5CDD505-2E9C-101B-9397-08002B2CF9AE}" pid="3" name="Creator">
    <vt:lpwstr>Adobe InDesign 18.2 (Windows)</vt:lpwstr>
  </property>
  <property fmtid="{D5CDD505-2E9C-101B-9397-08002B2CF9AE}" pid="4" name="LastSaved">
    <vt:filetime>2024-07-14T00:00:00Z</vt:filetime>
  </property>
  <property fmtid="{D5CDD505-2E9C-101B-9397-08002B2CF9AE}" pid="5" name="Producer">
    <vt:lpwstr>Adobe PDF Library 17.0</vt:lpwstr>
  </property>
</Properties>
</file>