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7"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58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2226850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2343786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94804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2133032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69355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1667720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37137711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3563970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1105794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DF3294-7EC4-44CF-BDC5-E4BE650CABB4}" type="datetimeFigureOut">
              <a:rPr lang="en-US" smtClean="0"/>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3586207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DF3294-7EC4-44CF-BDC5-E4BE650CABB4}" type="datetimeFigureOut">
              <a:rPr lang="en-US" smtClean="0"/>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1429336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DF3294-7EC4-44CF-BDC5-E4BE650CABB4}" type="datetimeFigureOut">
              <a:rPr lang="en-US" smtClean="0"/>
              <a:t>6/26/2024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3576390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DF3294-7EC4-44CF-BDC5-E4BE650CABB4}" type="datetimeFigureOut">
              <a:rPr lang="en-US" smtClean="0"/>
              <a:t>6/26/2024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3419313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DF3294-7EC4-44CF-BDC5-E4BE650CABB4}" type="datetimeFigureOut">
              <a:rPr lang="en-US" smtClean="0"/>
              <a:t>6/26/2024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96064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DF3294-7EC4-44CF-BDC5-E4BE650CABB4}" type="datetimeFigureOut">
              <a:rPr lang="en-US" smtClean="0"/>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1513091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DF3294-7EC4-44CF-BDC5-E4BE650CABB4}" type="datetimeFigureOut">
              <a:rPr lang="en-US" smtClean="0"/>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003F51-C775-4148-98BB-9A22DDC4E499}" type="slidenum">
              <a:rPr lang="en-US" smtClean="0"/>
              <a:t>‹#›</a:t>
            </a:fld>
            <a:endParaRPr lang="en-US"/>
          </a:p>
        </p:txBody>
      </p:sp>
    </p:spTree>
    <p:extLst>
      <p:ext uri="{BB962C8B-B14F-4D97-AF65-F5344CB8AC3E}">
        <p14:creationId xmlns:p14="http://schemas.microsoft.com/office/powerpoint/2010/main" val="2657560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DF3294-7EC4-44CF-BDC5-E4BE650CABB4}" type="datetimeFigureOut">
              <a:rPr lang="en-US" smtClean="0"/>
              <a:t>6/26/2024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1003F51-C775-4148-98BB-9A22DDC4E499}" type="slidenum">
              <a:rPr lang="en-US" smtClean="0"/>
              <a:t>‹#›</a:t>
            </a:fld>
            <a:endParaRPr lang="en-US"/>
          </a:p>
        </p:txBody>
      </p:sp>
    </p:spTree>
    <p:extLst>
      <p:ext uri="{BB962C8B-B14F-4D97-AF65-F5344CB8AC3E}">
        <p14:creationId xmlns:p14="http://schemas.microsoft.com/office/powerpoint/2010/main" val="27950805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clinicaoananicolau.ro/tulburari-de-personalitate/"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0Z-7CEMFag0"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E4BA-7B3F-F11D-7043-04F49D387991}"/>
              </a:ext>
            </a:extLst>
          </p:cNvPr>
          <p:cNvSpPr>
            <a:spLocks noGrp="1"/>
          </p:cNvSpPr>
          <p:nvPr>
            <p:ph type="ctrTitle"/>
          </p:nvPr>
        </p:nvSpPr>
        <p:spPr>
          <a:xfrm>
            <a:off x="1507067" y="822121"/>
            <a:ext cx="7766936" cy="2290195"/>
          </a:xfrm>
        </p:spPr>
        <p:txBody>
          <a:bodyPr/>
          <a:lstStyle/>
          <a:p>
            <a:pPr marL="0" marR="0" algn="ctr">
              <a:lnSpc>
                <a:spcPct val="115000"/>
              </a:lnSpc>
              <a:spcBef>
                <a:spcPts val="0"/>
              </a:spcBef>
              <a:spcAft>
                <a:spcPts val="1000"/>
              </a:spcAft>
            </a:pPr>
            <a:r>
              <a:rPr lang="ro-RO" sz="3200" b="1" dirty="0" smtClean="0">
                <a:effectLst/>
                <a:latin typeface="Calibri" panose="020F0502020204030204" pitchFamily="34" charset="0"/>
                <a:ea typeface="Calibri" panose="020F0502020204030204" pitchFamily="34" charset="0"/>
                <a:cs typeface="Times New Roman" panose="02020603050405020304" pitchFamily="18" charset="0"/>
              </a:rPr>
              <a:t>LICEUL NAȚIONAL DE INFORMATICĂ ARAD</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FC4EAC86-46D9-C645-2E5A-26DF122CA1AD}"/>
              </a:ext>
            </a:extLst>
          </p:cNvPr>
          <p:cNvSpPr>
            <a:spLocks noGrp="1"/>
          </p:cNvSpPr>
          <p:nvPr>
            <p:ph type="subTitle" idx="1"/>
          </p:nvPr>
        </p:nvSpPr>
        <p:spPr>
          <a:xfrm>
            <a:off x="1507067" y="2340528"/>
            <a:ext cx="7766936" cy="4093827"/>
          </a:xfrm>
        </p:spPr>
        <p:txBody>
          <a:bodyPr>
            <a:normAutofit/>
          </a:bodyPr>
          <a:lstStyle/>
          <a:p>
            <a:pPr marL="0" marR="0" algn="ctr">
              <a:lnSpc>
                <a:spcPct val="115000"/>
              </a:lnSpc>
              <a:spcBef>
                <a:spcPts val="0"/>
              </a:spcBef>
              <a:spcAft>
                <a:spcPts val="1000"/>
              </a:spcAft>
            </a:pPr>
            <a:endPar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ro-RO" sz="18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EDUCAREA SI INTEGRAREA ELEVILOR CU CES</a:t>
            </a:r>
          </a:p>
          <a:p>
            <a:pPr marL="0" marR="0" algn="ctr">
              <a:lnSpc>
                <a:spcPct val="115000"/>
              </a:lnSpc>
              <a:spcBef>
                <a:spcPts val="0"/>
              </a:spcBef>
              <a:spcAft>
                <a:spcPts val="1000"/>
              </a:spcAft>
            </a:pPr>
            <a:endPar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ro-RO"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TEMA </a:t>
            </a:r>
            <a:r>
              <a:rPr lang="ro-RO" sz="16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PROFILUL DE DEZVOLTARE AL ABILITĂȚILOR VERBALE LA ELEVII CU  ADHD. IMPLICATII ASUPRA PERFORMANȚEI </a:t>
            </a:r>
            <a:r>
              <a:rPr lang="ro-RO" sz="16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Ș</a:t>
            </a:r>
            <a:r>
              <a:rPr lang="ro-RO" sz="16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COLARE”</a:t>
            </a:r>
          </a:p>
          <a:p>
            <a:pPr marL="0" marR="0" algn="ctr">
              <a:lnSpc>
                <a:spcPct val="115000"/>
              </a:lnSpc>
              <a:spcBef>
                <a:spcPts val="0"/>
              </a:spcBef>
              <a:spcAft>
                <a:spcPts val="1000"/>
              </a:spcAft>
            </a:pPr>
            <a:endParaRPr lang="en-US" sz="14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endPar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15000"/>
              </a:lnSpc>
              <a:spcBef>
                <a:spcPts val="0"/>
              </a:spcBef>
              <a:spcAft>
                <a:spcPts val="1000"/>
              </a:spcAft>
            </a:pPr>
            <a:r>
              <a:rPr lang="ro-RO" sz="16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PROF. PT. ÎNV. PRIMAR </a:t>
            </a:r>
          </a:p>
          <a:p>
            <a:pPr marL="0" marR="0" algn="r">
              <a:lnSpc>
                <a:spcPct val="115000"/>
              </a:lnSpc>
              <a:spcBef>
                <a:spcPts val="0"/>
              </a:spcBef>
              <a:spcAft>
                <a:spcPts val="1000"/>
              </a:spcAft>
            </a:pPr>
            <a:r>
              <a:rPr lang="ro-RO"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ȚIGAN ADRIANA - GINA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06686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8FA5D9-DF44-E108-1923-AF0417715B68}"/>
              </a:ext>
            </a:extLst>
          </p:cNvPr>
          <p:cNvSpPr txBox="1"/>
          <p:nvPr/>
        </p:nvSpPr>
        <p:spPr>
          <a:xfrm>
            <a:off x="102550" y="0"/>
            <a:ext cx="10519872" cy="5676554"/>
          </a:xfrm>
          <a:prstGeom prst="rect">
            <a:avLst/>
          </a:prstGeom>
          <a:noFill/>
        </p:spPr>
        <p:txBody>
          <a:bodyPr wrap="square">
            <a:spAutoFit/>
          </a:bodyPr>
          <a:lstStyle/>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endParaRPr lang="ro-RO" sz="1800" dirty="0">
              <a:solidFill>
                <a:srgbClr val="777777"/>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Jocul lui Kim: acest joc presupune jocul cu diverse obiecte. Iei câteva obiecte și le așezi pe podea sau pe o tavă. Timp de 30 de secunde, copilul le va studia, iar după acest timp, acoperi obiectele și îi ceri copilului să numească obiectele respective. Sau scoți unul dintre obiecte și îl rogi să indice care sunt celelalte obiecte acoperite. Pe lângă antrenarea capacității de concentrare, copilul își antrenează și memoria.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Să coloreze cercuri dintr-o carte de colorat sau cercuri pe care tu le creionezi: se începe cu cercuri mai mici, apoi din ce în ce mai mari, astfel încât timpul de concentrare să crească. Cu timpul, formele pot deveni din ce în ce mai complexe și de diferite mărimi, cu scopul extinderii duratei de concentrare.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Jocul “Am fost la supermarket și am cumpărat…” – acest joc are nevoie de cel puțin doi jucători așezați într-un cerc (sau stând în picioare în cerc). Primul jucător completează propoziția cu un obiect ce începe cu litera A, prima literă din alfabet. Următoarea persoană din cerc spune ce a cumpărat din magazin, un obiect ce începe cu litera B, dar precizează și cuvântul anterior. Acest tip de joc antrenează și memoria, și atenția.</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94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Jocurile ce implică activitate fizică pot reprezenta un real avantaj deoarece îl ajută pe copil să se coordoneze, sincronizeze, antrenând abilitățile motorii, dar și memoria, atenția și capacitatea de concentrare. Totodată, jocul reprezintă o unealtă pentru a-i oferi copilului sentimentul de conexiune cu părintele, sprijin și încurajare.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3396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C7A561-AB96-CE2B-E227-B93EB87D2B72}"/>
              </a:ext>
            </a:extLst>
          </p:cNvPr>
          <p:cNvSpPr txBox="1"/>
          <p:nvPr/>
        </p:nvSpPr>
        <p:spPr>
          <a:xfrm>
            <a:off x="478172" y="204573"/>
            <a:ext cx="7986320" cy="6032421"/>
          </a:xfrm>
          <a:prstGeom prst="rect">
            <a:avLst/>
          </a:prstGeom>
          <a:noFill/>
        </p:spPr>
        <p:txBody>
          <a:bodyPr wrap="square">
            <a:spAutoFit/>
          </a:bodyPr>
          <a:lstStyle/>
          <a:p>
            <a:pPr marL="0" marR="0">
              <a:spcBef>
                <a:spcPts val="0"/>
              </a:spcBef>
              <a:spcAft>
                <a:spcPts val="1560"/>
              </a:spcAft>
            </a:pPr>
            <a:endParaRPr lang="ro-RO" sz="1800" b="1"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b="1" dirty="0">
                <a:solidFill>
                  <a:srgbClr val="00B050"/>
                </a:solidFill>
                <a:effectLst/>
                <a:latin typeface="Times New Roman" panose="02020603050405020304" pitchFamily="18" charset="0"/>
                <a:ea typeface="Times New Roman" panose="02020603050405020304" pitchFamily="18" charset="0"/>
              </a:rPr>
              <a:t>CONCLUZIE</a:t>
            </a:r>
            <a:endParaRPr lang="en-US" sz="1800" dirty="0">
              <a:solidFill>
                <a:srgbClr val="00B050"/>
              </a:solidFill>
              <a:effectLst/>
              <a:latin typeface="Times New Roman" panose="02020603050405020304" pitchFamily="18" charset="0"/>
              <a:ea typeface="Times New Roman" panose="02020603050405020304" pitchFamily="18" charset="0"/>
            </a:endParaRPr>
          </a:p>
          <a:p>
            <a:pPr marL="0" marR="0">
              <a:spcBef>
                <a:spcPts val="0"/>
              </a:spcBef>
              <a:spcAft>
                <a:spcPts val="1560"/>
              </a:spcAft>
            </a:pPr>
            <a:endParaRPr lang="ro-RO"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Pentru cadrele didactice, copiii cu ADHD reprezintă o provocare educațională, deoarece aceștia au nevoie de strategii și structuri specifice pentru a învăța cu succes în mediul de învățare riguros.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Copiii cu ADHD se regăsesc în toate tipurile de școli, deoarece inteligența lor nu este diferită de cea a colegilor lor. Aceștia depind de profesori pentru a crea un mediu de învățare în care și ei pot învăța eficient. Pentru a face acest lucru, cadrele didactice trebuie să răspundă nevoilor de învățare foarte speciale ale acestor copii și să dezvolte intervenții individualizate pentru fiecare copil în parte.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Copiii cu tulburare de deficit de atenție/hiperactivitate au nevoie de feedback, limite și instrucțiuni mai clare, mai consistente și mai frecvente decât ceilalți. Acest lucru solicită foarte mult din partea profesorilor și necesită o atenție specială din partea acestora.</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Viata poate fi dificila pentru copiii cu ADHD. Ei sunt aceia care au atat de adesea probleme la scoala, care nu pot duce la bun sfarsit un joc si care isi pierd prietenii.</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3460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28359C-89D6-46EB-DA22-0511D6DD529A}"/>
              </a:ext>
            </a:extLst>
          </p:cNvPr>
          <p:cNvSpPr txBox="1"/>
          <p:nvPr/>
        </p:nvSpPr>
        <p:spPr>
          <a:xfrm>
            <a:off x="142613" y="92280"/>
            <a:ext cx="10553350" cy="6720301"/>
          </a:xfrm>
          <a:prstGeom prst="rect">
            <a:avLst/>
          </a:prstGeom>
          <a:noFill/>
        </p:spPr>
        <p:txBody>
          <a:bodyPr wrap="square">
            <a:spAutoFit/>
          </a:bodyPr>
          <a:lstStyle/>
          <a:p>
            <a:pPr marL="0" marR="0" indent="457200" algn="just">
              <a:lnSpc>
                <a:spcPct val="150000"/>
              </a:lnSpc>
              <a:spcBef>
                <a:spcPts val="0"/>
              </a:spcBef>
              <a:spcAft>
                <a:spcPts val="1000"/>
              </a:spcAft>
            </a:pPr>
            <a:r>
              <a:rPr lang="ro-RO"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Integrarea şcolară</a:t>
            </a:r>
            <a:r>
              <a:rPr lang="ro-RO"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ca situaţie particulară, poate fi definită în două feluri: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0" algn="l"/>
              </a:tabLst>
            </a:pPr>
            <a:r>
              <a:rPr lang="ro-RO"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 sens larg, se referă la adaptarea oricărui copil la cerinţele şcolare;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0" algn="l"/>
              </a:tabLst>
            </a:pPr>
            <a:r>
              <a:rPr lang="ro-RO"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 sens restrâns, prezintă problematica copiilor cu cerinţe speciale şi introducerea acestora în instituţii şcolare obişnuite sau în moduri de organizare cât mai apropiate de acestea.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ro-RO"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Integrarea şcolară nu poate fi separată de integrarea socială pentru că şcoala este parte integrantă a vieţii sociale iar fiinţa socială se constituie doar în urma unei finalităţi educaţionale.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 Copiii cu dizabilități au aceleaşi trebuinţe de bază în creştere şi dezvoltare ca toţi copiii: nevoia de afecţiune şi securitate, de încredere în sine, de responsabilitate şi independenţă, etc. Ei au în acelaşi timp însă anumite necesităţi particulare, specifice. </a:t>
            </a:r>
            <a:endParaRPr lang="en-US" sz="1600" dirty="0">
              <a:effectLst/>
              <a:latin typeface="Times New Roman" panose="02020603050405020304" pitchFamily="18" charset="0"/>
              <a:ea typeface="Times New Roman" panose="02020603050405020304" pitchFamily="18" charset="0"/>
            </a:endParaRPr>
          </a:p>
          <a:p>
            <a:pPr marL="0" marR="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Dizabilitățile de limbaj reprezintă rezultatul disfuncţiilor intervenite în recepţionarea, înţelegerea, elaborarea şi realizarea comunicării scrise şi orale datorită unor afecţiuni de natură organică, funcţională, psihologică sau educaţională care acţionează asupra copilului mic în perioada apariţiei şi dezvoltării limbajului.</a:t>
            </a:r>
            <a:endParaRPr lang="en-US" sz="1600" dirty="0">
              <a:effectLst/>
              <a:latin typeface="Times New Roman" panose="02020603050405020304" pitchFamily="18" charset="0"/>
              <a:ea typeface="Times New Roman" panose="02020603050405020304" pitchFamily="18" charset="0"/>
            </a:endParaRPr>
          </a:p>
          <a:p>
            <a:pPr marL="0" marR="0" indent="45720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Tulburările de limbaj pot fi clasificate după mai multe criterii:</a:t>
            </a:r>
            <a:endParaRPr lang="en-US" sz="1600" dirty="0">
              <a:effectLst/>
              <a:latin typeface="Times New Roman" panose="02020603050405020304" pitchFamily="18" charset="0"/>
              <a:ea typeface="Times New Roman" panose="02020603050405020304" pitchFamily="18" charset="0"/>
            </a:endParaRPr>
          </a:p>
          <a:p>
            <a:pPr marL="0" marR="0" indent="45720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a) Tulburări de pronunţie (dislalia, rinolalia, dizartria);</a:t>
            </a:r>
            <a:endParaRPr lang="en-US" sz="1600" dirty="0">
              <a:effectLst/>
              <a:latin typeface="Times New Roman" panose="02020603050405020304" pitchFamily="18" charset="0"/>
              <a:ea typeface="Times New Roman" panose="02020603050405020304" pitchFamily="18" charset="0"/>
            </a:endParaRPr>
          </a:p>
          <a:p>
            <a:pPr marL="0" marR="0" indent="45720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b) Tulburări de ritm şi fluenţă a vorbirii (bâlbâiala, tahilalia, logonevroza etc);</a:t>
            </a:r>
            <a:endParaRPr lang="en-US" sz="1600" dirty="0">
              <a:effectLst/>
              <a:latin typeface="Times New Roman" panose="02020603050405020304" pitchFamily="18" charset="0"/>
              <a:ea typeface="Times New Roman" panose="02020603050405020304" pitchFamily="18" charset="0"/>
            </a:endParaRPr>
          </a:p>
          <a:p>
            <a:pPr marL="0" marR="0" indent="45720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c) Tulburări de voce (afonia, disfonia, fonastenia);</a:t>
            </a:r>
            <a:endParaRPr lang="en-US" sz="1600" dirty="0">
              <a:effectLst/>
              <a:latin typeface="Times New Roman" panose="02020603050405020304" pitchFamily="18" charset="0"/>
              <a:ea typeface="Times New Roman" panose="02020603050405020304" pitchFamily="18" charset="0"/>
            </a:endParaRPr>
          </a:p>
          <a:p>
            <a:pPr marL="0" marR="0" indent="457200" algn="just">
              <a:lnSpc>
                <a:spcPct val="150000"/>
              </a:lnSpc>
              <a:spcBef>
                <a:spcPts val="0"/>
              </a:spcBef>
              <a:spcAft>
                <a:spcPts val="0"/>
              </a:spcAft>
            </a:pPr>
            <a:r>
              <a:rPr lang="ro-RO" sz="1600" dirty="0">
                <a:solidFill>
                  <a:srgbClr val="000000"/>
                </a:solidFill>
                <a:effectLst/>
                <a:latin typeface="Times New Roman" panose="02020603050405020304" pitchFamily="18" charset="0"/>
                <a:ea typeface="Times New Roman" panose="02020603050405020304" pitchFamily="18" charset="0"/>
              </a:rPr>
              <a:t>d) Tulburări polimorfe (afazia, alalia);</a:t>
            </a:r>
            <a:endParaRPr lang="en-US" sz="1600" dirty="0">
              <a:effectLst/>
              <a:latin typeface="Times New Roman" panose="02020603050405020304" pitchFamily="18" charset="0"/>
              <a:ea typeface="Times New Roman" panose="02020603050405020304" pitchFamily="18" charset="0"/>
            </a:endParaRPr>
          </a:p>
          <a:p>
            <a:pPr marL="179705" marR="0">
              <a:lnSpc>
                <a:spcPct val="115000"/>
              </a:lnSpc>
              <a:spcBef>
                <a:spcPts val="0"/>
              </a:spcBef>
              <a:spcAft>
                <a:spcPts val="600"/>
              </a:spcAft>
            </a:pPr>
            <a:r>
              <a:rPr lang="ro-RO"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 Tulburări de dezvoltare a limbajului (mutism psihogen, întârziere în dezvoltarea vorbirii).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437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D3C24D-F810-1674-7841-7D35A2DF4540}"/>
              </a:ext>
            </a:extLst>
          </p:cNvPr>
          <p:cNvSpPr txBox="1"/>
          <p:nvPr/>
        </p:nvSpPr>
        <p:spPr>
          <a:xfrm>
            <a:off x="587230" y="1546062"/>
            <a:ext cx="6971252" cy="5016501"/>
          </a:xfrm>
          <a:prstGeom prst="rect">
            <a:avLst/>
          </a:prstGeom>
          <a:noFill/>
        </p:spPr>
        <p:txBody>
          <a:bodyPr wrap="square">
            <a:spAutoFit/>
          </a:bodyPr>
          <a:lstStyle/>
          <a:p>
            <a:pPr marL="0" marR="0" indent="457200" algn="just">
              <a:lnSpc>
                <a:spcPct val="150000"/>
              </a:lnSpc>
              <a:spcBef>
                <a:spcPts val="0"/>
              </a:spcBef>
              <a:spcAft>
                <a:spcPts val="0"/>
              </a:spcAft>
              <a:tabLst>
                <a:tab pos="228600" algn="l"/>
              </a:tabLst>
            </a:pPr>
            <a:r>
              <a:rPr lang="en-US" sz="1800" dirty="0" err="1">
                <a:solidFill>
                  <a:srgbClr val="000000"/>
                </a:solidFill>
                <a:effectLst/>
                <a:latin typeface="Times New Roman" panose="02020603050405020304" pitchFamily="18" charset="0"/>
                <a:ea typeface="Times New Roman" panose="02020603050405020304" pitchFamily="18" charset="0"/>
              </a:rPr>
              <a:t>Lipsa</a:t>
            </a:r>
            <a:r>
              <a:rPr lang="en-US" sz="1800" dirty="0">
                <a:solidFill>
                  <a:srgbClr val="000000"/>
                </a:solidFill>
                <a:effectLst/>
                <a:latin typeface="Times New Roman" panose="02020603050405020304" pitchFamily="18" charset="0"/>
                <a:ea typeface="Times New Roman" panose="02020603050405020304" pitchFamily="18" charset="0"/>
              </a:rPr>
              <a:t> de </a:t>
            </a:r>
            <a:r>
              <a:rPr lang="en-US" sz="1800" dirty="0" err="1">
                <a:solidFill>
                  <a:srgbClr val="000000"/>
                </a:solidFill>
                <a:effectLst/>
                <a:latin typeface="Times New Roman" panose="02020603050405020304" pitchFamily="18" charset="0"/>
                <a:ea typeface="Times New Roman" panose="02020603050405020304" pitchFamily="18" charset="0"/>
              </a:rPr>
              <a:t>atenție</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impulsivitatea</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și</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dirty="0" err="1">
                <a:solidFill>
                  <a:srgbClr val="000000"/>
                </a:solidFill>
                <a:effectLst/>
                <a:latin typeface="Times New Roman" panose="02020603050405020304" pitchFamily="18" charset="0"/>
                <a:ea typeface="Times New Roman" panose="02020603050405020304" pitchFamily="18" charset="0"/>
              </a:rPr>
              <a:t>hiperactivitatea</a:t>
            </a:r>
            <a:r>
              <a:rPr lang="en-US" sz="1800" dirty="0">
                <a:solidFill>
                  <a:srgbClr val="000000"/>
                </a:solidFill>
                <a:effectLst/>
                <a:latin typeface="Times New Roman" panose="02020603050405020304" pitchFamily="18" charset="0"/>
                <a:ea typeface="Times New Roman" panose="02020603050405020304" pitchFamily="18" charset="0"/>
              </a:rPr>
              <a:t> sunt </a:t>
            </a:r>
            <a:r>
              <a:rPr lang="en-US" sz="1800" dirty="0" err="1">
                <a:solidFill>
                  <a:srgbClr val="000000"/>
                </a:solidFill>
                <a:effectLst/>
                <a:latin typeface="Times New Roman" panose="02020603050405020304" pitchFamily="18" charset="0"/>
                <a:ea typeface="Times New Roman" panose="02020603050405020304" pitchFamily="18" charset="0"/>
              </a:rPr>
              <a:t>semne</a:t>
            </a:r>
            <a:r>
              <a:rPr lang="en-US" sz="1800" dirty="0">
                <a:solidFill>
                  <a:srgbClr val="000000"/>
                </a:solidFill>
                <a:effectLst/>
                <a:latin typeface="Times New Roman" panose="02020603050405020304" pitchFamily="18" charset="0"/>
                <a:ea typeface="Times New Roman" panose="02020603050405020304" pitchFamily="18" charset="0"/>
              </a:rPr>
              <a:t> ale </a:t>
            </a:r>
            <a:r>
              <a:rPr lang="en-US" sz="1800" dirty="0" err="1">
                <a:solidFill>
                  <a:srgbClr val="000000"/>
                </a:solidFill>
                <a:effectLst/>
                <a:latin typeface="Times New Roman" panose="02020603050405020304" pitchFamily="18" charset="0"/>
                <a:ea typeface="Times New Roman" panose="02020603050405020304" pitchFamily="18" charset="0"/>
              </a:rPr>
              <a:t>tulburării</a:t>
            </a:r>
            <a:r>
              <a:rPr lang="en-US" sz="1800" dirty="0">
                <a:solidFill>
                  <a:srgbClr val="000000"/>
                </a:solidFill>
                <a:effectLst/>
                <a:latin typeface="Times New Roman" panose="02020603050405020304" pitchFamily="18" charset="0"/>
                <a:ea typeface="Times New Roman" panose="02020603050405020304" pitchFamily="18" charset="0"/>
              </a:rPr>
              <a:t> de ADHD la </a:t>
            </a:r>
            <a:r>
              <a:rPr lang="en-US" sz="1800" dirty="0" err="1">
                <a:solidFill>
                  <a:srgbClr val="000000"/>
                </a:solidFill>
                <a:effectLst/>
                <a:latin typeface="Times New Roman" panose="02020603050405020304" pitchFamily="18" charset="0"/>
                <a:ea typeface="Times New Roman" panose="02020603050405020304" pitchFamily="18" charset="0"/>
              </a:rPr>
              <a:t>copii</a:t>
            </a:r>
            <a:r>
              <a:rPr lang="en-US" sz="1800" dirty="0">
                <a:solidFill>
                  <a:srgbClr val="000000"/>
                </a:solidFill>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marL="285750" marR="0" indent="-285750">
              <a:lnSpc>
                <a:spcPct val="115000"/>
              </a:lnSpc>
              <a:spcBef>
                <a:spcPts val="0"/>
              </a:spcBef>
              <a:spcAft>
                <a:spcPts val="1000"/>
              </a:spcAft>
              <a:buFont typeface="Arial" panose="020B0604020202020204" pitchFamily="34" charset="0"/>
              <a:buChar char="•"/>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ADHD-ul poate duce la probleme acasă, cât și la școală, și poate afecta capacitatea copilului de a învăța și de a se înțelege cu ceilalți copii. </a:t>
            </a:r>
          </a:p>
          <a:p>
            <a:pPr marL="285750" marR="0" indent="-285750">
              <a:lnSpc>
                <a:spcPct val="115000"/>
              </a:lnSpc>
              <a:spcBef>
                <a:spcPts val="0"/>
              </a:spcBef>
              <a:spcAft>
                <a:spcPts val="1000"/>
              </a:spcAft>
              <a:buFont typeface="Arial" panose="020B0604020202020204" pitchFamily="34" charset="0"/>
              <a:buChar char="•"/>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Primul pas în abordarea problemei și obținerea ajutorului de care are nevoie copilul este să învățați și să recunoașteți semnele și simptomele ADHD-ului. </a:t>
            </a:r>
          </a:p>
          <a:p>
            <a:pPr marL="285750" marR="0" indent="-285750">
              <a:lnSpc>
                <a:spcPct val="115000"/>
              </a:lnSpc>
              <a:spcBef>
                <a:spcPts val="0"/>
              </a:spcBef>
              <a:spcAft>
                <a:spcPts val="1000"/>
              </a:spcAft>
              <a:buFont typeface="Arial" panose="020B0604020202020204" pitchFamily="34" charset="0"/>
              <a:buChar char="•"/>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Este cea mai frecvent diagnosticată tulburare mentală a copiilor. </a:t>
            </a:r>
          </a:p>
          <a:p>
            <a:pPr marL="285750" marR="0" indent="-285750">
              <a:lnSpc>
                <a:spcPct val="115000"/>
              </a:lnSpc>
              <a:spcBef>
                <a:spcPts val="0"/>
              </a:spcBef>
              <a:spcAft>
                <a:spcPts val="1000"/>
              </a:spcAft>
              <a:buFont typeface="Arial" panose="020B0604020202020204" pitchFamily="34" charset="0"/>
              <a:buChar char="•"/>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Copiii cu ADHD pot fi hiperactivi și nu își pot controla impulsurile, având dificultăți în a se concentra. </a:t>
            </a:r>
          </a:p>
          <a:p>
            <a:pPr marL="285750" marR="0" indent="-285750">
              <a:lnSpc>
                <a:spcPct val="115000"/>
              </a:lnSpc>
              <a:spcBef>
                <a:spcPts val="0"/>
              </a:spcBef>
              <a:spcAft>
                <a:spcPts val="1000"/>
              </a:spcAft>
              <a:buFont typeface="Arial" panose="020B0604020202020204" pitchFamily="34" charset="0"/>
              <a:buChar char="•"/>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Aceste comportamente </a:t>
            </a:r>
            <a:r>
              <a:rPr lang="ro-RO" sz="1800"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2"/>
              </a:rPr>
              <a:t>interferează </a:t>
            </a: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 școala și viața de familie.</a:t>
            </a:r>
          </a:p>
          <a:p>
            <a:pPr marR="0">
              <a:lnSpc>
                <a:spcPct val="115000"/>
              </a:lnSpc>
              <a:spcBef>
                <a:spcPts val="0"/>
              </a:spcBef>
              <a:spcAft>
                <a:spcPts val="10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3527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7D0D56-4AF6-1E92-1F51-147CE027BCE2}"/>
              </a:ext>
            </a:extLst>
          </p:cNvPr>
          <p:cNvSpPr txBox="1"/>
          <p:nvPr/>
        </p:nvSpPr>
        <p:spPr>
          <a:xfrm>
            <a:off x="234892" y="304857"/>
            <a:ext cx="8913302" cy="5445593"/>
          </a:xfrm>
          <a:prstGeom prst="rect">
            <a:avLst/>
          </a:prstGeom>
          <a:noFill/>
        </p:spPr>
        <p:txBody>
          <a:bodyPr wrap="square">
            <a:spAutoFit/>
          </a:bodyPr>
          <a:lstStyle/>
          <a:p>
            <a:pPr marL="0" marR="0">
              <a:lnSpc>
                <a:spcPct val="115000"/>
              </a:lnSpc>
              <a:spcBef>
                <a:spcPts val="0"/>
              </a:spcBef>
              <a:spcAft>
                <a:spcPts val="1000"/>
              </a:spcAft>
            </a:pPr>
            <a:endPar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ro-RO" sz="18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SIMPTOME  LA COPII</a:t>
            </a:r>
            <a:endPar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ro-RO" sz="18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NEATENTIE</a:t>
            </a:r>
            <a:endParaRPr lang="en-US" sz="16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Copiii cu ADHD au, de asemenea, probleme de concentrare dacă există distrageri în jurul lor; aceștia au nevoie, de obicei, de un mediu calm și liniștit, pentru a rămâne concentrați..</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ADHD copii – Caracteristicile neatenției</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 copil cu ADHD: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-Este ușor de distras;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 respectă instrucțiunile și nu își duce la capăt sarcinile;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-Este neascultător;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 acordă atenție;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-Uită de activitățile zilnice;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probleme în a-și organiza sarcinile zilnice;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-Nu-i place să facă lucruri care necesită lipsă de mișcare fizică;</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-Adesea pierde obiecte;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100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-Tinde să “viseze cu ochii deschiși”.</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2247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EC725F-CAE3-A3F7-4249-EBE375C7E8A8}"/>
              </a:ext>
            </a:extLst>
          </p:cNvPr>
          <p:cNvSpPr txBox="1"/>
          <p:nvPr/>
        </p:nvSpPr>
        <p:spPr>
          <a:xfrm>
            <a:off x="201336" y="1350367"/>
            <a:ext cx="8946858" cy="3661323"/>
          </a:xfrm>
          <a:prstGeom prst="rect">
            <a:avLst/>
          </a:prstGeom>
          <a:noFill/>
        </p:spPr>
        <p:txBody>
          <a:bodyPr wrap="square">
            <a:spAutoFit/>
          </a:bodyPr>
          <a:lstStyle/>
          <a:p>
            <a:pPr marR="0" lvl="0">
              <a:lnSpc>
                <a:spcPct val="115000"/>
              </a:lnSpc>
              <a:spcBef>
                <a:spcPts val="0"/>
              </a:spcBef>
              <a:spcAft>
                <a:spcPts val="100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a:t>
            </a:r>
            <a:r>
              <a:rPr lang="ro-RO" sz="18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HIPERACTIVITATE</a:t>
            </a:r>
            <a:endParaRPr lang="en-US" sz="16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ts val="1315"/>
              </a:lnSpc>
              <a:spcBef>
                <a:spcPts val="0"/>
              </a:spcBef>
              <a:spcAft>
                <a:spcPts val="940"/>
              </a:spcAft>
            </a:pP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Cel mai evident semn al ADHD-ului este hiperactivitatea. În timp ce mulți copii sunt în mod natural destul de activi, copiii cu simptome hiperactive de tulburare a deficitului de atenție se află într-o mișcare continuă. Ei pot încerca să facă mai multe lucruri în același timp, trecând de la o activitate la alta.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ts val="1315"/>
              </a:lnSpc>
              <a:spcBef>
                <a:spcPts val="0"/>
              </a:spcBef>
              <a:spcAft>
                <a:spcPts val="940"/>
              </a:spcAft>
            </a:pP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Chiar și atunci când sunt obligați să stea liniștiți (un lucru foarte dificil pentru ei), își agită mâinile și picioarele în semn de hiperactivitate.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CARACTERISTICILE  HIPERACTIVITATII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Se agită, sare din loc în loc și este zvăpăiat;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 poate sta așezat;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dificultăți de a se juca în liniște;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-Este mereu în mișcare, aleargă sau se cațără;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100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-Vorbește mult.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3499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F9D93E-2E4C-7471-DAEB-8018BFA3A99C}"/>
              </a:ext>
            </a:extLst>
          </p:cNvPr>
          <p:cNvSpPr txBox="1"/>
          <p:nvPr/>
        </p:nvSpPr>
        <p:spPr>
          <a:xfrm>
            <a:off x="0" y="-1"/>
            <a:ext cx="11065078" cy="6761659"/>
          </a:xfrm>
          <a:prstGeom prst="rect">
            <a:avLst/>
          </a:prstGeom>
          <a:noFill/>
        </p:spPr>
        <p:txBody>
          <a:bodyPr wrap="square">
            <a:spAutoFit/>
          </a:bodyPr>
          <a:lstStyle/>
          <a:p>
            <a:pPr marR="0" lvl="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a:t>
            </a:r>
            <a:r>
              <a:rPr lang="ro-RO" sz="18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IMPULSIVITATE</a:t>
            </a:r>
            <a:endParaRPr lang="en-US" sz="1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Impulsivitatea copiilor cu ADHD poate provoca probleme de auto-control. Pentru că se cenzurează mai puțin decât ceilalți copii, vor întrerupe conversațiile, vor invada spațiul celorlalți, vor pune întrebări irelevante în clasă, vor face observații fără tact și vor pune întrebări cu totul și cu totul personale. Instrucțiuni precum: „Fii răbdător” și „Așteaptă puțin” sunt de două ori mai dificil de îndeplinit pentru copiii cu ADHD.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Copiii cu semne și simptome impulsive de ADHD tind de asemenea să fie morocănoși și să reacționeze exagerat din punct de vedere emoțional. Ca rezultat, alții pot percepe copilul ca fiind lipsit de respect sau neobișnuit.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Caracteristicile impulsivității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probleme în a-și aștepta rândul;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-Vorbește fără a-și gândi cuvintele;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-Întrerupe persoane din jur.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ASPECTE  POZITIVE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În plus față de provocări, există, de asemenea, și trăsături pozitive asociate cu persoanele care suferă de ADHD: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Creativitate </a:t>
            </a: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Copiii care au ADHD pot fi incredibil de creativi și imaginativi. Copilul care visează cu ochii deschiși și are zece gânduri diferite în același timp, poate deveni un maestru de rezolvare a problemelor, o resursă de idei sau un artist inventiv. Copiii cu ADHD pot fi ușor distrași, dar câteodată observă lucruri nevăzute de ceilalți.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Flexibilitate</a:t>
            </a: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Deoarece copiii cu ADHD iau în considerare o mulțime de opțiuni deodată, nu se limitează și au multiple idei.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0500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139AF3-6AC5-256F-14DC-CE32314F6CCE}"/>
              </a:ext>
            </a:extLst>
          </p:cNvPr>
          <p:cNvSpPr txBox="1"/>
          <p:nvPr/>
        </p:nvSpPr>
        <p:spPr>
          <a:xfrm>
            <a:off x="201335" y="209542"/>
            <a:ext cx="7608815" cy="5806013"/>
          </a:xfrm>
          <a:prstGeom prst="rect">
            <a:avLst/>
          </a:prstGeom>
          <a:noFill/>
        </p:spPr>
        <p:txBody>
          <a:bodyPr wrap="square">
            <a:spAutoFit/>
          </a:bodyPr>
          <a:lstStyle/>
          <a:p>
            <a:pPr marL="457200" marR="0">
              <a:lnSpc>
                <a:spcPct val="115000"/>
              </a:lnSpc>
              <a:spcBef>
                <a:spcPts val="0"/>
              </a:spcBef>
              <a:spcAft>
                <a:spcPts val="0"/>
              </a:spcAft>
            </a:pPr>
            <a:endPar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endPar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Entuziasm și spontaneitate</a:t>
            </a: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Copiii cu ADHD sunt rareori plictisitori! Sunt interesați de multe lucruri diferite și au o personalitate plină de viață.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Energie și unitate</a:t>
            </a: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Când copiii cu ADHD sunt motivați, muncesc sau se joacă din greu și se străduiesc să reușească. De fapt, poate fi dificil să fie distrași din cadrul unei sarcini care este de interes pentru ei, mai ales dacă activitatea este interactivă sau practică.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ADHD nu are nimic de-a face cu inteligența sau talentul. Mulți copii cu ADHD sunt înzestrați din punct de vedere intelectual sau artistic.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CAUZE</a:t>
            </a:r>
            <a:endParaRPr lang="en-US" sz="1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Cauza ADHD nu este cunoscută. Cercetătorii menționează mai multe lucruri care pot duce la aceasta, inclusiv:</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Genetica. ADHD tinde să circule în familie;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Dezechilibrul chimic din creierul copilului;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1000"/>
              </a:spcAft>
            </a:pPr>
            <a:r>
              <a:rPr lang="ro-RO"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Modificările creierului. Zonele creierului care controlează atenția sunt mai puțin active la copiii cu ADHD;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740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10B98A-0471-CAE6-C8A2-101165B47FFE}"/>
              </a:ext>
            </a:extLst>
          </p:cNvPr>
          <p:cNvSpPr txBox="1"/>
          <p:nvPr/>
        </p:nvSpPr>
        <p:spPr>
          <a:xfrm>
            <a:off x="310393" y="822691"/>
            <a:ext cx="7600425" cy="5775940"/>
          </a:xfrm>
          <a:prstGeom prst="rect">
            <a:avLst/>
          </a:prstGeom>
          <a:noFill/>
        </p:spPr>
        <p:txBody>
          <a:bodyPr wrap="square">
            <a:spAutoFit/>
          </a:bodyPr>
          <a:lstStyle/>
          <a:p>
            <a:pPr marL="0" marR="0">
              <a:spcBef>
                <a:spcPts val="0"/>
              </a:spcBef>
              <a:spcAft>
                <a:spcPts val="600"/>
              </a:spcAft>
            </a:pPr>
            <a:endParaRPr lang="ro-RO" sz="1800" b="1" dirty="0">
              <a:solidFill>
                <a:srgbClr val="00B050"/>
              </a:solidFill>
              <a:effectLst/>
              <a:latin typeface="Times New Roman" panose="02020603050405020304" pitchFamily="18" charset="0"/>
              <a:ea typeface="Times New Roman" panose="02020603050405020304" pitchFamily="18" charset="0"/>
            </a:endParaRPr>
          </a:p>
          <a:p>
            <a:pPr marL="0" marR="0">
              <a:spcBef>
                <a:spcPts val="0"/>
              </a:spcBef>
              <a:spcAft>
                <a:spcPts val="600"/>
              </a:spcAft>
            </a:pPr>
            <a:r>
              <a:rPr lang="ro-RO" sz="1800" b="1" dirty="0">
                <a:solidFill>
                  <a:srgbClr val="00B050"/>
                </a:solidFill>
                <a:effectLst/>
                <a:latin typeface="Times New Roman" panose="02020603050405020304" pitchFamily="18" charset="0"/>
                <a:ea typeface="Times New Roman" panose="02020603050405020304" pitchFamily="18" charset="0"/>
              </a:rPr>
              <a:t>CONSECINȚELE IMPULSIVITĂȚII, HIPERACTIVITĂȚII ȘI NEATENȚIEI LA ȘCOALĂ</a:t>
            </a:r>
            <a:endParaRPr lang="en-US" sz="2800" b="1" dirty="0">
              <a:solidFill>
                <a:srgbClr val="00B050"/>
              </a:solidFill>
              <a:effectLst/>
              <a:latin typeface="Times New Roman" panose="02020603050405020304" pitchFamily="18" charset="0"/>
              <a:ea typeface="Times New Roman" panose="02020603050405020304" pitchFamily="18" charset="0"/>
            </a:endParaRPr>
          </a:p>
          <a:p>
            <a:pPr marL="0" marR="0">
              <a:spcBef>
                <a:spcPts val="0"/>
              </a:spcBef>
              <a:spcAft>
                <a:spcPts val="1560"/>
              </a:spcAft>
            </a:pPr>
            <a:endParaRPr lang="ro-RO"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Elevii cu tulburare de hiperactivitate cu deficit de atenție trebuie să se lupte cu diverse probleme la școală din cauza impulsivității, hiperactivității și neatenției legate de boală.</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Din cauza reacțiilor lor exagerate, a comportamentului lor perturbator în clasă, precum și a controlului motor insuficient, ei intră adesea în conflict cu colegii de clasă.</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Din cauza lipsei lor de concentrare și perseverență în ceea ce privește temele școlare și temele pentru acasă, performanțele lor academice sunt adesea neregulate sau relativ slabe. Faptul că persoanele care suferă de ADHD au adesea probleme de performanță, face ca această problemă să fie cu atât mai gravă.</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1560"/>
              </a:spcAft>
            </a:pPr>
            <a:r>
              <a:rPr lang="ro-RO" sz="1800" dirty="0">
                <a:solidFill>
                  <a:srgbClr val="000000"/>
                </a:solidFill>
                <a:effectLst/>
                <a:latin typeface="Times New Roman" panose="02020603050405020304" pitchFamily="18" charset="0"/>
                <a:ea typeface="Times New Roman" panose="02020603050405020304" pitchFamily="18" charset="0"/>
              </a:rPr>
              <a:t>Din cauza acestor relații dificile și a lipsei de succes la școală, nu este surprinzător faptul că copiii afectați de ADHD au adesea o stimă de sine scăzută.</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527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CE83399-59D2-A99D-E92A-84D72539E7A6}"/>
              </a:ext>
            </a:extLst>
          </p:cNvPr>
          <p:cNvSpPr txBox="1"/>
          <p:nvPr/>
        </p:nvSpPr>
        <p:spPr>
          <a:xfrm>
            <a:off x="119641" y="111095"/>
            <a:ext cx="9787757" cy="6354047"/>
          </a:xfrm>
          <a:prstGeom prst="rect">
            <a:avLst/>
          </a:prstGeom>
          <a:noFill/>
        </p:spPr>
        <p:txBody>
          <a:bodyPr wrap="square">
            <a:spAutoFit/>
          </a:bodyPr>
          <a:lstStyle/>
          <a:p>
            <a:pPr marL="0" marR="0">
              <a:lnSpc>
                <a:spcPct val="115000"/>
              </a:lnSpc>
              <a:spcBef>
                <a:spcPts val="0"/>
              </a:spcBef>
              <a:spcAft>
                <a:spcPts val="940"/>
              </a:spcAft>
            </a:pPr>
            <a:endParaRPr lang="ro-RO" sz="2400" spc="25"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940"/>
              </a:spcAft>
            </a:pPr>
            <a:r>
              <a:rPr lang="ro-RO" sz="2400" spc="25"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Jocuri și activități pe care le putem realiza acasă cu un copil cu ADHD</a:t>
            </a:r>
            <a:endParaRPr lang="en-US" sz="24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940"/>
              </a:spcAft>
            </a:pPr>
            <a:endParaRPr lang="ro-RO"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94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Câteva dintre </a:t>
            </a:r>
            <a:r>
              <a:rPr lang="ro-RO" sz="18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 xmlns:ahyp="http://schemas.microsoft.com/office/drawing/2018/hyperlinkcolor" val="tx"/>
                    </a:ext>
                  </a:extLst>
                </a:hlinkClick>
              </a:rPr>
              <a:t>jocurile și activitățile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pe care părintele și copilul cu ADHD le pot realiza împreună acasă sunt: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Joc de identificare a diferențelor dintre două imagini (care, la prima vedere, par identice): fie că sunt pe hârtie sau pe un dispozitiv, aceste imagini fac parte dintr-un joc distractiv ce încurajează copilul să fie atent, să gândească, să compare și să noteze diferențele identificate.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Să copieze o imagine: o poză, un tablou sau o imagine de pe cutia unui puzzle. Această activitate îl încurajează să stea într-un loc și să se concentreze la ceea ce face. Se începe cu pauze din 30 în 30 de secunde, ulterior crește durata alocată efectuării activității.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Să numere invers: de exemplu, de la 61 înapoi, din 3 în 3.</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Joc de imitare a mișcărilor de dans, fie că sunt pe Xbox sau dintr-un videoclip: această activitate încurajează copilul să fie atent la mișcări și să le copieze – o activitate care îi permite să-și consume energia, în timp ce vă distrați împreună.</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26220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TotalTime>
  <Words>1214</Words>
  <Application>Microsoft Office PowerPoint</Application>
  <PresentationFormat>Widescreen</PresentationFormat>
  <Paragraphs>103</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Symbol</vt:lpstr>
      <vt:lpstr>Times New Roman</vt:lpstr>
      <vt:lpstr>Trebuchet MS</vt:lpstr>
      <vt:lpstr>Wingdings</vt:lpstr>
      <vt:lpstr>Wingdings 3</vt:lpstr>
      <vt:lpstr>Facet</vt:lpstr>
      <vt:lpstr>LICEUL NAȚIONAL DE INFORMATICĂ ARAD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UNIVERSITATEA ,, AUREL VLAICU,, - ARAD MASTER  PEDAGOGIA INTERACTIVA AN DE STUDIU  I AN SCOLAR 2021-2022</dc:title>
  <dc:creator>zippcode1@gmail.com</dc:creator>
  <cp:lastModifiedBy>LNI Arad</cp:lastModifiedBy>
  <cp:revision>13</cp:revision>
  <dcterms:created xsi:type="dcterms:W3CDTF">2022-06-23T12:01:04Z</dcterms:created>
  <dcterms:modified xsi:type="dcterms:W3CDTF">2024-06-26T09:26:54Z</dcterms:modified>
</cp:coreProperties>
</file>