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6" r:id="rId4"/>
    <p:sldId id="263" r:id="rId5"/>
    <p:sldId id="264" r:id="rId6"/>
    <p:sldId id="268" r:id="rId7"/>
    <p:sldId id="265" r:id="rId8"/>
    <p:sldId id="258" r:id="rId9"/>
    <p:sldId id="257" r:id="rId10"/>
    <p:sldId id="259" r:id="rId11"/>
    <p:sldId id="260" r:id="rId12"/>
    <p:sldId id="261" r:id="rId13"/>
    <p:sldId id="267"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565" y="-139"/>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17EDD7E-4729-4343-8395-562184FBB628}" type="datetimeFigureOut">
              <a:rPr lang="en-US" smtClean="0"/>
              <a:pPr/>
              <a:t>7/16/2024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33086B8-2F0F-4548-9990-FCCEB5CA28E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7EDD7E-4729-4343-8395-562184FBB628}" type="datetimeFigureOut">
              <a:rPr lang="en-US" smtClean="0"/>
              <a:pPr/>
              <a:t>7/16/2024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3086B8-2F0F-4548-9990-FCCEB5CA28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7EDD7E-4729-4343-8395-562184FBB628}" type="datetimeFigureOut">
              <a:rPr lang="en-US" smtClean="0"/>
              <a:pPr/>
              <a:t>7/16/2024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3086B8-2F0F-4548-9990-FCCEB5CA28E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7EDD7E-4729-4343-8395-562184FBB628}" type="datetimeFigureOut">
              <a:rPr lang="en-US" smtClean="0"/>
              <a:pPr/>
              <a:t>7/16/2024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3086B8-2F0F-4548-9990-FCCEB5CA28E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17EDD7E-4729-4343-8395-562184FBB628}" type="datetimeFigureOut">
              <a:rPr lang="en-US" smtClean="0"/>
              <a:pPr/>
              <a:t>7/16/2024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3086B8-2F0F-4548-9990-FCCEB5CA28E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17EDD7E-4729-4343-8395-562184FBB628}" type="datetimeFigureOut">
              <a:rPr lang="en-US" smtClean="0"/>
              <a:pPr/>
              <a:t>7/16/2024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3086B8-2F0F-4548-9990-FCCEB5CA28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17EDD7E-4729-4343-8395-562184FBB628}" type="datetimeFigureOut">
              <a:rPr lang="en-US" smtClean="0"/>
              <a:pPr/>
              <a:t>7/16/2024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3086B8-2F0F-4548-9990-FCCEB5CA28E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17EDD7E-4729-4343-8395-562184FBB628}" type="datetimeFigureOut">
              <a:rPr lang="en-US" smtClean="0"/>
              <a:pPr/>
              <a:t>7/16/2024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3086B8-2F0F-4548-9990-FCCEB5CA28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7EDD7E-4729-4343-8395-562184FBB628}" type="datetimeFigureOut">
              <a:rPr lang="en-US" smtClean="0"/>
              <a:pPr/>
              <a:t>7/16/2024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3086B8-2F0F-4548-9990-FCCEB5CA28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17EDD7E-4729-4343-8395-562184FBB628}" type="datetimeFigureOut">
              <a:rPr lang="en-US" smtClean="0"/>
              <a:pPr/>
              <a:t>7/16/2024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3086B8-2F0F-4548-9990-FCCEB5CA28E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17EDD7E-4729-4343-8395-562184FBB628}" type="datetimeFigureOut">
              <a:rPr lang="en-US" smtClean="0"/>
              <a:pPr/>
              <a:t>7/16/2024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33086B8-2F0F-4548-9990-FCCEB5CA28E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17EDD7E-4729-4343-8395-562184FBB628}" type="datetimeFigureOut">
              <a:rPr lang="en-US" smtClean="0"/>
              <a:pPr/>
              <a:t>7/16/2024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33086B8-2F0F-4548-9990-FCCEB5CA28E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ro-RO" sz="8000" dirty="0" smtClean="0">
                <a:latin typeface="Times New Roman" pitchFamily="18" charset="0"/>
                <a:cs typeface="Times New Roman" pitchFamily="18" charset="0"/>
              </a:rPr>
              <a:t> Decebal şi Traian</a:t>
            </a:r>
            <a:endParaRPr lang="en-US" sz="8000"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3886200"/>
            <a:ext cx="7162800" cy="1752600"/>
          </a:xfrm>
        </p:spPr>
        <p:txBody>
          <a:bodyPr/>
          <a:lstStyle/>
          <a:p>
            <a:r>
              <a:rPr lang="ro-RO" dirty="0" smtClean="0">
                <a:latin typeface="Times New Roman" pitchFamily="18" charset="0"/>
                <a:cs typeface="Times New Roman" pitchFamily="18" charset="0"/>
              </a:rPr>
              <a:t>           </a:t>
            </a:r>
            <a:endParaRPr lang="ro-RO" i="1" dirty="0" smtClean="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066800"/>
            <a:ext cx="7851648" cy="838200"/>
          </a:xfrm>
        </p:spPr>
        <p:txBody>
          <a:bodyPr>
            <a:normAutofit/>
          </a:bodyPr>
          <a:lstStyle/>
          <a:p>
            <a:r>
              <a:rPr lang="ro-RO" sz="4800" dirty="0" smtClean="0">
                <a:latin typeface="Times New Roman" pitchFamily="18" charset="0"/>
                <a:cs typeface="Times New Roman" pitchFamily="18" charset="0"/>
              </a:rPr>
              <a:t>Monedă cu chipul lui Traian</a:t>
            </a:r>
            <a:endParaRPr lang="en-US" sz="4800" dirty="0">
              <a:latin typeface="Times New Roman" pitchFamily="18" charset="0"/>
              <a:cs typeface="Times New Roman" pitchFamily="18" charset="0"/>
            </a:endParaRPr>
          </a:p>
        </p:txBody>
      </p:sp>
      <p:pic>
        <p:nvPicPr>
          <p:cNvPr id="3074" name="Picture 2" descr="C:\Users\Andrea Ioana\Desktop\traiandenara.jpg"/>
          <p:cNvPicPr>
            <a:picLocks noChangeAspect="1" noChangeArrowheads="1"/>
          </p:cNvPicPr>
          <p:nvPr/>
        </p:nvPicPr>
        <p:blipFill>
          <a:blip r:embed="rId2" cstate="print"/>
          <a:srcRect/>
          <a:stretch>
            <a:fillRect/>
          </a:stretch>
        </p:blipFill>
        <p:spPr bwMode="auto">
          <a:xfrm>
            <a:off x="2514600" y="2133600"/>
            <a:ext cx="4495800" cy="38862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6934200" cy="990600"/>
          </a:xfrm>
        </p:spPr>
        <p:txBody>
          <a:bodyPr/>
          <a:lstStyle/>
          <a:p>
            <a:r>
              <a:rPr lang="ro-RO" dirty="0" smtClean="0">
                <a:latin typeface="Times New Roman" pitchFamily="18" charset="0"/>
                <a:cs typeface="Times New Roman" pitchFamily="18" charset="0"/>
              </a:rPr>
              <a:t>Columna lui Traian</a:t>
            </a:r>
            <a:endParaRPr lang="en-US" dirty="0">
              <a:latin typeface="Times New Roman" pitchFamily="18" charset="0"/>
              <a:cs typeface="Times New Roman" pitchFamily="18" charset="0"/>
            </a:endParaRPr>
          </a:p>
        </p:txBody>
      </p:sp>
      <p:pic>
        <p:nvPicPr>
          <p:cNvPr id="4098" name="Picture 2" descr="C:\Users\Andrea Ioana\Desktop\d.jpg"/>
          <p:cNvPicPr>
            <a:picLocks noChangeAspect="1" noChangeArrowheads="1"/>
          </p:cNvPicPr>
          <p:nvPr/>
        </p:nvPicPr>
        <p:blipFill>
          <a:blip r:embed="rId2" cstate="print"/>
          <a:srcRect/>
          <a:stretch>
            <a:fillRect/>
          </a:stretch>
        </p:blipFill>
        <p:spPr bwMode="auto">
          <a:xfrm>
            <a:off x="685800" y="2209800"/>
            <a:ext cx="2895600" cy="4267200"/>
          </a:xfrm>
          <a:prstGeom prst="rect">
            <a:avLst/>
          </a:prstGeom>
          <a:noFill/>
        </p:spPr>
      </p:pic>
      <p:pic>
        <p:nvPicPr>
          <p:cNvPr id="4099" name="Picture 3" descr="C:\Users\Andrea Ioana\Desktop\j.jpg"/>
          <p:cNvPicPr>
            <a:picLocks noChangeAspect="1" noChangeArrowheads="1"/>
          </p:cNvPicPr>
          <p:nvPr/>
        </p:nvPicPr>
        <p:blipFill>
          <a:blip r:embed="rId3" cstate="print"/>
          <a:srcRect/>
          <a:stretch>
            <a:fillRect/>
          </a:stretch>
        </p:blipFill>
        <p:spPr bwMode="auto">
          <a:xfrm>
            <a:off x="4495800" y="2667000"/>
            <a:ext cx="4038600" cy="34290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524000"/>
            <a:ext cx="7854696" cy="3457136"/>
          </a:xfrm>
        </p:spPr>
        <p:txBody>
          <a:bodyPr/>
          <a:lstStyle/>
          <a:p>
            <a:pPr algn="just"/>
            <a:r>
              <a:rPr lang="ro-RO" i="1"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a:t>
            </a:r>
            <a:r>
              <a:rPr lang="ro-RO" i="1" dirty="0" smtClean="0">
                <a:latin typeface="Times New Roman" pitchFamily="18" charset="0"/>
                <a:cs typeface="Times New Roman" pitchFamily="18" charset="0"/>
              </a:rPr>
              <a:t>Traian era un om cu totul deosebit mai ales prin dreptatea  şi bărbăţia sa, precum şi prin simplitatea moravurilor sale. Avea un trup vânjos şi înfrunta toate greutăţile cot la cot cu ceilalţi, iar cu sufletul era la înălţime, deoarece nu se lăsa purtat de îndră</a:t>
            </a:r>
            <a:r>
              <a:rPr lang="en-US" i="1" dirty="0" smtClean="0">
                <a:latin typeface="Times New Roman" pitchFamily="18" charset="0"/>
                <a:cs typeface="Times New Roman" pitchFamily="18" charset="0"/>
              </a:rPr>
              <a:t>z</a:t>
            </a:r>
            <a:r>
              <a:rPr lang="ro-RO" i="1" dirty="0" smtClean="0">
                <a:latin typeface="Times New Roman" pitchFamily="18" charset="0"/>
                <a:cs typeface="Times New Roman" pitchFamily="18" charset="0"/>
              </a:rPr>
              <a:t>neala tinereţii, dar nici împiedicat de bătrâneţe.</a:t>
            </a:r>
            <a:r>
              <a:rPr lang="en-US" i="1" dirty="0" smtClean="0">
                <a:latin typeface="Times New Roman" pitchFamily="18" charset="0"/>
                <a:cs typeface="Times New Roman" pitchFamily="18" charset="0"/>
              </a:rPr>
              <a:t>”</a:t>
            </a:r>
          </a:p>
          <a:p>
            <a:pPr algn="just"/>
            <a:r>
              <a:rPr lang="en-US" i="1"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Dio</a:t>
            </a:r>
            <a:r>
              <a:rPr lang="en-US" sz="2000" dirty="0" smtClean="0">
                <a:latin typeface="Times New Roman" pitchFamily="18" charset="0"/>
                <a:cs typeface="Times New Roman" pitchFamily="18" charset="0"/>
              </a:rPr>
              <a:t> Cassius, </a:t>
            </a:r>
            <a:r>
              <a:rPr lang="en-US" sz="2000" i="1" dirty="0" err="1" smtClean="0">
                <a:latin typeface="Times New Roman" pitchFamily="18" charset="0"/>
                <a:cs typeface="Times New Roman" pitchFamily="18" charset="0"/>
              </a:rPr>
              <a:t>Istoria</a:t>
            </a:r>
            <a:r>
              <a:rPr lang="en-US" sz="2000" i="1" dirty="0" smtClean="0">
                <a:latin typeface="Times New Roman" pitchFamily="18" charset="0"/>
                <a:cs typeface="Times New Roman" pitchFamily="18" charset="0"/>
              </a:rPr>
              <a:t> roman</a:t>
            </a:r>
            <a:r>
              <a:rPr lang="ro-RO" sz="2000" i="1" dirty="0" smtClean="0">
                <a:latin typeface="Times New Roman" pitchFamily="18" charset="0"/>
                <a:cs typeface="Times New Roman" pitchFamily="18" charset="0"/>
              </a:rPr>
              <a:t>ă</a:t>
            </a:r>
            <a:endParaRPr lang="en-US" i="1"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467600" cy="1828800"/>
          </a:xfrm>
        </p:spPr>
        <p:txBody>
          <a:bodyPr>
            <a:normAutofit/>
          </a:bodyPr>
          <a:lstStyle/>
          <a:p>
            <a:r>
              <a:rPr lang="ro-RO" sz="7200" dirty="0" smtClean="0">
                <a:latin typeface="Times New Roman" pitchFamily="18" charset="0"/>
                <a:cs typeface="Times New Roman" pitchFamily="18" charset="0"/>
              </a:rPr>
              <a:t>Vă mulţumim!!!</a:t>
            </a:r>
            <a:endParaRPr lang="en-US" sz="72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85800"/>
            <a:ext cx="3048000" cy="838200"/>
          </a:xfrm>
        </p:spPr>
        <p:txBody>
          <a:bodyPr>
            <a:normAutofit fontScale="90000"/>
          </a:bodyPr>
          <a:lstStyle/>
          <a:p>
            <a:r>
              <a:rPr lang="ro-RO" dirty="0" smtClean="0"/>
              <a:t>Bibliografie</a:t>
            </a:r>
            <a:endParaRPr lang="en-US" dirty="0"/>
          </a:p>
        </p:txBody>
      </p:sp>
      <p:sp>
        <p:nvSpPr>
          <p:cNvPr id="3" name="Subtitle 2"/>
          <p:cNvSpPr>
            <a:spLocks noGrp="1"/>
          </p:cNvSpPr>
          <p:nvPr>
            <p:ph type="subTitle" idx="1"/>
          </p:nvPr>
        </p:nvSpPr>
        <p:spPr>
          <a:xfrm>
            <a:off x="533400" y="1524000"/>
            <a:ext cx="7854696" cy="4114800"/>
          </a:xfrm>
        </p:spPr>
        <p:txBody>
          <a:bodyPr>
            <a:normAutofit fontScale="70000" lnSpcReduction="20000"/>
          </a:bodyPr>
          <a:lstStyle/>
          <a:p>
            <a:pPr algn="just">
              <a:buFont typeface="Wingdings" pitchFamily="2" charset="2"/>
              <a:buChar char="Ø"/>
            </a:pPr>
            <a:r>
              <a:rPr lang="ro-RO" sz="2900" dirty="0" smtClean="0">
                <a:latin typeface="Times New Roman" pitchFamily="18" charset="0"/>
                <a:cs typeface="Times New Roman" pitchFamily="18" charset="0"/>
              </a:rPr>
              <a:t> </a:t>
            </a:r>
            <a:r>
              <a:rPr lang="en-US" sz="2900" dirty="0" err="1" smtClean="0">
                <a:latin typeface="Times New Roman" pitchFamily="18" charset="0"/>
                <a:cs typeface="Times New Roman" pitchFamily="18" charset="0"/>
              </a:rPr>
              <a:t>Daicoviciu</a:t>
            </a:r>
            <a:r>
              <a:rPr lang="en-US" sz="2900" dirty="0" smtClean="0">
                <a:latin typeface="Times New Roman" pitchFamily="18" charset="0"/>
                <a:cs typeface="Times New Roman" pitchFamily="18" charset="0"/>
              </a:rPr>
              <a:t>, C. &amp; </a:t>
            </a:r>
            <a:r>
              <a:rPr lang="en-US" sz="2900" dirty="0" err="1" smtClean="0">
                <a:latin typeface="Times New Roman" pitchFamily="18" charset="0"/>
                <a:cs typeface="Times New Roman" pitchFamily="18" charset="0"/>
              </a:rPr>
              <a:t>Daicoviciu</a:t>
            </a:r>
            <a:r>
              <a:rPr lang="en-US" sz="2900" dirty="0" smtClean="0">
                <a:latin typeface="Times New Roman" pitchFamily="18" charset="0"/>
                <a:cs typeface="Times New Roman" pitchFamily="18" charset="0"/>
              </a:rPr>
              <a:t>, H., (1966), </a:t>
            </a:r>
            <a:r>
              <a:rPr lang="en-US" sz="2900" i="1" dirty="0" err="1" smtClean="0">
                <a:latin typeface="Times New Roman" pitchFamily="18" charset="0"/>
                <a:cs typeface="Times New Roman" pitchFamily="18" charset="0"/>
              </a:rPr>
              <a:t>Columna</a:t>
            </a:r>
            <a:r>
              <a:rPr lang="en-US" sz="2900" i="1" dirty="0" smtClean="0">
                <a:latin typeface="Times New Roman" pitchFamily="18" charset="0"/>
                <a:cs typeface="Times New Roman" pitchFamily="18" charset="0"/>
              </a:rPr>
              <a:t> </a:t>
            </a:r>
            <a:r>
              <a:rPr lang="en-US" sz="2900" i="1" dirty="0" err="1" smtClean="0">
                <a:latin typeface="Times New Roman" pitchFamily="18" charset="0"/>
                <a:cs typeface="Times New Roman" pitchFamily="18" charset="0"/>
              </a:rPr>
              <a:t>lui</a:t>
            </a:r>
            <a:r>
              <a:rPr lang="en-US" sz="2900" i="1" dirty="0" smtClean="0">
                <a:latin typeface="Times New Roman" pitchFamily="18" charset="0"/>
                <a:cs typeface="Times New Roman" pitchFamily="18" charset="0"/>
              </a:rPr>
              <a:t> </a:t>
            </a:r>
            <a:r>
              <a:rPr lang="en-US" sz="2900" i="1" dirty="0" err="1" smtClean="0">
                <a:latin typeface="Times New Roman" pitchFamily="18" charset="0"/>
                <a:cs typeface="Times New Roman" pitchFamily="18" charset="0"/>
              </a:rPr>
              <a:t>Traian</a:t>
            </a:r>
            <a:r>
              <a:rPr lang="en-US" sz="2900" i="1" dirty="0" smtClean="0">
                <a:latin typeface="Times New Roman" pitchFamily="18" charset="0"/>
                <a:cs typeface="Times New Roman" pitchFamily="18" charset="0"/>
              </a:rPr>
              <a:t>. </a:t>
            </a:r>
            <a:r>
              <a:rPr lang="en-US" sz="2900" dirty="0" err="1" smtClean="0">
                <a:latin typeface="Times New Roman" pitchFamily="18" charset="0"/>
                <a:cs typeface="Times New Roman" pitchFamily="18" charset="0"/>
              </a:rPr>
              <a:t>Editura</a:t>
            </a:r>
            <a:r>
              <a:rPr lang="en-US" sz="2900" dirty="0" smtClean="0">
                <a:latin typeface="Times New Roman" pitchFamily="18" charset="0"/>
                <a:cs typeface="Times New Roman" pitchFamily="18" charset="0"/>
              </a:rPr>
              <a:t> </a:t>
            </a:r>
            <a:r>
              <a:rPr lang="en-US" sz="2900" dirty="0" err="1" smtClean="0">
                <a:latin typeface="Times New Roman" pitchFamily="18" charset="0"/>
                <a:cs typeface="Times New Roman" pitchFamily="18" charset="0"/>
              </a:rPr>
              <a:t>Meridiane</a:t>
            </a:r>
            <a:r>
              <a:rPr lang="en-US" sz="2900" dirty="0" smtClean="0">
                <a:latin typeface="Times New Roman" pitchFamily="18" charset="0"/>
                <a:cs typeface="Times New Roman" pitchFamily="18" charset="0"/>
              </a:rPr>
              <a:t>, </a:t>
            </a:r>
            <a:r>
              <a:rPr lang="en-US" sz="2900" dirty="0" err="1" smtClean="0">
                <a:latin typeface="Times New Roman" pitchFamily="18" charset="0"/>
                <a:cs typeface="Times New Roman" pitchFamily="18" charset="0"/>
              </a:rPr>
              <a:t>Bucure</a:t>
            </a:r>
            <a:r>
              <a:rPr lang="ro-RO" sz="2900" dirty="0" smtClean="0">
                <a:latin typeface="Times New Roman" pitchFamily="18" charset="0"/>
                <a:cs typeface="Times New Roman" pitchFamily="18" charset="0"/>
              </a:rPr>
              <a:t>şti;</a:t>
            </a:r>
          </a:p>
          <a:p>
            <a:pPr algn="just">
              <a:buFont typeface="Wingdings" pitchFamily="2" charset="2"/>
              <a:buChar char="Ø"/>
            </a:pPr>
            <a:r>
              <a:rPr lang="ro-RO" sz="2900" dirty="0" smtClean="0">
                <a:latin typeface="Times New Roman" pitchFamily="18" charset="0"/>
                <a:cs typeface="Times New Roman" pitchFamily="18" charset="0"/>
              </a:rPr>
              <a:t> Daicoviciu, H., (1972), </a:t>
            </a:r>
            <a:r>
              <a:rPr lang="ro-RO" sz="2900" i="1" dirty="0" smtClean="0">
                <a:latin typeface="Times New Roman" pitchFamily="18" charset="0"/>
                <a:cs typeface="Times New Roman" pitchFamily="18" charset="0"/>
              </a:rPr>
              <a:t>De la Bvrebista la Cvcerirea Romană</a:t>
            </a:r>
            <a:r>
              <a:rPr lang="ro-RO" sz="2900" dirty="0" smtClean="0">
                <a:latin typeface="Times New Roman" pitchFamily="18" charset="0"/>
                <a:cs typeface="Times New Roman" pitchFamily="18" charset="0"/>
              </a:rPr>
              <a:t>. Editura Dacia, Cluj;</a:t>
            </a:r>
          </a:p>
          <a:p>
            <a:pPr algn="just">
              <a:buFont typeface="Wingdings" pitchFamily="2" charset="2"/>
              <a:buChar char="Ø"/>
            </a:pPr>
            <a:r>
              <a:rPr lang="ro-RO" sz="2900" dirty="0" smtClean="0">
                <a:latin typeface="Times New Roman" pitchFamily="18" charset="0"/>
                <a:cs typeface="Times New Roman" pitchFamily="18" charset="0"/>
              </a:rPr>
              <a:t> Giurescu, C., (2003</a:t>
            </a:r>
            <a:r>
              <a:rPr lang="ro-RO" sz="2900" i="1" dirty="0" smtClean="0">
                <a:latin typeface="Times New Roman" pitchFamily="18" charset="0"/>
                <a:cs typeface="Times New Roman" pitchFamily="18" charset="0"/>
              </a:rPr>
              <a:t>), Istoria românilor</a:t>
            </a:r>
            <a:r>
              <a:rPr lang="ro-RO" sz="2900" dirty="0" smtClean="0">
                <a:latin typeface="Times New Roman" pitchFamily="18" charset="0"/>
                <a:cs typeface="Times New Roman" pitchFamily="18" charset="0"/>
              </a:rPr>
              <a:t>, Volumul I. Editura All, Bucureşti;</a:t>
            </a:r>
          </a:p>
          <a:p>
            <a:pPr algn="just">
              <a:buFont typeface="Wingdings" pitchFamily="2" charset="2"/>
              <a:buChar char="Ø"/>
            </a:pPr>
            <a:r>
              <a:rPr lang="ro-RO" sz="2900" dirty="0" smtClean="0">
                <a:latin typeface="Times New Roman" pitchFamily="18" charset="0"/>
                <a:cs typeface="Times New Roman" pitchFamily="18" charset="0"/>
              </a:rPr>
              <a:t> Miclea, I. </a:t>
            </a:r>
            <a:r>
              <a:rPr lang="en-US" sz="2900" dirty="0" smtClean="0">
                <a:latin typeface="Times New Roman" pitchFamily="18" charset="0"/>
                <a:cs typeface="Times New Roman" pitchFamily="18" charset="0"/>
              </a:rPr>
              <a:t>&amp; </a:t>
            </a:r>
            <a:r>
              <a:rPr lang="en-US" sz="2900" dirty="0" err="1" smtClean="0">
                <a:latin typeface="Times New Roman" pitchFamily="18" charset="0"/>
                <a:cs typeface="Times New Roman" pitchFamily="18" charset="0"/>
              </a:rPr>
              <a:t>Florescu</a:t>
            </a:r>
            <a:r>
              <a:rPr lang="en-US" sz="2900" dirty="0" smtClean="0">
                <a:latin typeface="Times New Roman" pitchFamily="18" charset="0"/>
                <a:cs typeface="Times New Roman" pitchFamily="18" charset="0"/>
              </a:rPr>
              <a:t>, R., (1980), </a:t>
            </a:r>
            <a:r>
              <a:rPr lang="ro-RO" sz="2900" i="1" dirty="0" smtClean="0">
                <a:latin typeface="Times New Roman" pitchFamily="18" charset="0"/>
                <a:cs typeface="Times New Roman" pitchFamily="18" charset="0"/>
              </a:rPr>
              <a:t>Strămoşii românilor. Vestigii milenare de cultură şi artă. </a:t>
            </a:r>
            <a:r>
              <a:rPr lang="en-US" sz="2900" i="1" dirty="0" err="1" smtClean="0">
                <a:latin typeface="Times New Roman" pitchFamily="18" charset="0"/>
                <a:cs typeface="Times New Roman" pitchFamily="18" charset="0"/>
              </a:rPr>
              <a:t>Decebal</a:t>
            </a:r>
            <a:r>
              <a:rPr lang="en-US" sz="2900" i="1" dirty="0" smtClean="0">
                <a:latin typeface="Times New Roman" pitchFamily="18" charset="0"/>
                <a:cs typeface="Times New Roman" pitchFamily="18" charset="0"/>
              </a:rPr>
              <a:t> </a:t>
            </a:r>
            <a:r>
              <a:rPr lang="ro-RO" sz="2900" i="1" dirty="0" smtClean="0">
                <a:latin typeface="Times New Roman" pitchFamily="18" charset="0"/>
                <a:cs typeface="Times New Roman" pitchFamily="18" charset="0"/>
              </a:rPr>
              <a:t>şi Traian</a:t>
            </a:r>
            <a:r>
              <a:rPr lang="ro-RO" sz="2900" dirty="0" smtClean="0">
                <a:latin typeface="Times New Roman" pitchFamily="18" charset="0"/>
                <a:cs typeface="Times New Roman" pitchFamily="18" charset="0"/>
              </a:rPr>
              <a:t>. Editura Meridiane, Bucureşti;</a:t>
            </a:r>
          </a:p>
          <a:p>
            <a:pPr algn="just">
              <a:buFont typeface="Wingdings" pitchFamily="2" charset="2"/>
              <a:buChar char="Ø"/>
            </a:pPr>
            <a:r>
              <a:rPr lang="ro-RO" sz="2900" dirty="0" smtClean="0">
                <a:latin typeface="Times New Roman" pitchFamily="18" charset="0"/>
                <a:cs typeface="Times New Roman" pitchFamily="18" charset="0"/>
              </a:rPr>
              <a:t> Mihăilescu, C., Piţilă, T. </a:t>
            </a:r>
            <a:r>
              <a:rPr lang="en-US" sz="2900" dirty="0" smtClean="0">
                <a:latin typeface="Times New Roman" pitchFamily="18" charset="0"/>
                <a:cs typeface="Times New Roman" pitchFamily="18" charset="0"/>
              </a:rPr>
              <a:t>&amp; </a:t>
            </a:r>
            <a:r>
              <a:rPr lang="ro-RO" sz="2900" dirty="0" smtClean="0">
                <a:latin typeface="Times New Roman" pitchFamily="18" charset="0"/>
                <a:cs typeface="Times New Roman" pitchFamily="18" charset="0"/>
              </a:rPr>
              <a:t>Vlad, S., (2006). </a:t>
            </a:r>
            <a:r>
              <a:rPr lang="ro-RO" sz="2900" i="1" dirty="0" smtClean="0">
                <a:latin typeface="Times New Roman" pitchFamily="18" charset="0"/>
                <a:cs typeface="Times New Roman" pitchFamily="18" charset="0"/>
              </a:rPr>
              <a:t>Istorie. Manual pentru clasa a IV – a, </a:t>
            </a:r>
            <a:r>
              <a:rPr lang="ro-RO" sz="2900" dirty="0" smtClean="0">
                <a:latin typeface="Times New Roman" pitchFamily="18" charset="0"/>
                <a:cs typeface="Times New Roman" pitchFamily="18" charset="0"/>
              </a:rPr>
              <a:t>Editura Aramis, Bucureşti</a:t>
            </a:r>
          </a:p>
          <a:p>
            <a:pPr algn="just">
              <a:buFont typeface="Wingdings" pitchFamily="2" charset="2"/>
              <a:buChar char="Ø"/>
            </a:pPr>
            <a:r>
              <a:rPr lang="ro-RO" sz="2900" dirty="0" smtClean="0">
                <a:latin typeface="Times New Roman" pitchFamily="18" charset="0"/>
                <a:cs typeface="Times New Roman" pitchFamily="18" charset="0"/>
              </a:rPr>
              <a:t> Petrolescu, C., (1991), </a:t>
            </a:r>
            <a:r>
              <a:rPr lang="ro-RO" sz="2900" i="1" dirty="0" smtClean="0">
                <a:latin typeface="Times New Roman" pitchFamily="18" charset="0"/>
                <a:cs typeface="Times New Roman" pitchFamily="18" charset="0"/>
              </a:rPr>
              <a:t>Decebal, regele dacilor</a:t>
            </a:r>
            <a:r>
              <a:rPr lang="ro-RO" sz="2900" dirty="0" smtClean="0">
                <a:latin typeface="Times New Roman" pitchFamily="18" charset="0"/>
                <a:cs typeface="Times New Roman" pitchFamily="18" charset="0"/>
              </a:rPr>
              <a:t>. Editura Academiei române, Bucureşti;</a:t>
            </a:r>
          </a:p>
          <a:p>
            <a:pPr algn="just">
              <a:buFont typeface="Wingdings" pitchFamily="2" charset="2"/>
              <a:buChar char="Ø"/>
            </a:pPr>
            <a:r>
              <a:rPr lang="ro-RO" sz="2900" dirty="0" smtClean="0">
                <a:latin typeface="Times New Roman" pitchFamily="18" charset="0"/>
                <a:cs typeface="Times New Roman" pitchFamily="18" charset="0"/>
              </a:rPr>
              <a:t> Ursu, H., (1971), Traian. Editura Albatros, Bucureşti;</a:t>
            </a:r>
          </a:p>
          <a:p>
            <a:pPr algn="just">
              <a:buFont typeface="Wingdings" pitchFamily="2" charset="2"/>
              <a:buChar char="Ø"/>
            </a:pPr>
            <a:endParaRPr lang="ro-RO" sz="2900" dirty="0" smtClean="0">
              <a:latin typeface="Times New Roman" pitchFamily="18" charset="0"/>
              <a:cs typeface="Times New Roman" pitchFamily="18" charset="0"/>
            </a:endParaRPr>
          </a:p>
          <a:p>
            <a:pPr algn="just">
              <a:buFont typeface="Wingdings" pitchFamily="2" charset="2"/>
              <a:buChar char="Ø"/>
            </a:pPr>
            <a:endParaRPr lang="ro-RO" sz="2900" dirty="0" smtClean="0">
              <a:latin typeface="Times New Roman" pitchFamily="18" charset="0"/>
              <a:cs typeface="Times New Roman" pitchFamily="18" charset="0"/>
            </a:endParaRPr>
          </a:p>
          <a:p>
            <a:pPr algn="just">
              <a:buFont typeface="Wingdings" pitchFamily="2" charset="2"/>
              <a:buChar char="Ø"/>
            </a:pPr>
            <a:endParaRPr lang="ro-RO" sz="2900" dirty="0" smtClean="0">
              <a:latin typeface="Times New Roman" pitchFamily="18" charset="0"/>
              <a:cs typeface="Times New Roman" pitchFamily="18" charset="0"/>
            </a:endParaRPr>
          </a:p>
          <a:p>
            <a:pPr algn="just">
              <a:buFont typeface="Wingdings" pitchFamily="2" charset="2"/>
              <a:buChar char="Ø"/>
            </a:pPr>
            <a:endParaRPr lang="ro-RO" sz="2900" dirty="0" smtClean="0">
              <a:latin typeface="Times New Roman" pitchFamily="18" charset="0"/>
              <a:cs typeface="Times New Roman" pitchFamily="18" charset="0"/>
            </a:endParaRPr>
          </a:p>
          <a:p>
            <a:pPr algn="just">
              <a:buFont typeface="Wingdings" pitchFamily="2" charset="2"/>
              <a:buChar char="Ø"/>
            </a:pPr>
            <a:endParaRPr lang="ro-RO" sz="29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0"/>
            <a:ext cx="6477000" cy="838200"/>
          </a:xfrm>
        </p:spPr>
        <p:txBody>
          <a:bodyPr>
            <a:normAutofit/>
          </a:bodyPr>
          <a:lstStyle/>
          <a:p>
            <a:r>
              <a:rPr lang="en-US" sz="5400" dirty="0" err="1" smtClean="0">
                <a:latin typeface="Times New Roman" pitchFamily="18" charset="0"/>
                <a:cs typeface="Times New Roman" pitchFamily="18" charset="0"/>
              </a:rPr>
              <a:t>Regele</a:t>
            </a:r>
            <a:r>
              <a:rPr lang="en-US" sz="5400" dirty="0" smtClean="0">
                <a:latin typeface="Times New Roman" pitchFamily="18" charset="0"/>
                <a:cs typeface="Times New Roman" pitchFamily="18" charset="0"/>
              </a:rPr>
              <a:t> </a:t>
            </a:r>
            <a:r>
              <a:rPr lang="en-US" sz="5400" dirty="0" err="1" smtClean="0">
                <a:latin typeface="Times New Roman" pitchFamily="18" charset="0"/>
                <a:cs typeface="Times New Roman" pitchFamily="18" charset="0"/>
              </a:rPr>
              <a:t>Decebal</a:t>
            </a:r>
            <a:endParaRPr lang="en-US" sz="5400" dirty="0">
              <a:latin typeface="Times New Roman" pitchFamily="18" charset="0"/>
              <a:cs typeface="Times New Roman" pitchFamily="18" charset="0"/>
            </a:endParaRPr>
          </a:p>
        </p:txBody>
      </p:sp>
      <p:sp>
        <p:nvSpPr>
          <p:cNvPr id="3" name="Subtitle 2"/>
          <p:cNvSpPr>
            <a:spLocks noGrp="1"/>
          </p:cNvSpPr>
          <p:nvPr>
            <p:ph type="subTitle" idx="1"/>
          </p:nvPr>
        </p:nvSpPr>
        <p:spPr>
          <a:xfrm>
            <a:off x="4114800" y="1981200"/>
            <a:ext cx="4273296" cy="4114800"/>
          </a:xfrm>
        </p:spPr>
        <p:txBody>
          <a:bodyPr/>
          <a:lstStyle/>
          <a:p>
            <a:endParaRPr lang="ro-RO" dirty="0" smtClean="0"/>
          </a:p>
          <a:p>
            <a:endParaRPr lang="ro-RO" dirty="0" smtClean="0"/>
          </a:p>
          <a:p>
            <a:pPr algn="just"/>
            <a:r>
              <a:rPr lang="ro-RO"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Dintre</a:t>
            </a:r>
            <a:r>
              <a:rPr lang="en-US" dirty="0" smtClean="0">
                <a:latin typeface="Times New Roman" pitchFamily="18" charset="0"/>
                <a:cs typeface="Times New Roman" pitchFamily="18" charset="0"/>
              </a:rPr>
              <a:t> to</a:t>
            </a:r>
            <a:r>
              <a:rPr lang="ro-RO" dirty="0" smtClean="0">
                <a:latin typeface="Times New Roman" pitchFamily="18" charset="0"/>
                <a:cs typeface="Times New Roman" pitchFamily="18" charset="0"/>
              </a:rPr>
              <a:t>ţi regii geto-daci, Decebal este singurul al cărui chip a fost reprodus de arta plastică antică.</a:t>
            </a:r>
            <a:endParaRPr lang="en-US" dirty="0">
              <a:latin typeface="Times New Roman" pitchFamily="18" charset="0"/>
              <a:cs typeface="Times New Roman" pitchFamily="18" charset="0"/>
            </a:endParaRPr>
          </a:p>
        </p:txBody>
      </p:sp>
      <p:pic>
        <p:nvPicPr>
          <p:cNvPr id="4" name="Picture 2" descr="C:\Users\Andrea Ioana\Desktop\dec.jpg"/>
          <p:cNvPicPr>
            <a:picLocks noChangeAspect="1" noChangeArrowheads="1"/>
          </p:cNvPicPr>
          <p:nvPr/>
        </p:nvPicPr>
        <p:blipFill>
          <a:blip r:embed="rId2" cstate="print"/>
          <a:srcRect/>
          <a:stretch>
            <a:fillRect/>
          </a:stretch>
        </p:blipFill>
        <p:spPr bwMode="auto">
          <a:xfrm>
            <a:off x="685800" y="1752600"/>
            <a:ext cx="3067050" cy="4572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066800"/>
            <a:ext cx="4191000" cy="5029200"/>
          </a:xfrm>
        </p:spPr>
        <p:txBody>
          <a:bodyPr>
            <a:normAutofit lnSpcReduction="10000"/>
          </a:bodyPr>
          <a:lstStyle/>
          <a:p>
            <a:pPr algn="just"/>
            <a:r>
              <a:rPr lang="ro-RO" dirty="0" smtClean="0"/>
              <a:t>   </a:t>
            </a:r>
            <a:r>
              <a:rPr lang="ro-RO" sz="3200" dirty="0" smtClean="0">
                <a:latin typeface="Times New Roman" pitchFamily="18" charset="0"/>
                <a:cs typeface="Times New Roman" pitchFamily="18" charset="0"/>
              </a:rPr>
              <a:t>Diupaneus/Deceballus</a:t>
            </a:r>
          </a:p>
          <a:p>
            <a:pPr algn="just"/>
            <a:endParaRPr lang="ro-RO" sz="3200" dirty="0" smtClean="0">
              <a:latin typeface="Times New Roman" pitchFamily="18" charset="0"/>
              <a:cs typeface="Times New Roman" pitchFamily="18" charset="0"/>
            </a:endParaRPr>
          </a:p>
          <a:p>
            <a:pPr algn="just">
              <a:buFont typeface="Wingdings" pitchFamily="2" charset="2"/>
              <a:buChar char="v"/>
            </a:pPr>
            <a:r>
              <a:rPr lang="ro-RO"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a:t>
            </a:r>
            <a:r>
              <a:rPr lang="ro-RO" dirty="0" smtClean="0">
                <a:latin typeface="Times New Roman" pitchFamily="18" charset="0"/>
                <a:cs typeface="Times New Roman" pitchFamily="18" charset="0"/>
              </a:rPr>
              <a:t>nii 55 – 60 (d.Hr.), fiu al regelui Scorilo</a:t>
            </a:r>
          </a:p>
          <a:p>
            <a:pPr algn="just">
              <a:buFont typeface="Wingdings" pitchFamily="2" charset="2"/>
              <a:buChar char="v"/>
            </a:pPr>
            <a:r>
              <a:rPr lang="ro-RO"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D</a:t>
            </a:r>
            <a:r>
              <a:rPr lang="ro-RO" dirty="0" smtClean="0">
                <a:latin typeface="Times New Roman" pitchFamily="18" charset="0"/>
                <a:cs typeface="Times New Roman" pitchFamily="18" charset="0"/>
              </a:rPr>
              <a:t>omnie: 87 – 106 d.Hr.</a:t>
            </a:r>
          </a:p>
          <a:p>
            <a:pPr algn="just">
              <a:buFont typeface="Wingdings" pitchFamily="2" charset="2"/>
              <a:buChar char="v"/>
            </a:pPr>
            <a:r>
              <a:rPr lang="ro-RO" dirty="0" smtClean="0">
                <a:latin typeface="Times New Roman" pitchFamily="18" charset="0"/>
                <a:cs typeface="Times New Roman" pitchFamily="18" charset="0"/>
              </a:rPr>
              <a:t>Capitala Sarmizegetusa Regia</a:t>
            </a:r>
            <a:endParaRPr lang="en-US" dirty="0" smtClean="0">
              <a:latin typeface="Times New Roman" pitchFamily="18" charset="0"/>
              <a:cs typeface="Times New Roman" pitchFamily="18" charset="0"/>
            </a:endParaRPr>
          </a:p>
          <a:p>
            <a:pPr algn="just">
              <a:buFont typeface="Wingdings" pitchFamily="2" charset="2"/>
              <a:buChar char="v"/>
            </a:pPr>
            <a:r>
              <a:rPr lang="en-US" dirty="0" smtClean="0">
                <a:latin typeface="Times New Roman" pitchFamily="18" charset="0"/>
                <a:cs typeface="Times New Roman" pitchFamily="18" charset="0"/>
              </a:rPr>
              <a:t> A  </a:t>
            </a:r>
            <a:r>
              <a:rPr lang="en-US" dirty="0" err="1" smtClean="0">
                <a:latin typeface="Times New Roman" pitchFamily="18" charset="0"/>
                <a:cs typeface="Times New Roman" pitchFamily="18" charset="0"/>
              </a:rPr>
              <a:t>construit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noi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cet</a:t>
            </a:r>
            <a:r>
              <a:rPr lang="ro-RO" dirty="0" smtClean="0">
                <a:latin typeface="Times New Roman" pitchFamily="18" charset="0"/>
                <a:cs typeface="Times New Roman" pitchFamily="18" charset="0"/>
              </a:rPr>
              <a:t>ăţi şi le-a întărit pe cele existente.</a:t>
            </a:r>
          </a:p>
          <a:p>
            <a:pPr algn="ctr">
              <a:buFont typeface="Wingdings" pitchFamily="2" charset="2"/>
              <a:buChar char="v"/>
            </a:pPr>
            <a:endParaRPr lang="ro-RO" dirty="0" smtClean="0">
              <a:latin typeface="Times New Roman" pitchFamily="18" charset="0"/>
              <a:cs typeface="Times New Roman" pitchFamily="18" charset="0"/>
            </a:endParaRPr>
          </a:p>
          <a:p>
            <a:r>
              <a:rPr lang="ro-RO" dirty="0" smtClean="0">
                <a:latin typeface="Times New Roman" pitchFamily="18" charset="0"/>
                <a:cs typeface="Times New Roman" pitchFamily="18" charset="0"/>
              </a:rPr>
              <a:t> </a:t>
            </a:r>
          </a:p>
          <a:p>
            <a:pPr>
              <a:buFont typeface="Wingdings" pitchFamily="2" charset="2"/>
              <a:buChar char="v"/>
            </a:pPr>
            <a:endParaRPr lang="ro-RO" dirty="0" smtClean="0">
              <a:latin typeface="Times New Roman" pitchFamily="18" charset="0"/>
              <a:cs typeface="Times New Roman" pitchFamily="18" charset="0"/>
            </a:endParaRPr>
          </a:p>
          <a:p>
            <a:pPr>
              <a:buFont typeface="Wingdings" pitchFamily="2" charset="2"/>
              <a:buChar char="v"/>
            </a:pPr>
            <a:endParaRPr lang="en-US" dirty="0"/>
          </a:p>
        </p:txBody>
      </p:sp>
      <p:pic>
        <p:nvPicPr>
          <p:cNvPr id="2051" name="Picture 3" descr="C:\Users\Andrea Ioana\Desktop\poza-decebal pedestru.jpg"/>
          <p:cNvPicPr>
            <a:picLocks noChangeAspect="1" noChangeArrowheads="1"/>
          </p:cNvPicPr>
          <p:nvPr/>
        </p:nvPicPr>
        <p:blipFill>
          <a:blip r:embed="rId2" cstate="print"/>
          <a:srcRect/>
          <a:stretch>
            <a:fillRect/>
          </a:stretch>
        </p:blipFill>
        <p:spPr bwMode="auto">
          <a:xfrm>
            <a:off x="5029200" y="838200"/>
            <a:ext cx="4114800" cy="54102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762000"/>
            <a:ext cx="5486400" cy="1066800"/>
          </a:xfrm>
        </p:spPr>
        <p:txBody>
          <a:bodyPr>
            <a:normAutofit/>
          </a:bodyPr>
          <a:lstStyle/>
          <a:p>
            <a:r>
              <a:rPr lang="ro-RO" dirty="0" smtClean="0"/>
              <a:t>Amfiteatrul</a:t>
            </a:r>
            <a:endParaRPr lang="en-US" dirty="0"/>
          </a:p>
        </p:txBody>
      </p:sp>
      <p:pic>
        <p:nvPicPr>
          <p:cNvPr id="3074" name="Picture 2" descr="C:\Users\Andrea Ioana\Desktop\Ulpia-Traiana-Sarmizegetusa.jpg"/>
          <p:cNvPicPr>
            <a:picLocks noChangeAspect="1" noChangeArrowheads="1"/>
          </p:cNvPicPr>
          <p:nvPr/>
        </p:nvPicPr>
        <p:blipFill>
          <a:blip r:embed="rId2" cstate="print"/>
          <a:srcRect/>
          <a:stretch>
            <a:fillRect/>
          </a:stretch>
        </p:blipFill>
        <p:spPr bwMode="auto">
          <a:xfrm>
            <a:off x="533400" y="1981200"/>
            <a:ext cx="8153400" cy="44958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4495800"/>
            <a:ext cx="7854696" cy="2133600"/>
          </a:xfrm>
        </p:spPr>
        <p:txBody>
          <a:bodyPr>
            <a:normAutofit/>
          </a:bodyPr>
          <a:lstStyle/>
          <a:p>
            <a:pPr algn="just"/>
            <a:r>
              <a:rPr lang="vi-VN" dirty="0" smtClean="0"/>
              <a:t/>
            </a:r>
            <a:br>
              <a:rPr lang="vi-VN" dirty="0" smtClean="0"/>
            </a:br>
            <a:r>
              <a:rPr lang="ro-RO" dirty="0" smtClean="0"/>
              <a:t>	</a:t>
            </a:r>
            <a:r>
              <a:rPr lang="vi-VN" dirty="0" smtClean="0"/>
              <a:t>Ceramica constituie principala dovadă materială a prezenţei autohtonilor daci în provincia creată de împăratul Traian.</a:t>
            </a:r>
            <a:endParaRPr lang="en-US" dirty="0"/>
          </a:p>
        </p:txBody>
      </p:sp>
      <p:pic>
        <p:nvPicPr>
          <p:cNvPr id="4098" name="Picture 2" descr="C:\Users\Andrea Ioana\Desktop\ceramica001.jpg"/>
          <p:cNvPicPr>
            <a:picLocks noChangeAspect="1" noChangeArrowheads="1"/>
          </p:cNvPicPr>
          <p:nvPr/>
        </p:nvPicPr>
        <p:blipFill>
          <a:blip r:embed="rId2" cstate="print"/>
          <a:srcRect/>
          <a:stretch>
            <a:fillRect/>
          </a:stretch>
        </p:blipFill>
        <p:spPr bwMode="auto">
          <a:xfrm>
            <a:off x="2819401" y="685800"/>
            <a:ext cx="4190999" cy="3886201"/>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685800"/>
            <a:ext cx="6248400" cy="1066800"/>
          </a:xfrm>
        </p:spPr>
        <p:txBody>
          <a:bodyPr/>
          <a:lstStyle/>
          <a:p>
            <a:r>
              <a:rPr lang="ro-RO" dirty="0" smtClean="0">
                <a:latin typeface="Times New Roman" pitchFamily="18" charset="0"/>
                <a:cs typeface="Times New Roman" pitchFamily="18" charset="0"/>
              </a:rPr>
              <a:t>Monede dacice</a:t>
            </a:r>
            <a:endParaRPr lang="en-US" dirty="0">
              <a:latin typeface="Times New Roman" pitchFamily="18" charset="0"/>
              <a:cs typeface="Times New Roman" pitchFamily="18" charset="0"/>
            </a:endParaRPr>
          </a:p>
        </p:txBody>
      </p:sp>
      <p:pic>
        <p:nvPicPr>
          <p:cNvPr id="5122" name="Picture 2" descr="C:\Users\Andrea Ioana\Desktop\01.jpg"/>
          <p:cNvPicPr>
            <a:picLocks noChangeAspect="1" noChangeArrowheads="1"/>
          </p:cNvPicPr>
          <p:nvPr/>
        </p:nvPicPr>
        <p:blipFill>
          <a:blip r:embed="rId2" cstate="print"/>
          <a:srcRect/>
          <a:stretch>
            <a:fillRect/>
          </a:stretch>
        </p:blipFill>
        <p:spPr bwMode="auto">
          <a:xfrm>
            <a:off x="1219200" y="1905000"/>
            <a:ext cx="2619375" cy="2743200"/>
          </a:xfrm>
          <a:prstGeom prst="rect">
            <a:avLst/>
          </a:prstGeom>
          <a:noFill/>
        </p:spPr>
      </p:pic>
      <p:pic>
        <p:nvPicPr>
          <p:cNvPr id="5123" name="Picture 3" descr="C:\Users\Andrea Ioana\Desktop\03.jpg"/>
          <p:cNvPicPr>
            <a:picLocks noChangeAspect="1" noChangeArrowheads="1"/>
          </p:cNvPicPr>
          <p:nvPr/>
        </p:nvPicPr>
        <p:blipFill>
          <a:blip r:embed="rId3" cstate="print"/>
          <a:srcRect/>
          <a:stretch>
            <a:fillRect/>
          </a:stretch>
        </p:blipFill>
        <p:spPr bwMode="auto">
          <a:xfrm>
            <a:off x="2743200" y="4724400"/>
            <a:ext cx="3657600" cy="1905000"/>
          </a:xfrm>
          <a:prstGeom prst="rect">
            <a:avLst/>
          </a:prstGeom>
          <a:noFill/>
        </p:spPr>
      </p:pic>
      <p:pic>
        <p:nvPicPr>
          <p:cNvPr id="5126" name="Picture 6" descr="C:\Users\Andrea Ioana\Desktop\02.jpg"/>
          <p:cNvPicPr>
            <a:picLocks noChangeAspect="1" noChangeArrowheads="1"/>
          </p:cNvPicPr>
          <p:nvPr/>
        </p:nvPicPr>
        <p:blipFill>
          <a:blip r:embed="rId4" cstate="print"/>
          <a:srcRect/>
          <a:stretch>
            <a:fillRect/>
          </a:stretch>
        </p:blipFill>
        <p:spPr bwMode="auto">
          <a:xfrm>
            <a:off x="4876800" y="1828800"/>
            <a:ext cx="3581400" cy="28194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838200"/>
            <a:ext cx="7854696" cy="5410200"/>
          </a:xfrm>
        </p:spPr>
        <p:txBody>
          <a:bodyPr/>
          <a:lstStyle/>
          <a:p>
            <a:pPr algn="just"/>
            <a:r>
              <a:rPr lang="ro-RO" i="1" dirty="0" smtClean="0">
                <a:latin typeface="Times New Roman" pitchFamily="18" charset="0"/>
                <a:cs typeface="Times New Roman" pitchFamily="18" charset="0"/>
              </a:rPr>
              <a:t>	</a:t>
            </a:r>
            <a:endParaRPr lang="en-US" i="1" dirty="0" smtClean="0">
              <a:latin typeface="Times New Roman" pitchFamily="18" charset="0"/>
              <a:cs typeface="Times New Roman" pitchFamily="18" charset="0"/>
            </a:endParaRPr>
          </a:p>
          <a:p>
            <a:pPr algn="just"/>
            <a:endParaRPr lang="en-US" i="1" dirty="0" smtClean="0">
              <a:latin typeface="Times New Roman" pitchFamily="18" charset="0"/>
              <a:cs typeface="Times New Roman" pitchFamily="18" charset="0"/>
            </a:endParaRPr>
          </a:p>
          <a:p>
            <a:pPr algn="just"/>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Decebal</a:t>
            </a:r>
            <a:r>
              <a:rPr lang="en-US" i="1" dirty="0" smtClean="0">
                <a:latin typeface="Times New Roman" pitchFamily="18" charset="0"/>
                <a:cs typeface="Times New Roman" pitchFamily="18" charset="0"/>
              </a:rPr>
              <a:t> </a:t>
            </a:r>
            <a:r>
              <a:rPr lang="ro-RO" i="1" dirty="0" smtClean="0">
                <a:latin typeface="Times New Roman" pitchFamily="18" charset="0"/>
                <a:cs typeface="Times New Roman" pitchFamily="18" charset="0"/>
              </a:rPr>
              <a:t>era foarte priceput la planuri de război şi iscusit în înfăptuirea  lor, ştiind să aleagă  prilejul de a-l ataca pe duşman şi de a se retrage la timp. Dibaci în a întinde curse, era un bun luptător şi se pricepea să folosească izbânda.</a:t>
            </a:r>
            <a:r>
              <a:rPr lang="en-US" i="1" dirty="0" smtClean="0">
                <a:latin typeface="Times New Roman" pitchFamily="18" charset="0"/>
                <a:cs typeface="Times New Roman" pitchFamily="18" charset="0"/>
              </a:rPr>
              <a:t>”</a:t>
            </a:r>
          </a:p>
          <a:p>
            <a:pPr algn="just"/>
            <a:r>
              <a:rPr lang="en-US" i="1" dirty="0" smtClean="0">
                <a:latin typeface="Times New Roman" pitchFamily="18" charset="0"/>
                <a:cs typeface="Times New Roman" pitchFamily="18" charset="0"/>
              </a:rPr>
              <a:t>                                    </a:t>
            </a:r>
            <a:r>
              <a:rPr lang="ro-RO" i="1"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Dio</a:t>
            </a:r>
            <a:r>
              <a:rPr lang="en-US" sz="2000" dirty="0" smtClean="0">
                <a:latin typeface="Times New Roman" pitchFamily="18" charset="0"/>
                <a:cs typeface="Times New Roman" pitchFamily="18" charset="0"/>
              </a:rPr>
              <a:t> Cassius, </a:t>
            </a:r>
            <a:r>
              <a:rPr lang="en-US" sz="2000" i="1" dirty="0" err="1" smtClean="0">
                <a:latin typeface="Times New Roman" pitchFamily="18" charset="0"/>
                <a:cs typeface="Times New Roman" pitchFamily="18" charset="0"/>
              </a:rPr>
              <a:t>Istoria</a:t>
            </a:r>
            <a:r>
              <a:rPr lang="en-US" sz="2000" i="1" dirty="0" smtClean="0">
                <a:latin typeface="Times New Roman" pitchFamily="18" charset="0"/>
                <a:cs typeface="Times New Roman" pitchFamily="18" charset="0"/>
              </a:rPr>
              <a:t> roman</a:t>
            </a:r>
            <a:r>
              <a:rPr lang="ro-RO" sz="2000" i="1" dirty="0" smtClean="0">
                <a:latin typeface="Times New Roman" pitchFamily="18" charset="0"/>
                <a:cs typeface="Times New Roman" pitchFamily="18" charset="0"/>
              </a:rPr>
              <a:t>ă</a:t>
            </a:r>
            <a:r>
              <a:rPr lang="en-US" i="1" dirty="0" smtClean="0">
                <a:latin typeface="Times New Roman" pitchFamily="18" charset="0"/>
                <a:cs typeface="Times New Roman" pitchFamily="18" charset="0"/>
              </a:rPr>
              <a:t>   </a:t>
            </a:r>
            <a:endParaRPr lang="en-US" i="1"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0"/>
            <a:ext cx="6324600" cy="838200"/>
          </a:xfrm>
        </p:spPr>
        <p:txBody>
          <a:bodyPr>
            <a:normAutofit fontScale="90000"/>
          </a:bodyPr>
          <a:lstStyle/>
          <a:p>
            <a:r>
              <a:rPr lang="ro-RO" dirty="0" smtClean="0">
                <a:latin typeface="Times New Roman" pitchFamily="18" charset="0"/>
                <a:cs typeface="Times New Roman" pitchFamily="18" charset="0"/>
              </a:rPr>
              <a:t>Împăratul Traian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533400" y="1752600"/>
            <a:ext cx="7854696" cy="4876800"/>
          </a:xfrm>
        </p:spPr>
        <p:txBody>
          <a:bodyPr/>
          <a:lstStyle/>
          <a:p>
            <a:endParaRPr lang="ro-RO" dirty="0" smtClean="0"/>
          </a:p>
          <a:p>
            <a:endParaRPr lang="ro-RO" dirty="0" smtClean="0"/>
          </a:p>
          <a:p>
            <a:r>
              <a:rPr lang="ro-RO" i="1" dirty="0" smtClean="0"/>
              <a:t>     </a:t>
            </a:r>
            <a:r>
              <a:rPr lang="en-US" i="1" dirty="0" smtClean="0">
                <a:latin typeface="Times New Roman" pitchFamily="18" charset="0"/>
                <a:cs typeface="Times New Roman" pitchFamily="18" charset="0"/>
              </a:rPr>
              <a:t>“</a:t>
            </a:r>
            <a:r>
              <a:rPr lang="ro-RO" i="1" dirty="0" smtClean="0">
                <a:latin typeface="Times New Roman" pitchFamily="18" charset="0"/>
                <a:cs typeface="Times New Roman" pitchFamily="18" charset="0"/>
              </a:rPr>
              <a:t>Mă voi purta  cu ceilalţi  aşa </a:t>
            </a:r>
          </a:p>
          <a:p>
            <a:r>
              <a:rPr lang="ro-RO" i="1" dirty="0" smtClean="0">
                <a:latin typeface="Times New Roman" pitchFamily="18" charset="0"/>
                <a:cs typeface="Times New Roman" pitchFamily="18" charset="0"/>
              </a:rPr>
              <a:t>cum aş vrea să se poarte </a:t>
            </a:r>
          </a:p>
          <a:p>
            <a:r>
              <a:rPr lang="ro-RO" i="1" dirty="0" smtClean="0">
                <a:latin typeface="Times New Roman" pitchFamily="18" charset="0"/>
                <a:cs typeface="Times New Roman" pitchFamily="18" charset="0"/>
              </a:rPr>
              <a:t>împăratul cu mine dacă aş fi</a:t>
            </a:r>
          </a:p>
          <a:p>
            <a:r>
              <a:rPr lang="ro-RO" i="1" dirty="0" smtClean="0">
                <a:latin typeface="Times New Roman" pitchFamily="18" charset="0"/>
                <a:cs typeface="Times New Roman" pitchFamily="18" charset="0"/>
              </a:rPr>
              <a:t>un simplu cetăţean.</a:t>
            </a:r>
            <a:r>
              <a:rPr lang="en-US" i="1" dirty="0" smtClean="0">
                <a:latin typeface="Times New Roman" pitchFamily="18" charset="0"/>
                <a:cs typeface="Times New Roman" pitchFamily="18" charset="0"/>
              </a:rPr>
              <a:t>”</a:t>
            </a:r>
            <a:endParaRPr lang="en-US" i="1" dirty="0">
              <a:latin typeface="Times New Roman" pitchFamily="18" charset="0"/>
              <a:cs typeface="Times New Roman" pitchFamily="18" charset="0"/>
            </a:endParaRPr>
          </a:p>
        </p:txBody>
      </p:sp>
      <p:pic>
        <p:nvPicPr>
          <p:cNvPr id="2050" name="Picture 2" descr="C:\Users\Andrea Ioana\Desktop\images.jpg"/>
          <p:cNvPicPr>
            <a:picLocks noChangeAspect="1" noChangeArrowheads="1"/>
          </p:cNvPicPr>
          <p:nvPr/>
        </p:nvPicPr>
        <p:blipFill>
          <a:blip r:embed="rId2" cstate="print"/>
          <a:srcRect/>
          <a:stretch>
            <a:fillRect/>
          </a:stretch>
        </p:blipFill>
        <p:spPr bwMode="auto">
          <a:xfrm>
            <a:off x="533400" y="1752600"/>
            <a:ext cx="3048000" cy="48768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33400" y="990600"/>
            <a:ext cx="7924800" cy="3877985"/>
          </a:xfrm>
          <a:prstGeom prst="rect">
            <a:avLst/>
          </a:prstGeom>
          <a:noFill/>
        </p:spPr>
        <p:txBody>
          <a:bodyPr wrap="square" rtlCol="0">
            <a:spAutoFit/>
          </a:bodyPr>
          <a:lstStyle/>
          <a:p>
            <a:endParaRPr lang="ro-RO" dirty="0" smtClean="0"/>
          </a:p>
          <a:p>
            <a:endParaRPr lang="ro-RO" dirty="0"/>
          </a:p>
          <a:p>
            <a:endParaRPr lang="ro-RO" dirty="0" smtClean="0"/>
          </a:p>
          <a:p>
            <a:r>
              <a:rPr lang="ro-RO" sz="3200" dirty="0" smtClean="0">
                <a:latin typeface="Times New Roman" pitchFamily="18" charset="0"/>
                <a:cs typeface="Times New Roman" pitchFamily="18" charset="0"/>
              </a:rPr>
              <a:t>Marcus Ulpius Traianus:</a:t>
            </a:r>
          </a:p>
          <a:p>
            <a:pPr>
              <a:buFont typeface="Wingdings" pitchFamily="2" charset="2"/>
              <a:buChar char="Ø"/>
            </a:pPr>
            <a:endParaRPr lang="ro-RO" sz="2000" dirty="0" smtClean="0">
              <a:latin typeface="Times New Roman" pitchFamily="18" charset="0"/>
              <a:cs typeface="Times New Roman" pitchFamily="18" charset="0"/>
            </a:endParaRPr>
          </a:p>
          <a:p>
            <a:pPr>
              <a:buFont typeface="Wingdings" pitchFamily="2" charset="2"/>
              <a:buChar char="Ø"/>
            </a:pPr>
            <a:endParaRPr lang="ro-RO" sz="2000" dirty="0">
              <a:latin typeface="Times New Roman" pitchFamily="18" charset="0"/>
              <a:cs typeface="Times New Roman" pitchFamily="18" charset="0"/>
            </a:endParaRPr>
          </a:p>
          <a:p>
            <a:pPr>
              <a:buFont typeface="Wingdings" pitchFamily="2" charset="2"/>
              <a:buChar char="Ø"/>
            </a:pPr>
            <a:r>
              <a:rPr lang="ro-RO" sz="2000" dirty="0" smtClean="0">
                <a:latin typeface="Times New Roman" pitchFamily="18" charset="0"/>
                <a:cs typeface="Times New Roman" pitchFamily="18" charset="0"/>
              </a:rPr>
              <a:t>  18 septembrie 53</a:t>
            </a:r>
            <a:endParaRPr lang="ro-RO" sz="2000" dirty="0">
              <a:solidFill>
                <a:schemeClr val="bg1"/>
              </a:solidFill>
              <a:latin typeface="Times New Roman" pitchFamily="18" charset="0"/>
              <a:cs typeface="Times New Roman" pitchFamily="18" charset="0"/>
            </a:endParaRPr>
          </a:p>
          <a:p>
            <a:pPr>
              <a:buFont typeface="Wingdings" pitchFamily="2" charset="2"/>
              <a:buChar char="Ø"/>
            </a:pPr>
            <a:r>
              <a:rPr lang="ro-RO" sz="2000" dirty="0" smtClean="0">
                <a:latin typeface="Times New Roman" pitchFamily="18" charset="0"/>
                <a:cs typeface="Times New Roman" pitchFamily="18" charset="0"/>
              </a:rPr>
              <a:t>  Peninsula Iberică</a:t>
            </a:r>
          </a:p>
          <a:p>
            <a:pPr>
              <a:buFont typeface="Wingdings" pitchFamily="2" charset="2"/>
              <a:buChar char="Ø"/>
            </a:pPr>
            <a:r>
              <a:rPr lang="ro-RO" sz="2000" dirty="0">
                <a:latin typeface="Times New Roman" pitchFamily="18" charset="0"/>
                <a:cs typeface="Times New Roman" pitchFamily="18" charset="0"/>
              </a:rPr>
              <a:t> </a:t>
            </a:r>
            <a:r>
              <a:rPr lang="ro-RO" sz="2000" dirty="0" smtClean="0">
                <a:latin typeface="Times New Roman" pitchFamily="18" charset="0"/>
                <a:cs typeface="Times New Roman" pitchFamily="18" charset="0"/>
              </a:rPr>
              <a:t> soldat la vârsta de 17 ani</a:t>
            </a:r>
          </a:p>
          <a:p>
            <a:pPr>
              <a:buFont typeface="Wingdings" pitchFamily="2" charset="2"/>
              <a:buChar char="Ø"/>
            </a:pPr>
            <a:r>
              <a:rPr lang="ro-RO" sz="2000" dirty="0">
                <a:latin typeface="Times New Roman" pitchFamily="18" charset="0"/>
                <a:cs typeface="Times New Roman" pitchFamily="18" charset="0"/>
              </a:rPr>
              <a:t> </a:t>
            </a:r>
            <a:r>
              <a:rPr lang="ro-RO" sz="2000" dirty="0" smtClean="0">
                <a:latin typeface="Times New Roman" pitchFamily="18" charset="0"/>
                <a:cs typeface="Times New Roman" pitchFamily="18" charset="0"/>
              </a:rPr>
              <a:t> guvernator al provinciei Germania</a:t>
            </a:r>
          </a:p>
          <a:p>
            <a:pPr>
              <a:buFont typeface="Wingdings" pitchFamily="2" charset="2"/>
              <a:buChar char="Ø"/>
            </a:pPr>
            <a:r>
              <a:rPr lang="ro-RO" sz="2000" dirty="0">
                <a:latin typeface="Times New Roman" pitchFamily="18" charset="0"/>
                <a:cs typeface="Times New Roman" pitchFamily="18" charset="0"/>
              </a:rPr>
              <a:t> </a:t>
            </a:r>
            <a:r>
              <a:rPr lang="ro-RO" sz="2000" dirty="0" smtClean="0">
                <a:latin typeface="Times New Roman" pitchFamily="18" charset="0"/>
                <a:cs typeface="Times New Roman" pitchFamily="18" charset="0"/>
              </a:rPr>
              <a:t> împărat între 98 – 117 d. Hr.</a:t>
            </a:r>
          </a:p>
          <a:p>
            <a:pPr>
              <a:buFont typeface="Wingdings" pitchFamily="2" charset="2"/>
              <a:buChar char="Ø"/>
            </a:pPr>
            <a:r>
              <a:rPr lang="ro-RO" sz="2000" dirty="0">
                <a:latin typeface="Times New Roman" pitchFamily="18" charset="0"/>
                <a:cs typeface="Times New Roman" pitchFamily="18" charset="0"/>
              </a:rPr>
              <a:t> </a:t>
            </a:r>
            <a:r>
              <a:rPr lang="ro-RO" sz="2000" dirty="0" smtClean="0">
                <a:latin typeface="Times New Roman" pitchFamily="18" charset="0"/>
                <a:cs typeface="Times New Roman" pitchFamily="18" charset="0"/>
              </a:rPr>
              <a:t>  moare în 117</a:t>
            </a:r>
            <a:endParaRPr lang="ro-RO" sz="2000" dirty="0">
              <a:latin typeface="Times New Roman" pitchFamily="18" charset="0"/>
              <a:cs typeface="Times New Roman" pitchFamily="18" charset="0"/>
            </a:endParaRPr>
          </a:p>
        </p:txBody>
      </p:sp>
      <p:pic>
        <p:nvPicPr>
          <p:cNvPr id="1027" name="Picture 3" descr="C:\Users\Andrea Ioana\Desktop\images2.jpg"/>
          <p:cNvPicPr>
            <a:picLocks noChangeAspect="1" noChangeArrowheads="1"/>
          </p:cNvPicPr>
          <p:nvPr/>
        </p:nvPicPr>
        <p:blipFill>
          <a:blip r:embed="rId2" cstate="print"/>
          <a:srcRect/>
          <a:stretch>
            <a:fillRect/>
          </a:stretch>
        </p:blipFill>
        <p:spPr bwMode="auto">
          <a:xfrm>
            <a:off x="6019800" y="1676400"/>
            <a:ext cx="2514600" cy="312420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393</TotalTime>
  <Words>356</Words>
  <Application>Microsoft Office PowerPoint</Application>
  <PresentationFormat>Expunere pe ecran (4:3)</PresentationFormat>
  <Paragraphs>57</Paragraphs>
  <Slides>14</Slides>
  <Notes>0</Notes>
  <HiddenSlides>0</HiddenSlides>
  <MMClips>0</MMClips>
  <ScaleCrop>false</ScaleCrop>
  <HeadingPairs>
    <vt:vector size="4" baseType="variant">
      <vt:variant>
        <vt:lpstr>Temă</vt:lpstr>
      </vt:variant>
      <vt:variant>
        <vt:i4>1</vt:i4>
      </vt:variant>
      <vt:variant>
        <vt:lpstr>Titluri diapozitive</vt:lpstr>
      </vt:variant>
      <vt:variant>
        <vt:i4>14</vt:i4>
      </vt:variant>
    </vt:vector>
  </HeadingPairs>
  <TitlesOfParts>
    <vt:vector size="15" baseType="lpstr">
      <vt:lpstr>Flow</vt:lpstr>
      <vt:lpstr> Decebal şi Traian</vt:lpstr>
      <vt:lpstr>Regele Decebal</vt:lpstr>
      <vt:lpstr>Prezentare PowerPoint</vt:lpstr>
      <vt:lpstr>Amfiteatrul</vt:lpstr>
      <vt:lpstr>Prezentare PowerPoint</vt:lpstr>
      <vt:lpstr>Monede dacice</vt:lpstr>
      <vt:lpstr>Prezentare PowerPoint</vt:lpstr>
      <vt:lpstr>Împăratul Traian</vt:lpstr>
      <vt:lpstr>Prezentare PowerPoint</vt:lpstr>
      <vt:lpstr>Monedă cu chipul lui Traian</vt:lpstr>
      <vt:lpstr>Columna lui Traian</vt:lpstr>
      <vt:lpstr>Prezentare PowerPoint</vt:lpstr>
      <vt:lpstr>Vă mulţumim!!!</vt:lpstr>
      <vt:lpstr>Bibliografie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Traian şi Decebal</dc:title>
  <dc:creator>Andrea Ioana</dc:creator>
  <cp:lastModifiedBy>Acer</cp:lastModifiedBy>
  <cp:revision>43</cp:revision>
  <dcterms:created xsi:type="dcterms:W3CDTF">2012-10-17T12:53:37Z</dcterms:created>
  <dcterms:modified xsi:type="dcterms:W3CDTF">2024-07-16T14:12:50Z</dcterms:modified>
</cp:coreProperties>
</file>