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Clic pentru editare stil titlu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Clic pentru editare stil titlu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Clic pentru editare stil titlu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Clic pentru editare stil titlu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ncho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Clic pentru editare stil titlu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Clic pentru editare stil titlu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Clic pentru editare stil titlu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o-RO"/>
              <a:t>Clic pentru editare stil titlu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Clic pentru editare stil titlu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Clic pentru editare stil titlu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086293" y="1947672"/>
            <a:ext cx="8915399" cy="2262781"/>
          </a:xfrm>
        </p:spPr>
        <p:txBody>
          <a:bodyPr>
            <a:normAutofit fontScale="90000"/>
          </a:bodyPr>
          <a:lstStyle/>
          <a:p>
            <a:pPr algn="ctr"/>
            <a:r>
              <a:rPr lang="pt-BR" b="1" dirty="0">
                <a:solidFill>
                  <a:schemeClr val="accent1">
                    <a:lumMod val="50000"/>
                  </a:schemeClr>
                </a:solidFill>
                <a:latin typeface="Times New Roman" panose="02020603050405020304" pitchFamily="18" charset="0"/>
                <a:cs typeface="Times New Roman" panose="02020603050405020304" pitchFamily="18" charset="0"/>
              </a:rPr>
              <a:t>METODE  DE  SEPARARE </a:t>
            </a:r>
            <a:r>
              <a:rPr lang="ro-RO" b="1" dirty="0">
                <a:solidFill>
                  <a:schemeClr val="accent1">
                    <a:lumMod val="50000"/>
                  </a:schemeClr>
                </a:solidFill>
                <a:latin typeface="Times New Roman" panose="02020603050405020304" pitchFamily="18" charset="0"/>
                <a:cs typeface="Times New Roman" panose="02020603050405020304" pitchFamily="18" charset="0"/>
              </a:rPr>
              <a:t> </a:t>
            </a:r>
            <a:r>
              <a:rPr lang="pt-BR" b="1" dirty="0">
                <a:solidFill>
                  <a:schemeClr val="accent1">
                    <a:lumMod val="50000"/>
                  </a:schemeClr>
                </a:solidFill>
                <a:latin typeface="Times New Roman" panose="02020603050405020304" pitchFamily="18" charset="0"/>
                <a:cs typeface="Times New Roman" panose="02020603050405020304" pitchFamily="18" charset="0"/>
              </a:rPr>
              <a:t>A  AMESTECURILOR OMOGENE</a:t>
            </a:r>
            <a:br>
              <a:rPr lang="ro-RO" b="1" dirty="0">
                <a:solidFill>
                  <a:schemeClr val="accent1">
                    <a:lumMod val="50000"/>
                  </a:schemeClr>
                </a:solidFill>
                <a:latin typeface="Times New Roman" panose="02020603050405020304" pitchFamily="18" charset="0"/>
                <a:cs typeface="Times New Roman" panose="02020603050405020304" pitchFamily="18" charset="0"/>
              </a:rPr>
            </a:br>
            <a:r>
              <a:rPr lang="ro-RO" sz="4000" b="1" dirty="0">
                <a:solidFill>
                  <a:srgbClr val="C00000"/>
                </a:solidFill>
                <a:latin typeface="Times New Roman" panose="02020603050405020304" pitchFamily="18" charset="0"/>
                <a:cs typeface="Times New Roman" panose="02020603050405020304" pitchFamily="18" charset="0"/>
              </a:rPr>
              <a:t>clasa a VII-a</a:t>
            </a:r>
          </a:p>
        </p:txBody>
      </p:sp>
      <p:sp>
        <p:nvSpPr>
          <p:cNvPr id="3" name="Subtitlu 2"/>
          <p:cNvSpPr>
            <a:spLocks noGrp="1"/>
          </p:cNvSpPr>
          <p:nvPr>
            <p:ph type="subTitle" idx="1"/>
          </p:nvPr>
        </p:nvSpPr>
        <p:spPr>
          <a:xfrm>
            <a:off x="1709929" y="6053328"/>
            <a:ext cx="9379829" cy="585216"/>
          </a:xfrm>
        </p:spPr>
        <p:txBody>
          <a:bodyPr>
            <a:normAutofit/>
          </a:bodyPr>
          <a:lstStyle/>
          <a:p>
            <a:pPr>
              <a:spcBef>
                <a:spcPts val="0"/>
              </a:spcBef>
            </a:pPr>
            <a:r>
              <a:rPr lang="ro-RO" sz="1400" dirty="0">
                <a:latin typeface="Times New Roman" panose="02020603050405020304" pitchFamily="18" charset="0"/>
                <a:cs typeface="Times New Roman" panose="02020603050405020304" pitchFamily="18" charset="0"/>
              </a:rPr>
              <a:t>Material realizat de:</a:t>
            </a:r>
          </a:p>
          <a:p>
            <a:pPr>
              <a:spcBef>
                <a:spcPts val="0"/>
              </a:spcBef>
            </a:pPr>
            <a:r>
              <a:rPr lang="ro-RO" sz="1400" b="1" dirty="0">
                <a:solidFill>
                  <a:schemeClr val="tx1"/>
                </a:solidFill>
                <a:latin typeface="Times New Roman" panose="02020603050405020304" pitchFamily="18" charset="0"/>
                <a:cs typeface="Times New Roman" panose="02020603050405020304" pitchFamily="18" charset="0"/>
              </a:rPr>
              <a:t>prof. MELINTE GEORGETA LOUISA, Școala Gimnazială nr.1, comuna Slobozia Conachi, jud. Galați</a:t>
            </a:r>
          </a:p>
          <a:p>
            <a:endParaRPr lang="ro-RO" dirty="0"/>
          </a:p>
          <a:p>
            <a:endParaRPr lang="ro-RO"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Tree>
    <p:extLst>
      <p:ext uri="{BB962C8B-B14F-4D97-AF65-F5344CB8AC3E}">
        <p14:creationId xmlns:p14="http://schemas.microsoft.com/office/powerpoint/2010/main" val="423771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168589" y="2523744"/>
            <a:ext cx="3381819" cy="1938992"/>
          </a:xfrm>
        </p:spPr>
        <p:txBody>
          <a:bodyPr>
            <a:normAutofit/>
          </a:bodyPr>
          <a:lstStyle/>
          <a:p>
            <a:pPr algn="ctr"/>
            <a:br>
              <a:rPr lang="pt-BR" b="1" dirty="0"/>
            </a:br>
            <a:endParaRPr lang="ro-RO" b="1" dirty="0"/>
          </a:p>
        </p:txBody>
      </p:sp>
      <p:sp>
        <p:nvSpPr>
          <p:cNvPr id="5" name="Subtitlu 4"/>
          <p:cNvSpPr>
            <a:spLocks noGrp="1"/>
          </p:cNvSpPr>
          <p:nvPr>
            <p:ph type="subTitle" idx="1"/>
          </p:nvPr>
        </p:nvSpPr>
        <p:spPr>
          <a:xfrm>
            <a:off x="4306824" y="400174"/>
            <a:ext cx="2734056" cy="653550"/>
          </a:xfrm>
        </p:spPr>
        <p:txBody>
          <a:bodyPr>
            <a:normAutofit/>
          </a:bodyPr>
          <a:lstStyle/>
          <a:p>
            <a:pPr algn="ctr"/>
            <a:r>
              <a:rPr lang="ro-RO" sz="3200" b="1" dirty="0">
                <a:solidFill>
                  <a:schemeClr val="accent2">
                    <a:lumMod val="50000"/>
                  </a:schemeClr>
                </a:solidFill>
                <a:latin typeface="Times New Roman" panose="02020603050405020304" pitchFamily="18" charset="0"/>
                <a:cs typeface="Times New Roman" panose="02020603050405020304" pitchFamily="18" charset="0"/>
              </a:rPr>
              <a:t>APLICAȚII:</a:t>
            </a:r>
          </a:p>
          <a:p>
            <a:pPr algn="just"/>
            <a:endParaRPr lang="ro-RO" dirty="0"/>
          </a:p>
        </p:txBody>
      </p:sp>
      <p:pic>
        <p:nvPicPr>
          <p:cNvPr id="6" name="Imagine 5" descr="C:\Users\User\AppData\Local\Microsoft\Windows\INetCache\Content.MSO\2F52703D.tmp"/>
          <p:cNvPicPr/>
          <p:nvPr/>
        </p:nvPicPr>
        <p:blipFill>
          <a:blip r:embed="rId2">
            <a:extLst>
              <a:ext uri="{28A0092B-C50C-407E-A947-70E740481C1C}">
                <a14:useLocalDpi xmlns:a14="http://schemas.microsoft.com/office/drawing/2010/main" val="0"/>
              </a:ext>
            </a:extLst>
          </a:blip>
          <a:srcRect/>
          <a:stretch>
            <a:fillRect/>
          </a:stretch>
        </p:blipFill>
        <p:spPr bwMode="auto">
          <a:xfrm>
            <a:off x="10981944" y="100585"/>
            <a:ext cx="1097280" cy="1048334"/>
          </a:xfrm>
          <a:prstGeom prst="rect">
            <a:avLst/>
          </a:prstGeom>
          <a:noFill/>
          <a:ln>
            <a:noFill/>
          </a:ln>
        </p:spPr>
      </p:pic>
      <p:sp>
        <p:nvSpPr>
          <p:cNvPr id="3" name="CasetăText 2"/>
          <p:cNvSpPr txBox="1"/>
          <p:nvPr/>
        </p:nvSpPr>
        <p:spPr>
          <a:xfrm>
            <a:off x="594360" y="964046"/>
            <a:ext cx="10451592" cy="707886"/>
          </a:xfrm>
          <a:prstGeom prst="rect">
            <a:avLst/>
          </a:prstGeom>
          <a:noFill/>
        </p:spPr>
        <p:txBody>
          <a:bodyPr wrap="square" rtlCol="0">
            <a:spAutoFit/>
          </a:bodyPr>
          <a:lstStyle/>
          <a:p>
            <a:r>
              <a:rPr lang="ro-RO" sz="2000" b="1" dirty="0">
                <a:solidFill>
                  <a:schemeClr val="accent2">
                    <a:lumMod val="50000"/>
                  </a:schemeClr>
                </a:solidFill>
                <a:latin typeface="Times New Roman" panose="02020603050405020304" pitchFamily="18" charset="0"/>
                <a:cs typeface="Times New Roman" panose="02020603050405020304" pitchFamily="18" charset="0"/>
              </a:rPr>
              <a:t>1.</a:t>
            </a:r>
            <a:r>
              <a:rPr lang="ro-RO" sz="2000" dirty="0">
                <a:solidFill>
                  <a:schemeClr val="accent2">
                    <a:lumMod val="50000"/>
                  </a:schemeClr>
                </a:solidFill>
                <a:latin typeface="Times New Roman" panose="02020603050405020304" pitchFamily="18" charset="0"/>
                <a:cs typeface="Times New Roman" panose="02020603050405020304" pitchFamily="18" charset="0"/>
              </a:rPr>
              <a:t> Asociază cifrei scrise în fața metodei de separare din coloana B litera corespunzătoare amestecului din coloana A:</a:t>
            </a:r>
          </a:p>
        </p:txBody>
      </p:sp>
      <p:sp>
        <p:nvSpPr>
          <p:cNvPr id="7" name="CasetăText 6"/>
          <p:cNvSpPr txBox="1"/>
          <p:nvPr/>
        </p:nvSpPr>
        <p:spPr>
          <a:xfrm>
            <a:off x="3323844" y="1565897"/>
            <a:ext cx="3200400" cy="1938992"/>
          </a:xfrm>
          <a:prstGeom prst="rect">
            <a:avLst/>
          </a:prstGeom>
          <a:noFill/>
        </p:spPr>
        <p:txBody>
          <a:bodyPr wrap="square" rtlCol="0">
            <a:spAutoFit/>
          </a:bodyPr>
          <a:lstStyle/>
          <a:p>
            <a:r>
              <a:rPr lang="ro-RO" dirty="0">
                <a:solidFill>
                  <a:schemeClr val="accent2">
                    <a:lumMod val="50000"/>
                  </a:schemeClr>
                </a:solidFill>
                <a:latin typeface="Times New Roman" panose="02020603050405020304" pitchFamily="18" charset="0"/>
                <a:cs typeface="Times New Roman" panose="02020603050405020304" pitchFamily="18" charset="0"/>
              </a:rPr>
              <a:t>                    </a:t>
            </a:r>
            <a:r>
              <a:rPr lang="ro-RO" sz="2000" b="1" dirty="0">
                <a:solidFill>
                  <a:schemeClr val="accent1"/>
                </a:solidFill>
                <a:latin typeface="Times New Roman" panose="02020603050405020304" pitchFamily="18" charset="0"/>
                <a:cs typeface="Times New Roman" panose="02020603050405020304" pitchFamily="18" charset="0"/>
              </a:rPr>
              <a:t>A</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a) alcool și apă</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b) pietriș și apă</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c) apă și pulbere de cărbune</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d) benzină și apă</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e) saramură</a:t>
            </a:r>
          </a:p>
        </p:txBody>
      </p:sp>
      <p:sp>
        <p:nvSpPr>
          <p:cNvPr id="8" name="CasetăText 7"/>
          <p:cNvSpPr txBox="1"/>
          <p:nvPr/>
        </p:nvSpPr>
        <p:spPr>
          <a:xfrm>
            <a:off x="7095744" y="1618256"/>
            <a:ext cx="1618488" cy="1631216"/>
          </a:xfrm>
          <a:prstGeom prst="rect">
            <a:avLst/>
          </a:prstGeom>
          <a:noFill/>
        </p:spPr>
        <p:txBody>
          <a:bodyPr wrap="square" rtlCol="0">
            <a:spAutoFit/>
          </a:bodyPr>
          <a:lstStyle/>
          <a:p>
            <a:r>
              <a:rPr lang="it-IT" dirty="0"/>
              <a:t> </a:t>
            </a:r>
            <a:r>
              <a:rPr lang="ro-RO" dirty="0"/>
              <a:t>        </a:t>
            </a:r>
            <a:r>
              <a:rPr lang="it-IT" sz="2000" b="1" dirty="0">
                <a:solidFill>
                  <a:schemeClr val="accent1"/>
                </a:solidFill>
                <a:latin typeface="Times New Roman" panose="02020603050405020304" pitchFamily="18" charset="0"/>
                <a:cs typeface="Times New Roman" panose="02020603050405020304" pitchFamily="18" charset="0"/>
              </a:rPr>
              <a:t>B</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1) </a:t>
            </a:r>
            <a:r>
              <a:rPr lang="it-IT" sz="2000" dirty="0">
                <a:solidFill>
                  <a:schemeClr val="accent2">
                    <a:lumMod val="50000"/>
                  </a:schemeClr>
                </a:solidFill>
                <a:latin typeface="Times New Roman" panose="02020603050405020304" pitchFamily="18" charset="0"/>
                <a:cs typeface="Times New Roman" panose="02020603050405020304" pitchFamily="18" charset="0"/>
              </a:rPr>
              <a:t>distilare</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2) </a:t>
            </a:r>
            <a:r>
              <a:rPr lang="it-IT" sz="2000" dirty="0">
                <a:solidFill>
                  <a:schemeClr val="accent2">
                    <a:lumMod val="50000"/>
                  </a:schemeClr>
                </a:solidFill>
                <a:latin typeface="Times New Roman" panose="02020603050405020304" pitchFamily="18" charset="0"/>
                <a:cs typeface="Times New Roman" panose="02020603050405020304" pitchFamily="18" charset="0"/>
              </a:rPr>
              <a:t>decantare</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3) </a:t>
            </a:r>
            <a:r>
              <a:rPr lang="it-IT" sz="2000" dirty="0">
                <a:solidFill>
                  <a:schemeClr val="accent2">
                    <a:lumMod val="50000"/>
                  </a:schemeClr>
                </a:solidFill>
                <a:latin typeface="Times New Roman" panose="02020603050405020304" pitchFamily="18" charset="0"/>
                <a:cs typeface="Times New Roman" panose="02020603050405020304" pitchFamily="18" charset="0"/>
              </a:rPr>
              <a:t>cristalizare</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4) </a:t>
            </a:r>
            <a:r>
              <a:rPr lang="it-IT" sz="2000" dirty="0">
                <a:solidFill>
                  <a:schemeClr val="accent2">
                    <a:lumMod val="50000"/>
                  </a:schemeClr>
                </a:solidFill>
                <a:latin typeface="Times New Roman" panose="02020603050405020304" pitchFamily="18" charset="0"/>
                <a:cs typeface="Times New Roman" panose="02020603050405020304" pitchFamily="18" charset="0"/>
              </a:rPr>
              <a:t>filtrare</a:t>
            </a:r>
            <a:endParaRPr lang="ro-RO"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9" name="CasetăText 8"/>
          <p:cNvSpPr txBox="1"/>
          <p:nvPr/>
        </p:nvSpPr>
        <p:spPr>
          <a:xfrm>
            <a:off x="2359152" y="3780597"/>
            <a:ext cx="9043416" cy="1015663"/>
          </a:xfrm>
          <a:prstGeom prst="rect">
            <a:avLst/>
          </a:prstGeom>
          <a:noFill/>
        </p:spPr>
        <p:txBody>
          <a:bodyPr wrap="square" rtlCol="0">
            <a:spAutoFit/>
          </a:bodyPr>
          <a:lstStyle/>
          <a:p>
            <a:r>
              <a:rPr lang="ro-RO" sz="2000" b="1" dirty="0">
                <a:solidFill>
                  <a:schemeClr val="accent2">
                    <a:lumMod val="50000"/>
                  </a:schemeClr>
                </a:solidFill>
                <a:latin typeface="Times New Roman" panose="02020603050405020304" pitchFamily="18" charset="0"/>
                <a:cs typeface="Times New Roman" panose="02020603050405020304" pitchFamily="18" charset="0"/>
              </a:rPr>
              <a:t>2. </a:t>
            </a:r>
            <a:r>
              <a:rPr lang="ro-RO" sz="2000" dirty="0">
                <a:solidFill>
                  <a:schemeClr val="accent2">
                    <a:lumMod val="50000"/>
                  </a:schemeClr>
                </a:solidFill>
                <a:latin typeface="Times New Roman" panose="02020603050405020304" pitchFamily="18" charset="0"/>
                <a:cs typeface="Times New Roman" panose="02020603050405020304" pitchFamily="18" charset="0"/>
              </a:rPr>
              <a:t>Care va fi succesiunea operațiilor, pentru a separa componenții amestecurilor:</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a) apă, sare, granule de zinc;</a:t>
            </a:r>
          </a:p>
          <a:p>
            <a:r>
              <a:rPr lang="ro-RO" sz="2000" dirty="0">
                <a:solidFill>
                  <a:schemeClr val="accent2">
                    <a:lumMod val="50000"/>
                  </a:schemeClr>
                </a:solidFill>
                <a:latin typeface="Times New Roman" panose="02020603050405020304" pitchFamily="18" charset="0"/>
                <a:cs typeface="Times New Roman" panose="02020603050405020304" pitchFamily="18" charset="0"/>
              </a:rPr>
              <a:t>b) apă, alcool, marmură mărunțită.</a:t>
            </a:r>
          </a:p>
        </p:txBody>
      </p:sp>
      <p:sp>
        <p:nvSpPr>
          <p:cNvPr id="10" name="CasetăText 9"/>
          <p:cNvSpPr txBox="1"/>
          <p:nvPr/>
        </p:nvSpPr>
        <p:spPr>
          <a:xfrm>
            <a:off x="2276856" y="5048478"/>
            <a:ext cx="9208008" cy="1015663"/>
          </a:xfrm>
          <a:prstGeom prst="rect">
            <a:avLst/>
          </a:prstGeom>
          <a:noFill/>
        </p:spPr>
        <p:txBody>
          <a:bodyPr wrap="square" rtlCol="0">
            <a:spAutoFit/>
          </a:bodyPr>
          <a:lstStyle/>
          <a:p>
            <a:pPr algn="just"/>
            <a:r>
              <a:rPr lang="ro-RO" sz="2000" b="1" dirty="0">
                <a:solidFill>
                  <a:schemeClr val="accent2">
                    <a:lumMod val="50000"/>
                  </a:schemeClr>
                </a:solidFill>
                <a:latin typeface="Times New Roman" panose="02020603050405020304" pitchFamily="18" charset="0"/>
                <a:cs typeface="Times New Roman" panose="02020603050405020304" pitchFamily="18" charset="0"/>
              </a:rPr>
              <a:t>3.</a:t>
            </a:r>
            <a:r>
              <a:rPr lang="ro-RO" sz="2000" dirty="0">
                <a:solidFill>
                  <a:schemeClr val="accent2">
                    <a:lumMod val="50000"/>
                  </a:schemeClr>
                </a:solidFill>
                <a:latin typeface="Times New Roman" panose="02020603050405020304" pitchFamily="18" charset="0"/>
                <a:cs typeface="Times New Roman" panose="02020603050405020304" pitchFamily="18" charset="0"/>
              </a:rPr>
              <a:t> Se dau următoarele ustensile de laborator: pahar </a:t>
            </a:r>
            <a:r>
              <a:rPr lang="ro-RO" sz="2000" dirty="0" err="1">
                <a:solidFill>
                  <a:schemeClr val="accent2">
                    <a:lumMod val="50000"/>
                  </a:schemeClr>
                </a:solidFill>
                <a:latin typeface="Times New Roman" panose="02020603050405020304" pitchFamily="18" charset="0"/>
                <a:cs typeface="Times New Roman" panose="02020603050405020304" pitchFamily="18" charset="0"/>
              </a:rPr>
              <a:t>Erlenmeyer</a:t>
            </a:r>
            <a:r>
              <a:rPr lang="ro-RO" sz="2000" dirty="0">
                <a:solidFill>
                  <a:schemeClr val="accent2">
                    <a:lumMod val="50000"/>
                  </a:schemeClr>
                </a:solidFill>
                <a:latin typeface="Times New Roman" panose="02020603050405020304" pitchFamily="18" charset="0"/>
                <a:cs typeface="Times New Roman" panose="02020603050405020304" pitchFamily="18" charset="0"/>
              </a:rPr>
              <a:t>, sticlă de ceas, pahare Berzelius, baghetă de sticlă, suport cu clemă, trepied și sită, spirtieră, pâlnie, hârtie de filtru. Alege ustensilele necesare separării amestecurilor prin decantare și filtrare</a:t>
            </a:r>
          </a:p>
        </p:txBody>
      </p:sp>
    </p:spTree>
    <p:extLst>
      <p:ext uri="{BB962C8B-B14F-4D97-AF65-F5344CB8AC3E}">
        <p14:creationId xmlns:p14="http://schemas.microsoft.com/office/powerpoint/2010/main" val="10102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113725" y="1124224"/>
            <a:ext cx="7917243" cy="4699412"/>
          </a:xfrm>
        </p:spPr>
        <p:txBody>
          <a:bodyPr>
            <a:normAutofit fontScale="90000"/>
          </a:bodyPr>
          <a:lstStyle/>
          <a:p>
            <a:br>
              <a:rPr lang="ro-RO" sz="3600" dirty="0">
                <a:solidFill>
                  <a:schemeClr val="accent1">
                    <a:lumMod val="50000"/>
                  </a:schemeClr>
                </a:solidFill>
                <a:latin typeface="Times New Roman" panose="02020603050405020304" pitchFamily="18" charset="0"/>
                <a:cs typeface="Times New Roman" panose="02020603050405020304" pitchFamily="18" charset="0"/>
              </a:rPr>
            </a:br>
            <a:r>
              <a:rPr lang="ro-RO" sz="3600" dirty="0">
                <a:solidFill>
                  <a:schemeClr val="accent1">
                    <a:lumMod val="50000"/>
                  </a:schemeClr>
                </a:solidFill>
                <a:latin typeface="Times New Roman" panose="02020603050405020304" pitchFamily="18" charset="0"/>
                <a:cs typeface="Times New Roman" panose="02020603050405020304" pitchFamily="18" charset="0"/>
              </a:rPr>
              <a:t>   Într-o capsulă puneți apă și sare de bucătărie. Ce observați? </a:t>
            </a:r>
            <a:br>
              <a:rPr lang="ro-RO" sz="3600" dirty="0">
                <a:solidFill>
                  <a:schemeClr val="accent1">
                    <a:lumMod val="50000"/>
                  </a:schemeClr>
                </a:solidFill>
                <a:latin typeface="Times New Roman" panose="02020603050405020304" pitchFamily="18" charset="0"/>
                <a:cs typeface="Times New Roman" panose="02020603050405020304" pitchFamily="18" charset="0"/>
              </a:rPr>
            </a:br>
            <a:r>
              <a:rPr lang="ro-RO" sz="3600" dirty="0">
                <a:solidFill>
                  <a:schemeClr val="accent1">
                    <a:lumMod val="50000"/>
                  </a:schemeClr>
                </a:solidFill>
                <a:latin typeface="Times New Roman" panose="02020603050405020304" pitchFamily="18" charset="0"/>
                <a:cs typeface="Times New Roman" panose="02020603050405020304" pitchFamily="18" charset="0"/>
              </a:rPr>
              <a:t>   Puteți folosi una din metodele de separare anterioare pentru separarea acestui amestec? De ce?</a:t>
            </a:r>
            <a:br>
              <a:rPr lang="ro-RO" sz="3600" dirty="0">
                <a:solidFill>
                  <a:schemeClr val="accent1">
                    <a:lumMod val="50000"/>
                  </a:schemeClr>
                </a:solidFill>
                <a:latin typeface="Times New Roman" panose="02020603050405020304" pitchFamily="18" charset="0"/>
                <a:cs typeface="Times New Roman" panose="02020603050405020304" pitchFamily="18" charset="0"/>
              </a:rPr>
            </a:br>
            <a:r>
              <a:rPr lang="ro-RO" sz="3600" dirty="0">
                <a:solidFill>
                  <a:schemeClr val="accent1">
                    <a:lumMod val="50000"/>
                  </a:schemeClr>
                </a:solidFill>
                <a:latin typeface="Times New Roman" panose="02020603050405020304" pitchFamily="18" charset="0"/>
                <a:cs typeface="Times New Roman" panose="02020603050405020304" pitchFamily="18" charset="0"/>
              </a:rPr>
              <a:t>   Încălziți capsula în flacăra unui bec de gaz sau a unei spirtiere, până la evaporarea completă a apei. Ce observați?</a:t>
            </a:r>
            <a:br>
              <a:rPr lang="ro-RO" dirty="0"/>
            </a:br>
            <a:endParaRPr lang="ro-RO"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pic>
        <p:nvPicPr>
          <p:cNvPr id="5" name="Imagine 4" descr="C:\Users\User\Desktop\MATERIALE IULIANA\20200922_171426.jpg"/>
          <p:cNvPicPr/>
          <p:nvPr/>
        </p:nvPicPr>
        <p:blipFill>
          <a:blip r:embed="rId3" cstate="print">
            <a:extLst>
              <a:ext uri="{BEBA8EAE-BF5A-486C-A8C5-ECC9F3942E4B}">
                <a14:imgProps xmlns:a14="http://schemas.microsoft.com/office/drawing/2010/main">
                  <a14:imgLayer r:embed="rId4">
                    <a14:imgEffect>
                      <a14:brightnessContrast bright="14000" contrast="22000"/>
                    </a14:imgEffect>
                  </a14:imgLayer>
                </a14:imgProps>
              </a:ext>
              <a:ext uri="{28A0092B-C50C-407E-A947-70E740481C1C}">
                <a14:useLocalDpi xmlns:a14="http://schemas.microsoft.com/office/drawing/2010/main" val="0"/>
              </a:ext>
            </a:extLst>
          </a:blip>
          <a:srcRect/>
          <a:stretch>
            <a:fillRect/>
          </a:stretch>
        </p:blipFill>
        <p:spPr bwMode="auto">
          <a:xfrm>
            <a:off x="9848088" y="4501896"/>
            <a:ext cx="1254760" cy="1766570"/>
          </a:xfrm>
          <a:prstGeom prst="rect">
            <a:avLst/>
          </a:prstGeom>
          <a:noFill/>
          <a:ln>
            <a:noFill/>
          </a:ln>
        </p:spPr>
      </p:pic>
    </p:spTree>
    <p:extLst>
      <p:ext uri="{BB962C8B-B14F-4D97-AF65-F5344CB8AC3E}">
        <p14:creationId xmlns:p14="http://schemas.microsoft.com/office/powerpoint/2010/main" val="167599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267712" y="1673352"/>
            <a:ext cx="9317736" cy="3442357"/>
          </a:xfrm>
        </p:spPr>
        <p:txBody>
          <a:bodyPr>
            <a:normAutofit fontScale="90000"/>
          </a:bodyPr>
          <a:lstStyle/>
          <a:p>
            <a:r>
              <a:rPr lang="ro-RO" sz="4400" b="1" i="1" dirty="0">
                <a:solidFill>
                  <a:schemeClr val="accent1"/>
                </a:solidFill>
                <a:latin typeface="Times New Roman" panose="02020603050405020304" pitchFamily="18" charset="0"/>
                <a:cs typeface="Times New Roman" panose="02020603050405020304" pitchFamily="18" charset="0"/>
              </a:rPr>
              <a:t>Răspuns</a:t>
            </a:r>
            <a:r>
              <a:rPr lang="ro-RO" sz="4400" dirty="0">
                <a:solidFill>
                  <a:schemeClr val="accent1">
                    <a:lumMod val="50000"/>
                  </a:schemeClr>
                </a:solidFill>
                <a:latin typeface="Times New Roman" panose="02020603050405020304" pitchFamily="18" charset="0"/>
                <a:cs typeface="Times New Roman" panose="02020603050405020304" pitchFamily="18" charset="0"/>
              </a:rPr>
              <a:t>: Sarea se dizolvă în apă și se obține un amestec omogen. Prin fierberea soluției apa se evaporă iar în capsulă rămâne sarea curată.</a:t>
            </a:r>
            <a:br>
              <a:rPr lang="ro-RO" dirty="0"/>
            </a:br>
            <a:endParaRPr lang="ro-RO"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Tree>
    <p:extLst>
      <p:ext uri="{BB962C8B-B14F-4D97-AF65-F5344CB8AC3E}">
        <p14:creationId xmlns:p14="http://schemas.microsoft.com/office/powerpoint/2010/main" val="283552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377440" y="1636776"/>
            <a:ext cx="8697404" cy="4439053"/>
          </a:xfrm>
        </p:spPr>
        <p:txBody>
          <a:bodyPr>
            <a:normAutofit fontScale="90000"/>
          </a:bodyPr>
          <a:lstStyle/>
          <a:p>
            <a:r>
              <a:rPr lang="ro-RO" sz="4200" b="1" dirty="0">
                <a:solidFill>
                  <a:schemeClr val="accent1"/>
                </a:solidFill>
                <a:latin typeface="Times New Roman" panose="02020603050405020304" pitchFamily="18" charset="0"/>
                <a:cs typeface="Times New Roman" panose="02020603050405020304" pitchFamily="18" charset="0"/>
              </a:rPr>
              <a:t>Cristalizarea</a:t>
            </a:r>
            <a:r>
              <a:rPr lang="ro-RO" sz="4200" dirty="0">
                <a:latin typeface="Times New Roman" panose="02020603050405020304" pitchFamily="18" charset="0"/>
                <a:cs typeface="Times New Roman" panose="02020603050405020304" pitchFamily="18" charset="0"/>
              </a:rPr>
              <a:t> </a:t>
            </a:r>
            <a:r>
              <a:rPr lang="ro-RO" sz="4200" dirty="0">
                <a:solidFill>
                  <a:schemeClr val="accent2">
                    <a:lumMod val="50000"/>
                  </a:schemeClr>
                </a:solidFill>
                <a:latin typeface="Times New Roman" panose="02020603050405020304" pitchFamily="18" charset="0"/>
                <a:cs typeface="Times New Roman" panose="02020603050405020304" pitchFamily="18" charset="0"/>
              </a:rPr>
              <a:t>este operația de </a:t>
            </a:r>
            <a:r>
              <a:rPr lang="ro-RO" sz="4200" dirty="0">
                <a:solidFill>
                  <a:schemeClr val="accent1"/>
                </a:solidFill>
                <a:latin typeface="Times New Roman" panose="02020603050405020304" pitchFamily="18" charset="0"/>
                <a:cs typeface="Times New Roman" panose="02020603050405020304" pitchFamily="18" charset="0"/>
              </a:rPr>
              <a:t>separare</a:t>
            </a:r>
            <a:r>
              <a:rPr lang="ro-RO" sz="4200" dirty="0">
                <a:latin typeface="Times New Roman" panose="02020603050405020304" pitchFamily="18" charset="0"/>
                <a:cs typeface="Times New Roman" panose="02020603050405020304" pitchFamily="18" charset="0"/>
              </a:rPr>
              <a:t> </a:t>
            </a:r>
            <a:r>
              <a:rPr lang="ro-RO" sz="4200" dirty="0">
                <a:solidFill>
                  <a:schemeClr val="accent2">
                    <a:lumMod val="50000"/>
                  </a:schemeClr>
                </a:solidFill>
                <a:latin typeface="Times New Roman" panose="02020603050405020304" pitchFamily="18" charset="0"/>
                <a:cs typeface="Times New Roman" panose="02020603050405020304" pitchFamily="18" charset="0"/>
              </a:rPr>
              <a:t>a</a:t>
            </a:r>
            <a:r>
              <a:rPr lang="ro-RO" sz="4200" dirty="0">
                <a:latin typeface="Times New Roman" panose="02020603050405020304" pitchFamily="18" charset="0"/>
                <a:cs typeface="Times New Roman" panose="02020603050405020304" pitchFamily="18" charset="0"/>
              </a:rPr>
              <a:t> </a:t>
            </a:r>
            <a:r>
              <a:rPr lang="ro-RO" sz="4200" dirty="0">
                <a:solidFill>
                  <a:schemeClr val="accent2">
                    <a:lumMod val="50000"/>
                  </a:schemeClr>
                </a:solidFill>
                <a:latin typeface="Times New Roman" panose="02020603050405020304" pitchFamily="18" charset="0"/>
                <a:cs typeface="Times New Roman" panose="02020603050405020304" pitchFamily="18" charset="0"/>
              </a:rPr>
              <a:t>componentelor unui </a:t>
            </a:r>
            <a:r>
              <a:rPr lang="ro-RO" sz="4200" dirty="0">
                <a:solidFill>
                  <a:schemeClr val="accent1"/>
                </a:solidFill>
                <a:latin typeface="Times New Roman" panose="02020603050405020304" pitchFamily="18" charset="0"/>
                <a:cs typeface="Times New Roman" panose="02020603050405020304" pitchFamily="18" charset="0"/>
              </a:rPr>
              <a:t>amestec omogen solid-lichid</a:t>
            </a:r>
            <a:r>
              <a:rPr lang="ro-RO" sz="4200" dirty="0">
                <a:solidFill>
                  <a:schemeClr val="accent2">
                    <a:lumMod val="50000"/>
                  </a:schemeClr>
                </a:solidFill>
                <a:latin typeface="Times New Roman" panose="02020603050405020304" pitchFamily="18" charset="0"/>
                <a:cs typeface="Times New Roman" panose="02020603050405020304" pitchFamily="18" charset="0"/>
              </a:rPr>
              <a:t>. Prin încălzire substanța lichidă se evaporă, iar solidul cristalizează. Cristalul este un corp solid, omogen, cu formă geometrică bine determinată</a:t>
            </a:r>
            <a:r>
              <a:rPr lang="ro-RO" sz="4000" dirty="0">
                <a:solidFill>
                  <a:schemeClr val="accent2">
                    <a:lumMod val="50000"/>
                  </a:schemeClr>
                </a:solidFill>
                <a:latin typeface="Times New Roman" panose="02020603050405020304" pitchFamily="18" charset="0"/>
                <a:cs typeface="Times New Roman" panose="02020603050405020304" pitchFamily="18" charset="0"/>
              </a:rPr>
              <a:t>. </a:t>
            </a:r>
            <a:br>
              <a:rPr lang="ro-RO" dirty="0">
                <a:solidFill>
                  <a:schemeClr val="accent2">
                    <a:lumMod val="50000"/>
                  </a:schemeClr>
                </a:solidFill>
              </a:rPr>
            </a:br>
            <a:endParaRPr lang="ro-RO" dirty="0">
              <a:solidFill>
                <a:schemeClr val="accent2">
                  <a:lumMod val="50000"/>
                </a:schemeClr>
              </a:solidFill>
            </a:endParaRPr>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Tree>
    <p:extLst>
      <p:ext uri="{BB962C8B-B14F-4D97-AF65-F5344CB8AC3E}">
        <p14:creationId xmlns:p14="http://schemas.microsoft.com/office/powerpoint/2010/main" val="323711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885125" y="1517416"/>
            <a:ext cx="8915399" cy="3653157"/>
          </a:xfrm>
        </p:spPr>
        <p:txBody>
          <a:bodyPr>
            <a:normAutofit fontScale="90000"/>
          </a:bodyPr>
          <a:lstStyle/>
          <a:p>
            <a:pPr algn="ctr"/>
            <a:r>
              <a:rPr lang="ro-RO" sz="4400" b="1" dirty="0">
                <a:solidFill>
                  <a:schemeClr val="accent1"/>
                </a:solidFill>
                <a:latin typeface="Times New Roman" panose="02020603050405020304" pitchFamily="18" charset="0"/>
                <a:cs typeface="Times New Roman" panose="02020603050405020304" pitchFamily="18" charset="0"/>
              </a:rPr>
              <a:t>IMPORTANȚĂ:</a:t>
            </a:r>
            <a:br>
              <a:rPr lang="ro-RO" sz="4000" dirty="0">
                <a:latin typeface="Times New Roman" panose="02020603050405020304" pitchFamily="18" charset="0"/>
                <a:cs typeface="Times New Roman" panose="02020603050405020304" pitchFamily="18" charset="0"/>
              </a:rPr>
            </a:br>
            <a:br>
              <a:rPr lang="ro-RO" sz="4000" dirty="0">
                <a:latin typeface="Times New Roman" panose="02020603050405020304" pitchFamily="18" charset="0"/>
                <a:cs typeface="Times New Roman" panose="02020603050405020304" pitchFamily="18" charset="0"/>
              </a:rPr>
            </a:br>
            <a:r>
              <a:rPr lang="ro-RO" sz="4000" dirty="0">
                <a:solidFill>
                  <a:schemeClr val="accent2">
                    <a:lumMod val="50000"/>
                  </a:schemeClr>
                </a:solidFill>
                <a:latin typeface="Times New Roman" panose="02020603050405020304" pitchFamily="18" charset="0"/>
                <a:cs typeface="Times New Roman" panose="02020603050405020304" pitchFamily="18" charset="0"/>
              </a:rPr>
              <a:t>- </a:t>
            </a:r>
            <a:r>
              <a:rPr lang="ro-RO" sz="4200" dirty="0">
                <a:solidFill>
                  <a:schemeClr val="accent2">
                    <a:lumMod val="50000"/>
                  </a:schemeClr>
                </a:solidFill>
                <a:latin typeface="Times New Roman" panose="02020603050405020304" pitchFamily="18" charset="0"/>
                <a:cs typeface="Times New Roman" panose="02020603050405020304" pitchFamily="18" charset="0"/>
              </a:rPr>
              <a:t>zahărul se obține prin cristalizare din sucul extras din sfecla de zahăr;</a:t>
            </a:r>
            <a:br>
              <a:rPr lang="ro-RO" sz="4200" dirty="0">
                <a:solidFill>
                  <a:schemeClr val="accent2">
                    <a:lumMod val="50000"/>
                  </a:schemeClr>
                </a:solidFill>
                <a:latin typeface="Times New Roman" panose="02020603050405020304" pitchFamily="18" charset="0"/>
                <a:cs typeface="Times New Roman" panose="02020603050405020304" pitchFamily="18" charset="0"/>
              </a:rPr>
            </a:br>
            <a:r>
              <a:rPr lang="ro-RO" sz="4200" dirty="0">
                <a:solidFill>
                  <a:schemeClr val="accent2">
                    <a:lumMod val="50000"/>
                  </a:schemeClr>
                </a:solidFill>
                <a:latin typeface="Times New Roman" panose="02020603050405020304" pitchFamily="18" charset="0"/>
                <a:cs typeface="Times New Roman" panose="02020603050405020304" pitchFamily="18" charset="0"/>
              </a:rPr>
              <a:t>- sarea de bucătărie se obține din apa mării;</a:t>
            </a:r>
            <a:br>
              <a:rPr lang="ro-RO" sz="4200" dirty="0">
                <a:solidFill>
                  <a:schemeClr val="accent2">
                    <a:lumMod val="50000"/>
                  </a:schemeClr>
                </a:solidFill>
              </a:rPr>
            </a:br>
            <a:endParaRPr lang="ro-RO" sz="4200" dirty="0">
              <a:solidFill>
                <a:schemeClr val="accent2">
                  <a:lumMod val="50000"/>
                </a:schemeClr>
              </a:solidFill>
            </a:endParaRPr>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Tree>
    <p:extLst>
      <p:ext uri="{BB962C8B-B14F-4D97-AF65-F5344CB8AC3E}">
        <p14:creationId xmlns:p14="http://schemas.microsoft.com/office/powerpoint/2010/main" val="79095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3289555" y="5514046"/>
            <a:ext cx="1885950" cy="822960"/>
          </a:xfrm>
        </p:spPr>
        <p:txBody>
          <a:bodyPr>
            <a:normAutofit/>
          </a:bodyPr>
          <a:lstStyle/>
          <a:p>
            <a:r>
              <a:rPr lang="ro-RO" sz="1600" dirty="0">
                <a:solidFill>
                  <a:schemeClr val="accent2">
                    <a:lumMod val="50000"/>
                  </a:schemeClr>
                </a:solidFill>
                <a:latin typeface="Times New Roman" panose="02020603050405020304" pitchFamily="18" charset="0"/>
                <a:cs typeface="Times New Roman" panose="02020603050405020304" pitchFamily="18" charset="0"/>
              </a:rPr>
              <a:t>1 –</a:t>
            </a:r>
            <a:r>
              <a:rPr lang="ro-RO" sz="1600" i="1" dirty="0">
                <a:solidFill>
                  <a:schemeClr val="accent2">
                    <a:lumMod val="50000"/>
                  </a:schemeClr>
                </a:solidFill>
                <a:latin typeface="Times New Roman" panose="02020603050405020304" pitchFamily="18" charset="0"/>
                <a:cs typeface="Times New Roman" panose="02020603050405020304" pitchFamily="18" charset="0"/>
              </a:rPr>
              <a:t> </a:t>
            </a:r>
            <a:r>
              <a:rPr lang="ro-RO" sz="1600" dirty="0">
                <a:solidFill>
                  <a:schemeClr val="accent2">
                    <a:lumMod val="50000"/>
                  </a:schemeClr>
                </a:solidFill>
                <a:latin typeface="Times New Roman" panose="02020603050405020304" pitchFamily="18" charset="0"/>
                <a:cs typeface="Times New Roman" panose="02020603050405020304" pitchFamily="18" charset="0"/>
              </a:rPr>
              <a:t>balon </a:t>
            </a:r>
            <a:r>
              <a:rPr lang="ro-RO" sz="1600" dirty="0" err="1">
                <a:solidFill>
                  <a:schemeClr val="accent2">
                    <a:lumMod val="50000"/>
                  </a:schemeClr>
                </a:solidFill>
                <a:latin typeface="Times New Roman" panose="02020603050405020304" pitchFamily="18" charset="0"/>
                <a:cs typeface="Times New Roman" panose="02020603050405020304" pitchFamily="18" charset="0"/>
              </a:rPr>
              <a:t>Wȕrtz</a:t>
            </a:r>
            <a:br>
              <a:rPr lang="ro-RO" sz="1600" dirty="0">
                <a:solidFill>
                  <a:schemeClr val="accent2">
                    <a:lumMod val="50000"/>
                  </a:schemeClr>
                </a:solidFill>
                <a:latin typeface="Times New Roman" panose="02020603050405020304" pitchFamily="18" charset="0"/>
                <a:cs typeface="Times New Roman" panose="02020603050405020304" pitchFamily="18" charset="0"/>
              </a:rPr>
            </a:br>
            <a:r>
              <a:rPr lang="ro-RO" sz="1600" dirty="0">
                <a:solidFill>
                  <a:schemeClr val="accent2">
                    <a:lumMod val="50000"/>
                  </a:schemeClr>
                </a:solidFill>
                <a:latin typeface="Times New Roman" panose="02020603050405020304" pitchFamily="18" charset="0"/>
                <a:cs typeface="Times New Roman" panose="02020603050405020304" pitchFamily="18" charset="0"/>
              </a:rPr>
              <a:t>2 – refrigerent</a:t>
            </a:r>
            <a:br>
              <a:rPr lang="ro-RO" sz="1600" dirty="0">
                <a:solidFill>
                  <a:schemeClr val="accent2">
                    <a:lumMod val="50000"/>
                  </a:schemeClr>
                </a:solidFill>
                <a:latin typeface="Times New Roman" panose="02020603050405020304" pitchFamily="18" charset="0"/>
                <a:cs typeface="Times New Roman" panose="02020603050405020304" pitchFamily="18" charset="0"/>
              </a:rPr>
            </a:br>
            <a:r>
              <a:rPr lang="ro-RO" sz="1600" dirty="0">
                <a:solidFill>
                  <a:schemeClr val="accent2">
                    <a:lumMod val="50000"/>
                  </a:schemeClr>
                </a:solidFill>
                <a:latin typeface="Times New Roman" panose="02020603050405020304" pitchFamily="18" charset="0"/>
                <a:cs typeface="Times New Roman" panose="02020603050405020304" pitchFamily="18" charset="0"/>
              </a:rPr>
              <a:t>3 – vas de colectare</a:t>
            </a:r>
            <a:endParaRPr lang="ro-RO" sz="1600"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pic>
        <p:nvPicPr>
          <p:cNvPr id="5" name="Imagine 4" descr="C:\Users\User\Desktop\MATERIALE IULIANA\20200922_171512.jpg"/>
          <p:cNvPicPr/>
          <p:nvPr/>
        </p:nvPicPr>
        <p:blipFill>
          <a:blip r:embed="rId3" cstate="print">
            <a:extLst>
              <a:ext uri="{BEBA8EAE-BF5A-486C-A8C5-ECC9F3942E4B}">
                <a14:imgProps xmlns:a14="http://schemas.microsoft.com/office/drawing/2010/main">
                  <a14:imgLayer r:embed="rId4">
                    <a14:imgEffect>
                      <a14:brightnessContrast bright="23000" contrast="21000"/>
                    </a14:imgEffect>
                  </a14:imgLayer>
                </a14:imgProps>
              </a:ext>
              <a:ext uri="{28A0092B-C50C-407E-A947-70E740481C1C}">
                <a14:useLocalDpi xmlns:a14="http://schemas.microsoft.com/office/drawing/2010/main" val="0"/>
              </a:ext>
            </a:extLst>
          </a:blip>
          <a:srcRect/>
          <a:stretch>
            <a:fillRect/>
          </a:stretch>
        </p:blipFill>
        <p:spPr bwMode="auto">
          <a:xfrm>
            <a:off x="4059936" y="2850628"/>
            <a:ext cx="4215384" cy="2452891"/>
          </a:xfrm>
          <a:prstGeom prst="rect">
            <a:avLst/>
          </a:prstGeom>
          <a:noFill/>
          <a:ln>
            <a:noFill/>
          </a:ln>
        </p:spPr>
      </p:pic>
      <p:sp>
        <p:nvSpPr>
          <p:cNvPr id="6" name="CasetăText 5"/>
          <p:cNvSpPr txBox="1"/>
          <p:nvPr/>
        </p:nvSpPr>
        <p:spPr>
          <a:xfrm>
            <a:off x="7575804" y="5514046"/>
            <a:ext cx="1988820" cy="861774"/>
          </a:xfrm>
          <a:prstGeom prst="rect">
            <a:avLst/>
          </a:prstGeom>
          <a:noFill/>
        </p:spPr>
        <p:txBody>
          <a:bodyPr wrap="square" rtlCol="0">
            <a:spAutoFit/>
          </a:bodyPr>
          <a:lstStyle/>
          <a:p>
            <a:r>
              <a:rPr lang="ro-RO" sz="1600" dirty="0">
                <a:solidFill>
                  <a:schemeClr val="accent2">
                    <a:lumMod val="50000"/>
                  </a:schemeClr>
                </a:solidFill>
                <a:latin typeface="Times New Roman" panose="02020603050405020304" pitchFamily="18" charset="0"/>
                <a:cs typeface="Times New Roman" panose="02020603050405020304" pitchFamily="18" charset="0"/>
              </a:rPr>
              <a:t>4 – sursă de încălzire</a:t>
            </a:r>
          </a:p>
          <a:p>
            <a:r>
              <a:rPr lang="ro-RO" sz="1600" dirty="0">
                <a:solidFill>
                  <a:schemeClr val="accent2">
                    <a:lumMod val="50000"/>
                  </a:schemeClr>
                </a:solidFill>
                <a:latin typeface="Times New Roman" panose="02020603050405020304" pitchFamily="18" charset="0"/>
                <a:cs typeface="Times New Roman" panose="02020603050405020304" pitchFamily="18" charset="0"/>
              </a:rPr>
              <a:t>5 – termometru </a:t>
            </a:r>
          </a:p>
          <a:p>
            <a:r>
              <a:rPr lang="ro-RO" sz="1600" dirty="0">
                <a:solidFill>
                  <a:schemeClr val="accent2">
                    <a:lumMod val="50000"/>
                  </a:schemeClr>
                </a:solidFill>
                <a:latin typeface="Times New Roman" panose="02020603050405020304" pitchFamily="18" charset="0"/>
                <a:cs typeface="Times New Roman" panose="02020603050405020304" pitchFamily="18" charset="0"/>
              </a:rPr>
              <a:t>6 – sită metalică</a:t>
            </a:r>
            <a:r>
              <a:rPr lang="ro-RO"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7" name="CasetăText 6"/>
          <p:cNvSpPr txBox="1"/>
          <p:nvPr/>
        </p:nvSpPr>
        <p:spPr>
          <a:xfrm>
            <a:off x="1380744" y="409539"/>
            <a:ext cx="8951976" cy="2308324"/>
          </a:xfrm>
          <a:prstGeom prst="rect">
            <a:avLst/>
          </a:prstGeom>
          <a:noFill/>
        </p:spPr>
        <p:txBody>
          <a:bodyPr wrap="square" rtlCol="0">
            <a:spAutoFit/>
          </a:bodyPr>
          <a:lstStyle/>
          <a:p>
            <a:pPr algn="just"/>
            <a:r>
              <a:rPr lang="ro-RO" sz="2400" dirty="0">
                <a:solidFill>
                  <a:schemeClr val="accent2">
                    <a:lumMod val="50000"/>
                  </a:schemeClr>
                </a:solidFill>
                <a:latin typeface="Times New Roman" panose="02020603050405020304" pitchFamily="18" charset="0"/>
                <a:cs typeface="Times New Roman" panose="02020603050405020304" pitchFamily="18" charset="0"/>
              </a:rPr>
              <a:t>Montați instalația de distilare ca în figură. Introduceți un amestec de apă și alcool în balonul </a:t>
            </a:r>
            <a:r>
              <a:rPr lang="ro-RO" sz="2400" dirty="0" err="1">
                <a:solidFill>
                  <a:schemeClr val="accent2">
                    <a:lumMod val="50000"/>
                  </a:schemeClr>
                </a:solidFill>
                <a:latin typeface="Times New Roman" panose="02020603050405020304" pitchFamily="18" charset="0"/>
                <a:cs typeface="Times New Roman" panose="02020603050405020304" pitchFamily="18" charset="0"/>
              </a:rPr>
              <a:t>Wȕrtz</a:t>
            </a:r>
            <a:r>
              <a:rPr lang="ro-RO" sz="2400" dirty="0">
                <a:solidFill>
                  <a:schemeClr val="accent2">
                    <a:lumMod val="50000"/>
                  </a:schemeClr>
                </a:solidFill>
                <a:latin typeface="Times New Roman" panose="02020603050405020304" pitchFamily="18" charset="0"/>
                <a:cs typeface="Times New Roman" panose="02020603050405020304" pitchFamily="18" charset="0"/>
              </a:rPr>
              <a:t>. Încălziți amestecul la fierbere și urmăriți temperatura indicată de termometru. Alcoolul fierbe la 78°C, tempera-tura rămânând constantă până la vaporizarea totală a alcoolului. Când temperatura începe să crească schimbă paharul și îndepărtează sursa de încălzire. Ce observați?</a:t>
            </a:r>
          </a:p>
        </p:txBody>
      </p:sp>
    </p:spTree>
    <p:extLst>
      <p:ext uri="{BB962C8B-B14F-4D97-AF65-F5344CB8AC3E}">
        <p14:creationId xmlns:p14="http://schemas.microsoft.com/office/powerpoint/2010/main" val="259456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022285" y="1335024"/>
            <a:ext cx="8749347" cy="4896253"/>
          </a:xfrm>
        </p:spPr>
        <p:txBody>
          <a:bodyPr>
            <a:noAutofit/>
          </a:bodyPr>
          <a:lstStyle/>
          <a:p>
            <a:pPr algn="just"/>
            <a:r>
              <a:rPr lang="ro-RO" sz="3600" b="1" i="1" dirty="0">
                <a:solidFill>
                  <a:schemeClr val="accent1"/>
                </a:solidFill>
                <a:latin typeface="Times New Roman" panose="02020603050405020304" pitchFamily="18" charset="0"/>
                <a:cs typeface="Times New Roman" panose="02020603050405020304" pitchFamily="18" charset="0"/>
              </a:rPr>
              <a:t>Răspuns</a:t>
            </a:r>
            <a:r>
              <a:rPr lang="ro-RO" sz="3600" dirty="0">
                <a:solidFill>
                  <a:schemeClr val="accent2">
                    <a:lumMod val="50000"/>
                  </a:schemeClr>
                </a:solidFill>
                <a:latin typeface="Times New Roman" panose="02020603050405020304" pitchFamily="18" charset="0"/>
                <a:cs typeface="Times New Roman" panose="02020603050405020304" pitchFamily="18" charset="0"/>
              </a:rPr>
              <a:t>: </a:t>
            </a:r>
            <a:r>
              <a:rPr lang="ro-RO" sz="3600" dirty="0">
                <a:solidFill>
                  <a:schemeClr val="accent1"/>
                </a:solidFill>
                <a:latin typeface="Times New Roman" panose="02020603050405020304" pitchFamily="18" charset="0"/>
                <a:cs typeface="Times New Roman" panose="02020603050405020304" pitchFamily="18" charset="0"/>
              </a:rPr>
              <a:t>Alcoolul</a:t>
            </a:r>
            <a:r>
              <a:rPr lang="ro-RO" sz="3600" dirty="0">
                <a:solidFill>
                  <a:schemeClr val="accent2">
                    <a:lumMod val="50000"/>
                  </a:schemeClr>
                </a:solidFill>
                <a:latin typeface="Times New Roman" panose="02020603050405020304" pitchFamily="18" charset="0"/>
                <a:cs typeface="Times New Roman" panose="02020603050405020304" pitchFamily="18" charset="0"/>
              </a:rPr>
              <a:t> și </a:t>
            </a:r>
            <a:r>
              <a:rPr lang="ro-RO" sz="3600" dirty="0">
                <a:solidFill>
                  <a:schemeClr val="accent1"/>
                </a:solidFill>
                <a:latin typeface="Times New Roman" panose="02020603050405020304" pitchFamily="18" charset="0"/>
                <a:cs typeface="Times New Roman" panose="02020603050405020304" pitchFamily="18" charset="0"/>
              </a:rPr>
              <a:t>apa</a:t>
            </a:r>
            <a:r>
              <a:rPr lang="ro-RO" sz="3600" dirty="0">
                <a:solidFill>
                  <a:schemeClr val="accent2">
                    <a:lumMod val="50000"/>
                  </a:schemeClr>
                </a:solidFill>
                <a:latin typeface="Times New Roman" panose="02020603050405020304" pitchFamily="18" charset="0"/>
                <a:cs typeface="Times New Roman" panose="02020603050405020304" pitchFamily="18" charset="0"/>
              </a:rPr>
              <a:t> formează un </a:t>
            </a:r>
            <a:r>
              <a:rPr lang="ro-RO" sz="3600" dirty="0">
                <a:solidFill>
                  <a:schemeClr val="accent1"/>
                </a:solidFill>
                <a:latin typeface="Times New Roman" panose="02020603050405020304" pitchFamily="18" charset="0"/>
                <a:cs typeface="Times New Roman" panose="02020603050405020304" pitchFamily="18" charset="0"/>
              </a:rPr>
              <a:t>amestec omogen</a:t>
            </a:r>
            <a:r>
              <a:rPr lang="ro-RO" sz="3600" dirty="0">
                <a:solidFill>
                  <a:schemeClr val="accent2">
                    <a:lumMod val="50000"/>
                  </a:schemeClr>
                </a:solidFill>
                <a:latin typeface="Times New Roman" panose="02020603050405020304" pitchFamily="18" charset="0"/>
                <a:cs typeface="Times New Roman" panose="02020603050405020304" pitchFamily="18" charset="0"/>
              </a:rPr>
              <a:t>. Alcoolul este o substanță organică cu miros specific, cu temperatura de fierbere 78°C. Apa este o substanță anorganică cu temperatura de fierbere 100°C. Vaporii de alcool, incolori condensează pe pereții reci ai refrigerentului. În vasul de colectare se adună alcoolul distilat care se recunoaște după miros.</a:t>
            </a:r>
            <a:br>
              <a:rPr lang="ro-RO" sz="3600" dirty="0">
                <a:solidFill>
                  <a:schemeClr val="accent2">
                    <a:lumMod val="50000"/>
                  </a:schemeClr>
                </a:solidFill>
                <a:latin typeface="Times New Roman" panose="02020603050405020304" pitchFamily="18" charset="0"/>
                <a:cs typeface="Times New Roman" panose="02020603050405020304" pitchFamily="18" charset="0"/>
              </a:rPr>
            </a:br>
            <a:endParaRPr lang="ro-RO" sz="36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Tree>
    <p:extLst>
      <p:ext uri="{BB962C8B-B14F-4D97-AF65-F5344CB8AC3E}">
        <p14:creationId xmlns:p14="http://schemas.microsoft.com/office/powerpoint/2010/main" val="71544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168589" y="1951999"/>
            <a:ext cx="8915399" cy="3186325"/>
          </a:xfrm>
        </p:spPr>
        <p:txBody>
          <a:bodyPr>
            <a:normAutofit/>
          </a:bodyPr>
          <a:lstStyle/>
          <a:p>
            <a:pPr algn="ctr"/>
            <a:br>
              <a:rPr lang="pt-BR" b="1" dirty="0"/>
            </a:br>
            <a:endParaRPr lang="ro-RO" b="1"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
        <p:nvSpPr>
          <p:cNvPr id="5" name="Subtitlu 4"/>
          <p:cNvSpPr>
            <a:spLocks noGrp="1"/>
          </p:cNvSpPr>
          <p:nvPr>
            <p:ph type="subTitle" idx="1"/>
          </p:nvPr>
        </p:nvSpPr>
        <p:spPr>
          <a:xfrm>
            <a:off x="2068005" y="1272877"/>
            <a:ext cx="8557323" cy="4544567"/>
          </a:xfrm>
        </p:spPr>
        <p:txBody>
          <a:bodyPr>
            <a:normAutofit lnSpcReduction="10000"/>
          </a:bodyPr>
          <a:lstStyle/>
          <a:p>
            <a:pPr algn="just"/>
            <a:r>
              <a:rPr lang="ro-RO" sz="3600" b="1" i="1" dirty="0">
                <a:solidFill>
                  <a:schemeClr val="accent1"/>
                </a:solidFill>
                <a:latin typeface="Times New Roman" panose="02020603050405020304" pitchFamily="18" charset="0"/>
                <a:cs typeface="Times New Roman" panose="02020603050405020304" pitchFamily="18" charset="0"/>
              </a:rPr>
              <a:t>Distilarea</a:t>
            </a:r>
            <a:r>
              <a:rPr lang="ro-RO" sz="3600" dirty="0">
                <a:solidFill>
                  <a:schemeClr val="accent2">
                    <a:lumMod val="50000"/>
                  </a:schemeClr>
                </a:solidFill>
                <a:latin typeface="Times New Roman" panose="02020603050405020304" pitchFamily="18" charset="0"/>
                <a:cs typeface="Times New Roman" panose="02020603050405020304" pitchFamily="18" charset="0"/>
              </a:rPr>
              <a:t> este operația de </a:t>
            </a:r>
            <a:r>
              <a:rPr lang="ro-RO" sz="3600" dirty="0">
                <a:solidFill>
                  <a:schemeClr val="accent1"/>
                </a:solidFill>
                <a:latin typeface="Times New Roman" panose="02020603050405020304" pitchFamily="18" charset="0"/>
                <a:cs typeface="Times New Roman" panose="02020603050405020304" pitchFamily="18" charset="0"/>
              </a:rPr>
              <a:t>separare</a:t>
            </a:r>
            <a:r>
              <a:rPr lang="ro-RO" sz="3600" dirty="0">
                <a:solidFill>
                  <a:schemeClr val="accent2">
                    <a:lumMod val="50000"/>
                  </a:schemeClr>
                </a:solidFill>
                <a:latin typeface="Times New Roman" panose="02020603050405020304" pitchFamily="18" charset="0"/>
                <a:cs typeface="Times New Roman" panose="02020603050405020304" pitchFamily="18" charset="0"/>
              </a:rPr>
              <a:t> a unei substanțe dintr-un </a:t>
            </a:r>
            <a:r>
              <a:rPr lang="ro-RO" sz="3600" dirty="0">
                <a:solidFill>
                  <a:schemeClr val="accent1"/>
                </a:solidFill>
                <a:latin typeface="Times New Roman" panose="02020603050405020304" pitchFamily="18" charset="0"/>
                <a:cs typeface="Times New Roman" panose="02020603050405020304" pitchFamily="18" charset="0"/>
              </a:rPr>
              <a:t>amestec omogen lichid-lichid </a:t>
            </a:r>
            <a:r>
              <a:rPr lang="ro-RO" sz="3600" dirty="0">
                <a:solidFill>
                  <a:schemeClr val="accent2">
                    <a:lumMod val="50000"/>
                  </a:schemeClr>
                </a:solidFill>
                <a:latin typeface="Times New Roman" panose="02020603050405020304" pitchFamily="18" charset="0"/>
                <a:cs typeface="Times New Roman" panose="02020603050405020304" pitchFamily="18" charset="0"/>
              </a:rPr>
              <a:t>prin vaporizare, urmată de condensarea vaporilor. Această operație se bazează pe diferența dintre temperaturile de fierbere ale substanțelor componente. </a:t>
            </a:r>
            <a:r>
              <a:rPr lang="ro-RO" sz="3600" dirty="0">
                <a:solidFill>
                  <a:srgbClr val="00B050"/>
                </a:solidFill>
                <a:latin typeface="Times New Roman" panose="02020603050405020304" pitchFamily="18" charset="0"/>
                <a:cs typeface="Times New Roman" panose="02020603050405020304" pitchFamily="18" charset="0"/>
              </a:rPr>
              <a:t>Substanța lichidă </a:t>
            </a:r>
            <a:r>
              <a:rPr lang="ro-RO" sz="3600" dirty="0">
                <a:solidFill>
                  <a:schemeClr val="accent2">
                    <a:lumMod val="50000"/>
                  </a:schemeClr>
                </a:solidFill>
                <a:latin typeface="Times New Roman" panose="02020603050405020304" pitchFamily="18" charset="0"/>
                <a:cs typeface="Times New Roman" panose="02020603050405020304" pitchFamily="18" charset="0"/>
              </a:rPr>
              <a:t>colectată se numește </a:t>
            </a:r>
            <a:r>
              <a:rPr lang="ro-RO" sz="3600" dirty="0">
                <a:solidFill>
                  <a:srgbClr val="00B050"/>
                </a:solidFill>
                <a:latin typeface="Times New Roman" panose="02020603050405020304" pitchFamily="18" charset="0"/>
                <a:cs typeface="Times New Roman" panose="02020603050405020304" pitchFamily="18" charset="0"/>
              </a:rPr>
              <a:t>distilat</a:t>
            </a:r>
            <a:r>
              <a:rPr lang="ro-RO" sz="3600" dirty="0">
                <a:solidFill>
                  <a:schemeClr val="accent2">
                    <a:lumMod val="50000"/>
                  </a:schemeClr>
                </a:solidFill>
                <a:latin typeface="Times New Roman" panose="02020603050405020304" pitchFamily="18" charset="0"/>
                <a:cs typeface="Times New Roman" panose="02020603050405020304" pitchFamily="18" charset="0"/>
              </a:rPr>
              <a:t>, iar </a:t>
            </a:r>
            <a:r>
              <a:rPr lang="ro-RO" sz="3600" dirty="0">
                <a:solidFill>
                  <a:srgbClr val="00B050"/>
                </a:solidFill>
                <a:latin typeface="Times New Roman" panose="02020603050405020304" pitchFamily="18" charset="0"/>
                <a:cs typeface="Times New Roman" panose="02020603050405020304" pitchFamily="18" charset="0"/>
              </a:rPr>
              <a:t>impuritățile</a:t>
            </a:r>
            <a:r>
              <a:rPr lang="ro-RO" sz="3600" dirty="0">
                <a:solidFill>
                  <a:schemeClr val="accent2">
                    <a:lumMod val="50000"/>
                  </a:schemeClr>
                </a:solidFill>
                <a:latin typeface="Times New Roman" panose="02020603050405020304" pitchFamily="18" charset="0"/>
                <a:cs typeface="Times New Roman" panose="02020603050405020304" pitchFamily="18" charset="0"/>
              </a:rPr>
              <a:t> rămase în balonul de distilare alcătuiesc </a:t>
            </a:r>
            <a:r>
              <a:rPr lang="ro-RO" sz="3600" dirty="0">
                <a:solidFill>
                  <a:srgbClr val="00B050"/>
                </a:solidFill>
                <a:latin typeface="Times New Roman" panose="02020603050405020304" pitchFamily="18" charset="0"/>
                <a:cs typeface="Times New Roman" panose="02020603050405020304" pitchFamily="18" charset="0"/>
              </a:rPr>
              <a:t>reziduul</a:t>
            </a:r>
            <a:r>
              <a:rPr lang="ro-RO" sz="3600" dirty="0">
                <a:solidFill>
                  <a:schemeClr val="accent2">
                    <a:lumMod val="50000"/>
                  </a:schemeClr>
                </a:solidFill>
                <a:latin typeface="Times New Roman" panose="02020603050405020304" pitchFamily="18" charset="0"/>
                <a:cs typeface="Times New Roman" panose="02020603050405020304" pitchFamily="18" charset="0"/>
              </a:rPr>
              <a:t>. </a:t>
            </a:r>
          </a:p>
          <a:p>
            <a:pPr algn="just"/>
            <a:endParaRPr lang="ro-RO" dirty="0"/>
          </a:p>
        </p:txBody>
      </p:sp>
    </p:spTree>
    <p:extLst>
      <p:ext uri="{BB962C8B-B14F-4D97-AF65-F5344CB8AC3E}">
        <p14:creationId xmlns:p14="http://schemas.microsoft.com/office/powerpoint/2010/main" val="206961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2168589" y="1951999"/>
            <a:ext cx="8915399" cy="3186325"/>
          </a:xfrm>
        </p:spPr>
        <p:txBody>
          <a:bodyPr>
            <a:normAutofit/>
          </a:bodyPr>
          <a:lstStyle/>
          <a:p>
            <a:pPr algn="ctr"/>
            <a:br>
              <a:rPr lang="pt-BR" b="1" dirty="0"/>
            </a:br>
            <a:endParaRPr lang="ro-RO" b="1" dirty="0"/>
          </a:p>
        </p:txBody>
      </p:sp>
      <p:pic>
        <p:nvPicPr>
          <p:cNvPr id="4" name="Imagine 3" descr="Science Kids by memoangeles | GraphicRiver"/>
          <p:cNvPicPr/>
          <p:nvPr/>
        </p:nvPicPr>
        <p:blipFill>
          <a:blip r:embed="rId2">
            <a:extLst>
              <a:ext uri="{28A0092B-C50C-407E-A947-70E740481C1C}">
                <a14:useLocalDpi xmlns:a14="http://schemas.microsoft.com/office/drawing/2010/main" val="0"/>
              </a:ext>
            </a:extLst>
          </a:blip>
          <a:srcRect/>
          <a:stretch>
            <a:fillRect/>
          </a:stretch>
        </p:blipFill>
        <p:spPr bwMode="auto">
          <a:xfrm>
            <a:off x="10625328" y="70104"/>
            <a:ext cx="1447800" cy="1054120"/>
          </a:xfrm>
          <a:prstGeom prst="rect">
            <a:avLst/>
          </a:prstGeom>
          <a:noFill/>
          <a:ln>
            <a:noFill/>
          </a:ln>
        </p:spPr>
      </p:pic>
      <p:sp>
        <p:nvSpPr>
          <p:cNvPr id="5" name="Subtitlu 4"/>
          <p:cNvSpPr>
            <a:spLocks noGrp="1"/>
          </p:cNvSpPr>
          <p:nvPr>
            <p:ph type="subTitle" idx="1"/>
          </p:nvPr>
        </p:nvSpPr>
        <p:spPr>
          <a:xfrm>
            <a:off x="1985709" y="1382605"/>
            <a:ext cx="8557323" cy="4325112"/>
          </a:xfrm>
        </p:spPr>
        <p:txBody>
          <a:bodyPr>
            <a:normAutofit/>
          </a:bodyPr>
          <a:lstStyle/>
          <a:p>
            <a:pPr algn="ctr"/>
            <a:r>
              <a:rPr lang="ro-RO" sz="4000" b="1" dirty="0">
                <a:solidFill>
                  <a:schemeClr val="accent1"/>
                </a:solidFill>
                <a:latin typeface="Times New Roman" panose="02020603050405020304" pitchFamily="18" charset="0"/>
                <a:cs typeface="Times New Roman" panose="02020603050405020304" pitchFamily="18" charset="0"/>
              </a:rPr>
              <a:t>IMPORTANȚĂ:</a:t>
            </a:r>
          </a:p>
          <a:p>
            <a:pPr algn="just"/>
            <a:endParaRPr lang="ro-RO" sz="3600" dirty="0">
              <a:latin typeface="Times New Roman" panose="02020603050405020304" pitchFamily="18" charset="0"/>
              <a:cs typeface="Times New Roman" panose="02020603050405020304" pitchFamily="18" charset="0"/>
            </a:endParaRPr>
          </a:p>
          <a:p>
            <a:pPr algn="just"/>
            <a:r>
              <a:rPr lang="ro-RO" sz="3600" dirty="0">
                <a:solidFill>
                  <a:schemeClr val="accent2">
                    <a:lumMod val="50000"/>
                  </a:schemeClr>
                </a:solidFill>
                <a:latin typeface="Times New Roman" panose="02020603050405020304" pitchFamily="18" charset="0"/>
                <a:cs typeface="Times New Roman" panose="02020603050405020304" pitchFamily="18" charset="0"/>
              </a:rPr>
              <a:t>- obținerea băuturilor alcoolice;</a:t>
            </a:r>
          </a:p>
          <a:p>
            <a:pPr algn="just"/>
            <a:r>
              <a:rPr lang="ro-RO" sz="3600" dirty="0">
                <a:solidFill>
                  <a:schemeClr val="accent2">
                    <a:lumMod val="50000"/>
                  </a:schemeClr>
                </a:solidFill>
                <a:latin typeface="Times New Roman" panose="02020603050405020304" pitchFamily="18" charset="0"/>
                <a:cs typeface="Times New Roman" panose="02020603050405020304" pitchFamily="18" charset="0"/>
              </a:rPr>
              <a:t>- separarea componentelor din petrol;</a:t>
            </a:r>
          </a:p>
          <a:p>
            <a:pPr algn="just"/>
            <a:endParaRPr lang="ro-RO"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174706"/>
      </p:ext>
    </p:extLst>
  </p:cSld>
  <p:clrMapOvr>
    <a:masterClrMapping/>
  </p:clrMapOvr>
</p:sld>
</file>

<file path=ppt/theme/theme1.xml><?xml version="1.0" encoding="utf-8"?>
<a:theme xmlns:a="http://schemas.openxmlformats.org/drawingml/2006/main" name="Adiere">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274</TotalTime>
  <Words>554</Words>
  <Application>Microsoft Office PowerPoint</Application>
  <PresentationFormat>Ecran lat</PresentationFormat>
  <Paragraphs>38</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Century Gothic</vt:lpstr>
      <vt:lpstr>Times New Roman</vt:lpstr>
      <vt:lpstr>Wingdings 3</vt:lpstr>
      <vt:lpstr>Adiere</vt:lpstr>
      <vt:lpstr>METODE  DE  SEPARARE  A  AMESTECURILOR OMOGENE clasa a VII-a</vt:lpstr>
      <vt:lpstr>    Într-o capsulă puneți apă și sare de bucătărie. Ce observați?     Puteți folosi una din metodele de separare anterioare pentru separarea acestui amestec? De ce?    Încălziți capsula în flacăra unui bec de gaz sau a unei spirtiere, până la evaporarea completă a apei. Ce observați? </vt:lpstr>
      <vt:lpstr>Răspuns: Sarea se dizolvă în apă și se obține un amestec omogen. Prin fierberea soluției apa se evaporă iar în capsulă rămâne sarea curată. </vt:lpstr>
      <vt:lpstr>Cristalizarea este operația de separare a componentelor unui amestec omogen solid-lichid. Prin încălzire substanța lichidă se evaporă, iar solidul cristalizează. Cristalul este un corp solid, omogen, cu formă geometrică bine determinată.  </vt:lpstr>
      <vt:lpstr>IMPORTANȚĂ:  - zahărul se obține prin cristalizare din sucul extras din sfecla de zahăr; - sarea de bucătărie se obține din apa mării; </vt:lpstr>
      <vt:lpstr>1 – balon Wȕrtz 2 – refrigerent 3 – vas de colectare</vt:lpstr>
      <vt:lpstr>Răspuns: Alcoolul și apa formează un amestec omogen. Alcoolul este o substanță organică cu miros specific, cu temperatura de fierbere 78°C. Apa este o substanță anorganică cu temperatura de fierbere 100°C. Vaporii de alcool, incolori condensează pe pereții reci ai refrigerentului. În vasul de colectare se adună alcoolul distilat care se recunoaște după miros.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User</dc:creator>
  <cp:lastModifiedBy>Luia</cp:lastModifiedBy>
  <cp:revision>17</cp:revision>
  <dcterms:created xsi:type="dcterms:W3CDTF">2020-09-28T14:32:24Z</dcterms:created>
  <dcterms:modified xsi:type="dcterms:W3CDTF">2024-07-17T16:29:15Z</dcterms:modified>
</cp:coreProperties>
</file>