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F3DF0-6991-4B31-AD5A-752525930681}" type="datetimeFigureOut">
              <a:rPr lang="en-US" smtClean="0"/>
              <a:t>7/17/2024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FAB4E-4E92-47CD-992E-8619C2B3AB7A}" type="slidenum">
              <a:rPr lang="en-US" smtClean="0"/>
              <a:t>‹#›</a:t>
            </a:fld>
            <a:endParaRPr lang="en-US"/>
          </a:p>
        </p:txBody>
      </p:sp>
    </p:spTree>
    <p:extLst>
      <p:ext uri="{BB962C8B-B14F-4D97-AF65-F5344CB8AC3E}">
        <p14:creationId xmlns:p14="http://schemas.microsoft.com/office/powerpoint/2010/main" val="142897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8B081AD0-A9EC-490C-B356-A26C6B201F4C}" type="slidenum">
              <a:rPr lang="ro-RO" smtClean="0"/>
              <a:t>1</a:t>
            </a:fld>
            <a:endParaRPr lang="ro-RO"/>
          </a:p>
        </p:txBody>
      </p:sp>
    </p:spTree>
    <p:extLst>
      <p:ext uri="{BB962C8B-B14F-4D97-AF65-F5344CB8AC3E}">
        <p14:creationId xmlns:p14="http://schemas.microsoft.com/office/powerpoint/2010/main" val="1777893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8B081AD0-A9EC-490C-B356-A26C6B201F4C}" type="slidenum">
              <a:rPr lang="ro-RO" smtClean="0"/>
              <a:t>2</a:t>
            </a:fld>
            <a:endParaRPr lang="ro-RO"/>
          </a:p>
        </p:txBody>
      </p:sp>
    </p:spTree>
    <p:extLst>
      <p:ext uri="{BB962C8B-B14F-4D97-AF65-F5344CB8AC3E}">
        <p14:creationId xmlns:p14="http://schemas.microsoft.com/office/powerpoint/2010/main" val="280283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8B081AD0-A9EC-490C-B356-A26C6B201F4C}" type="slidenum">
              <a:rPr lang="ro-RO" smtClean="0"/>
              <a:t>3</a:t>
            </a:fld>
            <a:endParaRPr lang="ro-RO"/>
          </a:p>
        </p:txBody>
      </p:sp>
    </p:spTree>
    <p:extLst>
      <p:ext uri="{BB962C8B-B14F-4D97-AF65-F5344CB8AC3E}">
        <p14:creationId xmlns:p14="http://schemas.microsoft.com/office/powerpoint/2010/main" val="296321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8B081AD0-A9EC-490C-B356-A26C6B201F4C}" type="slidenum">
              <a:rPr lang="ro-RO" smtClean="0"/>
              <a:t>4</a:t>
            </a:fld>
            <a:endParaRPr lang="ro-RO"/>
          </a:p>
        </p:txBody>
      </p:sp>
    </p:spTree>
    <p:extLst>
      <p:ext uri="{BB962C8B-B14F-4D97-AF65-F5344CB8AC3E}">
        <p14:creationId xmlns:p14="http://schemas.microsoft.com/office/powerpoint/2010/main" val="306132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8B081AD0-A9EC-490C-B356-A26C6B201F4C}" type="slidenum">
              <a:rPr lang="ro-RO" smtClean="0"/>
              <a:t>5</a:t>
            </a:fld>
            <a:endParaRPr lang="ro-RO"/>
          </a:p>
        </p:txBody>
      </p:sp>
    </p:spTree>
    <p:extLst>
      <p:ext uri="{BB962C8B-B14F-4D97-AF65-F5344CB8AC3E}">
        <p14:creationId xmlns:p14="http://schemas.microsoft.com/office/powerpoint/2010/main" val="2489136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8B081AD0-A9EC-490C-B356-A26C6B201F4C}" type="slidenum">
              <a:rPr lang="ro-RO" smtClean="0"/>
              <a:t>6</a:t>
            </a:fld>
            <a:endParaRPr lang="ro-RO"/>
          </a:p>
        </p:txBody>
      </p:sp>
    </p:spTree>
    <p:extLst>
      <p:ext uri="{BB962C8B-B14F-4D97-AF65-F5344CB8AC3E}">
        <p14:creationId xmlns:p14="http://schemas.microsoft.com/office/powerpoint/2010/main" val="156788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b="1" dirty="0" smtClean="0">
                <a:latin typeface="Bahnschrift SemiBold" pitchFamily="34" charset="0"/>
              </a:rPr>
              <a:t>DEGRADAREA MEDIULUI</a:t>
            </a:r>
            <a:endParaRPr lang="ro-RO" b="1" dirty="0">
              <a:latin typeface="Bahnschrift SemiBold" pitchFamily="34" charset="0"/>
            </a:endParaRPr>
          </a:p>
        </p:txBody>
      </p:sp>
      <p:sp>
        <p:nvSpPr>
          <p:cNvPr id="3" name="Subtitle 2"/>
          <p:cNvSpPr>
            <a:spLocks noGrp="1"/>
          </p:cNvSpPr>
          <p:nvPr>
            <p:ph type="subTitle" idx="1"/>
          </p:nvPr>
        </p:nvSpPr>
        <p:spPr>
          <a:xfrm>
            <a:off x="1371600" y="3886200"/>
            <a:ext cx="7160840" cy="1752600"/>
          </a:xfrm>
        </p:spPr>
        <p:txBody>
          <a:bodyPr>
            <a:normAutofit/>
          </a:bodyPr>
          <a:lstStyle/>
          <a:p>
            <a:r>
              <a:rPr lang="en-GB" sz="2000" b="1" u="sng" dirty="0" smtClean="0">
                <a:solidFill>
                  <a:schemeClr val="tx1"/>
                </a:solidFill>
              </a:rPr>
              <a:t>ÎN </a:t>
            </a:r>
            <a:r>
              <a:rPr lang="ro-RO" sz="2000" b="1" u="sng" dirty="0" smtClean="0">
                <a:solidFill>
                  <a:schemeClr val="tx1"/>
                </a:solidFill>
              </a:rPr>
              <a:t>SAT</a:t>
            </a:r>
            <a:r>
              <a:rPr lang="en-GB" sz="2000" b="1" u="sng" dirty="0" smtClean="0">
                <a:solidFill>
                  <a:schemeClr val="tx1"/>
                </a:solidFill>
              </a:rPr>
              <a:t>UL</a:t>
            </a:r>
            <a:r>
              <a:rPr lang="ro-RO" sz="2000" b="1" u="sng" dirty="0" smtClean="0">
                <a:solidFill>
                  <a:schemeClr val="tx1"/>
                </a:solidFill>
              </a:rPr>
              <a:t> PODGORIA, COMUNA TĂTARU, JUDETUL PRAHOVA</a:t>
            </a:r>
          </a:p>
          <a:p>
            <a:pPr algn="r"/>
            <a:r>
              <a:rPr lang="en-GB" sz="2000" b="1" dirty="0" smtClean="0">
                <a:solidFill>
                  <a:schemeClr val="tx1"/>
                </a:solidFill>
              </a:rPr>
              <a:t>PROF. </a:t>
            </a:r>
            <a:r>
              <a:rPr lang="ro-RO" sz="2000" b="1" dirty="0" smtClean="0">
                <a:solidFill>
                  <a:schemeClr val="tx1"/>
                </a:solidFill>
              </a:rPr>
              <a:t>MIHĂILĂ A</a:t>
            </a:r>
            <a:r>
              <a:rPr lang="en-GB" sz="2000" b="1" dirty="0" smtClean="0">
                <a:solidFill>
                  <a:schemeClr val="tx1"/>
                </a:solidFill>
              </a:rPr>
              <a:t>NA</a:t>
            </a:r>
            <a:r>
              <a:rPr lang="ro-RO" sz="2000" b="1" dirty="0" smtClean="0">
                <a:solidFill>
                  <a:schemeClr val="tx1"/>
                </a:solidFill>
              </a:rPr>
              <a:t>,</a:t>
            </a:r>
          </a:p>
          <a:p>
            <a:pPr algn="r"/>
            <a:r>
              <a:rPr lang="en-GB" sz="2000" b="1" dirty="0" smtClean="0">
                <a:solidFill>
                  <a:schemeClr val="tx1"/>
                </a:solidFill>
              </a:rPr>
              <a:t>ȘCOALA GIMNAZIALĂ ,,PROF. EUGENIU CORBU,, SAT PODGORIA, COMUNA TĂTARU, JUDEȚUL PRAHOVA</a:t>
            </a:r>
            <a:endParaRPr lang="ro-RO" sz="2000" b="1" dirty="0">
              <a:solidFill>
                <a:schemeClr val="tx1"/>
              </a:solidFill>
            </a:endParaRPr>
          </a:p>
        </p:txBody>
      </p:sp>
    </p:spTree>
    <p:extLst>
      <p:ext uri="{BB962C8B-B14F-4D97-AF65-F5344CB8AC3E}">
        <p14:creationId xmlns:p14="http://schemas.microsoft.com/office/powerpoint/2010/main" val="374596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ro-RO" sz="3600" b="1" dirty="0" smtClean="0"/>
              <a:t>Descriere                                Localizare pe harta       județului Prahova</a:t>
            </a:r>
            <a:endParaRPr lang="ro-RO" sz="3600" b="1" dirty="0"/>
          </a:p>
        </p:txBody>
      </p:sp>
      <p:sp>
        <p:nvSpPr>
          <p:cNvPr id="3" name="Content Placeholder 2"/>
          <p:cNvSpPr>
            <a:spLocks noGrp="1"/>
          </p:cNvSpPr>
          <p:nvPr>
            <p:ph sz="half" idx="1"/>
          </p:nvPr>
        </p:nvSpPr>
        <p:spPr>
          <a:xfrm>
            <a:off x="457200" y="1196752"/>
            <a:ext cx="4038600" cy="5472608"/>
          </a:xfrm>
        </p:spPr>
        <p:txBody>
          <a:bodyPr>
            <a:normAutofit fontScale="40000" lnSpcReduction="20000"/>
          </a:bodyPr>
          <a:lstStyle/>
          <a:p>
            <a:r>
              <a:rPr lang="vi-VN" sz="3500" b="1" dirty="0" smtClean="0"/>
              <a:t>Comuna Tătaru</a:t>
            </a:r>
            <a:r>
              <a:rPr lang="vi-VN" sz="3500" dirty="0" smtClean="0"/>
              <a:t> este situată în zona dealurilor subcarpatice din Sud-Estul judeţului </a:t>
            </a:r>
            <a:r>
              <a:rPr lang="vi-VN" sz="3500" b="1" dirty="0" smtClean="0"/>
              <a:t>Prahova</a:t>
            </a:r>
            <a:r>
              <a:rPr lang="vi-VN" sz="3500" dirty="0" smtClean="0"/>
              <a:t>, între </a:t>
            </a:r>
            <a:r>
              <a:rPr lang="vi-VN" sz="3500" b="1" dirty="0" smtClean="0"/>
              <a:t>Valea Buzăului</a:t>
            </a:r>
            <a:r>
              <a:rPr lang="vi-VN" sz="3500" dirty="0" smtClean="0"/>
              <a:t> şi </a:t>
            </a:r>
            <a:r>
              <a:rPr lang="vi-VN" sz="3500" b="1" dirty="0" smtClean="0"/>
              <a:t>Valea Cricovului</a:t>
            </a:r>
            <a:r>
              <a:rPr lang="vi-VN" sz="3500" dirty="0" smtClean="0"/>
              <a:t> Sărat, pe drumul judeţean 102R </a:t>
            </a:r>
            <a:r>
              <a:rPr lang="vi-VN" sz="3500" b="1" dirty="0" smtClean="0"/>
              <a:t>Priseaca-Tătaru-Călugăreni-Mizil</a:t>
            </a:r>
            <a:r>
              <a:rPr lang="vi-VN" sz="3500" dirty="0" smtClean="0"/>
              <a:t>, la o distanţă de 48 km de oraşul</a:t>
            </a:r>
            <a:r>
              <a:rPr lang="vi-VN" sz="3500" b="1" dirty="0" smtClean="0"/>
              <a:t> Ploieşti</a:t>
            </a:r>
            <a:r>
              <a:rPr lang="vi-VN" sz="3500" dirty="0" smtClean="0"/>
              <a:t>, reşedinţa judeţului</a:t>
            </a:r>
            <a:r>
              <a:rPr lang="vi-VN" sz="3500" b="1" dirty="0" smtClean="0"/>
              <a:t> Prahova</a:t>
            </a:r>
            <a:r>
              <a:rPr lang="vi-VN" sz="3500" dirty="0" smtClean="0"/>
              <a:t>, 18 km de</a:t>
            </a:r>
            <a:r>
              <a:rPr lang="ro-RO" sz="3500" dirty="0" smtClean="0"/>
              <a:t> </a:t>
            </a:r>
            <a:r>
              <a:rPr lang="vi-VN" sz="3500" dirty="0" smtClean="0"/>
              <a:t>oraşul </a:t>
            </a:r>
            <a:r>
              <a:rPr lang="vi-VN" sz="3500" b="1" dirty="0" smtClean="0"/>
              <a:t>Urlaţi</a:t>
            </a:r>
            <a:r>
              <a:rPr lang="vi-VN" sz="3500" dirty="0" smtClean="0"/>
              <a:t> şi 18 km de oraşul </a:t>
            </a:r>
            <a:r>
              <a:rPr lang="vi-VN" sz="3500" b="1" dirty="0" smtClean="0"/>
              <a:t>Mizil</a:t>
            </a:r>
            <a:r>
              <a:rPr lang="vi-VN" sz="3500" dirty="0" smtClean="0"/>
              <a:t>.</a:t>
            </a:r>
            <a:endParaRPr lang="ro-RO" sz="3500" dirty="0" smtClean="0"/>
          </a:p>
          <a:p>
            <a:r>
              <a:rPr lang="ro-RO" sz="3500" dirty="0" smtClean="0"/>
              <a:t>C</a:t>
            </a:r>
            <a:r>
              <a:rPr lang="vi-VN" sz="3500" dirty="0" smtClean="0"/>
              <a:t>omuna</a:t>
            </a:r>
            <a:r>
              <a:rPr lang="vi-VN" sz="3500" b="1" dirty="0" smtClean="0"/>
              <a:t> Tătaru</a:t>
            </a:r>
            <a:r>
              <a:rPr lang="vi-VN" sz="3500" dirty="0" smtClean="0"/>
              <a:t> este alcătuită din trei sate: </a:t>
            </a:r>
            <a:r>
              <a:rPr lang="vi-VN" sz="3500" b="1" dirty="0" smtClean="0"/>
              <a:t>Siliştea, Podgoria</a:t>
            </a:r>
            <a:r>
              <a:rPr lang="vi-VN" sz="3500" dirty="0" smtClean="0"/>
              <a:t>– reşedinţa comunei şi </a:t>
            </a:r>
            <a:r>
              <a:rPr lang="vi-VN" sz="3500" b="1" dirty="0" smtClean="0"/>
              <a:t>Tătaru</a:t>
            </a:r>
            <a:r>
              <a:rPr lang="vi-VN" sz="3500" dirty="0" smtClean="0"/>
              <a:t>.</a:t>
            </a:r>
            <a:endParaRPr lang="ro-RO" sz="3500" dirty="0" smtClean="0"/>
          </a:p>
          <a:p>
            <a:r>
              <a:rPr lang="vi-VN" sz="3500" b="1" dirty="0" smtClean="0"/>
              <a:t>omuna Tătaru</a:t>
            </a:r>
            <a:r>
              <a:rPr lang="vi-VN" sz="3500" dirty="0" smtClean="0"/>
              <a:t> face parte din zona cu </a:t>
            </a:r>
            <a:r>
              <a:rPr lang="vi-VN" sz="3500" b="1" dirty="0" smtClean="0"/>
              <a:t>climat temperat-continental</a:t>
            </a:r>
            <a:r>
              <a:rPr lang="vi-VN" sz="3500" dirty="0" smtClean="0"/>
              <a:t> şi are următoarele caracteristici climatice (după Monografia Geografica a României):</a:t>
            </a:r>
          </a:p>
          <a:p>
            <a:r>
              <a:rPr lang="vi-VN" sz="3500" dirty="0" smtClean="0"/>
              <a:t>• Regimul temperaturilor :</a:t>
            </a:r>
          </a:p>
          <a:p>
            <a:pPr marL="0" indent="0">
              <a:buNone/>
            </a:pPr>
            <a:r>
              <a:rPr lang="ro-RO" sz="3500" dirty="0" smtClean="0"/>
              <a:t>         </a:t>
            </a:r>
            <a:r>
              <a:rPr lang="vi-VN" sz="3500" dirty="0" smtClean="0"/>
              <a:t>– temperatura medie anuală: +10,5 0C</a:t>
            </a:r>
          </a:p>
          <a:p>
            <a:pPr marL="0" indent="0">
              <a:buNone/>
            </a:pPr>
            <a:r>
              <a:rPr lang="ro-RO" sz="3500" dirty="0" smtClean="0"/>
              <a:t>         </a:t>
            </a:r>
            <a:r>
              <a:rPr lang="vi-VN" sz="3500" dirty="0" smtClean="0"/>
              <a:t>– temperatura maximă absolută: +38,7 0C</a:t>
            </a:r>
          </a:p>
          <a:p>
            <a:pPr marL="0" indent="0">
              <a:buNone/>
            </a:pPr>
            <a:r>
              <a:rPr lang="ro-RO" sz="3500" dirty="0" smtClean="0"/>
              <a:t>         </a:t>
            </a:r>
            <a:r>
              <a:rPr lang="vi-VN" sz="3500" dirty="0" smtClean="0"/>
              <a:t>– temperatura minimă absolută: -28,5 0C</a:t>
            </a:r>
          </a:p>
          <a:p>
            <a:pPr marL="0" indent="0">
              <a:buNone/>
            </a:pPr>
            <a:r>
              <a:rPr lang="ro-RO" sz="3500" dirty="0" smtClean="0"/>
              <a:t>         </a:t>
            </a:r>
            <a:r>
              <a:rPr lang="vi-VN" sz="3500" dirty="0" smtClean="0"/>
              <a:t>– temperatura medie în luna ianuarie -3 0C</a:t>
            </a:r>
          </a:p>
          <a:p>
            <a:pPr marL="0" indent="0">
              <a:buNone/>
            </a:pPr>
            <a:r>
              <a:rPr lang="ro-RO" sz="3500" dirty="0" smtClean="0"/>
              <a:t>         </a:t>
            </a:r>
            <a:r>
              <a:rPr lang="vi-VN" sz="3500" dirty="0" smtClean="0"/>
              <a:t>– temperatura medie în luna iulie: +22 0C</a:t>
            </a:r>
          </a:p>
          <a:p>
            <a:r>
              <a:rPr lang="vi-VN" sz="3500" dirty="0" smtClean="0"/>
              <a:t>• Adâncimea maxima de înghet: 0,90 m</a:t>
            </a:r>
          </a:p>
          <a:p>
            <a:r>
              <a:rPr lang="vi-VN" sz="3500" dirty="0" smtClean="0"/>
              <a:t>• Precipitatiile medii multianuale, măsurate într-o perioadă de 10 (zece) ani: 550-600 mm</a:t>
            </a:r>
          </a:p>
          <a:p>
            <a:r>
              <a:rPr lang="vi-VN" sz="3500" dirty="0" smtClean="0"/>
              <a:t>• Vânturile dominante sunt din sectorul NE sau se canalizează pe directia văilor</a:t>
            </a:r>
          </a:p>
          <a:p>
            <a:endParaRPr lang="ro-RO" sz="3500" dirty="0" smtClean="0"/>
          </a:p>
          <a:p>
            <a:endParaRPr lang="ro-RO" dirty="0"/>
          </a:p>
        </p:txBody>
      </p:sp>
      <p:pic>
        <p:nvPicPr>
          <p:cNvPr id="5" name="Imagine 1" descr="prahova"/>
          <p:cNvPicPr>
            <a:picLocks noGrp="1"/>
          </p:cNvPicPr>
          <p:nvPr>
            <p:ph sz="half" idx="2"/>
          </p:nvPr>
        </p:nvPicPr>
        <p:blipFill>
          <a:blip r:embed="rId3" cstate="print"/>
          <a:srcRect/>
          <a:stretch>
            <a:fillRect/>
          </a:stretch>
        </p:blipFill>
        <p:spPr bwMode="auto">
          <a:xfrm>
            <a:off x="4644008" y="1412776"/>
            <a:ext cx="2232248"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ine 1" descr="Tataru_jud_Prahova"/>
          <p:cNvPicPr/>
          <p:nvPr/>
        </p:nvPicPr>
        <p:blipFill>
          <a:blip r:embed="rId4" cstate="print"/>
          <a:srcRect/>
          <a:stretch>
            <a:fillRect/>
          </a:stretch>
        </p:blipFill>
        <p:spPr bwMode="auto">
          <a:xfrm>
            <a:off x="6444208" y="4077072"/>
            <a:ext cx="2232248"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374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u="sng" dirty="0" smtClean="0"/>
              <a:t>Imagini din Comuna Tătaru</a:t>
            </a:r>
            <a:br>
              <a:rPr lang="ro-RO" u="sng" dirty="0" smtClean="0"/>
            </a:br>
            <a:r>
              <a:rPr lang="ro-RO" dirty="0" smtClean="0"/>
              <a:t>-</a:t>
            </a:r>
            <a:r>
              <a:rPr lang="ro-RO" sz="3200" dirty="0" smtClean="0"/>
              <a:t>Vârful Ciortea-</a:t>
            </a:r>
            <a:endParaRPr lang="ro-RO" dirty="0"/>
          </a:p>
        </p:txBody>
      </p:sp>
      <p:sp>
        <p:nvSpPr>
          <p:cNvPr id="4" name="Content Placeholder 3"/>
          <p:cNvSpPr>
            <a:spLocks noGrp="1"/>
          </p:cNvSpPr>
          <p:nvPr>
            <p:ph sz="half" idx="2"/>
          </p:nvPr>
        </p:nvSpPr>
        <p:spPr>
          <a:xfrm>
            <a:off x="4644008" y="1340768"/>
            <a:ext cx="4392488" cy="4932548"/>
          </a:xfrm>
        </p:spPr>
        <p:txBody>
          <a:bodyPr>
            <a:noAutofit/>
          </a:bodyPr>
          <a:lstStyle/>
          <a:p>
            <a:r>
              <a:rPr lang="fr-FR" sz="1200" b="1" i="1" dirty="0" err="1"/>
              <a:t>Vârful</a:t>
            </a:r>
            <a:r>
              <a:rPr lang="fr-FR" sz="1200" b="1" i="1" dirty="0"/>
              <a:t> </a:t>
            </a:r>
            <a:r>
              <a:rPr lang="fr-FR" sz="1200" b="1" i="1" dirty="0" err="1"/>
              <a:t>Ciortea</a:t>
            </a:r>
            <a:r>
              <a:rPr lang="fr-FR" sz="1200" b="1" i="1" dirty="0"/>
              <a:t>, 604 m, </a:t>
            </a:r>
            <a:r>
              <a:rPr lang="fr-FR" sz="1200" i="1" dirty="0" err="1"/>
              <a:t>cuprinde</a:t>
            </a:r>
            <a:r>
              <a:rPr lang="fr-FR" sz="1200" i="1" dirty="0"/>
              <a:t> un </a:t>
            </a:r>
            <a:r>
              <a:rPr lang="fr-FR" sz="1200" i="1" dirty="0" err="1"/>
              <a:t>orizont</a:t>
            </a:r>
            <a:r>
              <a:rPr lang="fr-FR" sz="1200" i="1" dirty="0"/>
              <a:t> </a:t>
            </a:r>
            <a:r>
              <a:rPr lang="fr-FR" sz="1200" i="1" dirty="0" err="1"/>
              <a:t>excepţional</a:t>
            </a:r>
            <a:r>
              <a:rPr lang="fr-FR" sz="1200" i="1" dirty="0"/>
              <a:t> ce se </a:t>
            </a:r>
            <a:r>
              <a:rPr lang="fr-FR" sz="1200" i="1" dirty="0" err="1"/>
              <a:t>întinde</a:t>
            </a:r>
            <a:r>
              <a:rPr lang="fr-FR" sz="1200" i="1" dirty="0"/>
              <a:t> </a:t>
            </a:r>
            <a:r>
              <a:rPr lang="fr-FR" sz="1200" i="1" dirty="0" err="1"/>
              <a:t>până</a:t>
            </a:r>
            <a:r>
              <a:rPr lang="fr-FR" sz="1200" i="1" dirty="0"/>
              <a:t> la </a:t>
            </a:r>
            <a:r>
              <a:rPr lang="fr-FR" sz="1200" i="1" dirty="0" err="1"/>
              <a:t>Carpaţi</a:t>
            </a:r>
            <a:r>
              <a:rPr lang="fr-FR" sz="1200" i="1" dirty="0"/>
              <a:t> </a:t>
            </a:r>
            <a:r>
              <a:rPr lang="fr-FR" sz="1200" i="1" dirty="0" err="1"/>
              <a:t>şi</a:t>
            </a:r>
            <a:r>
              <a:rPr lang="fr-FR" sz="1200" i="1" dirty="0"/>
              <a:t> </a:t>
            </a:r>
            <a:r>
              <a:rPr lang="fr-FR" sz="1200" i="1" dirty="0" err="1"/>
              <a:t>mulţi</a:t>
            </a:r>
            <a:r>
              <a:rPr lang="fr-FR" sz="1200" i="1" dirty="0"/>
              <a:t> </a:t>
            </a:r>
            <a:r>
              <a:rPr lang="fr-FR" sz="1200" i="1" dirty="0" err="1"/>
              <a:t>zeci</a:t>
            </a:r>
            <a:r>
              <a:rPr lang="fr-FR" sz="1200" i="1" dirty="0"/>
              <a:t> de </a:t>
            </a:r>
            <a:r>
              <a:rPr lang="fr-FR" sz="1200" i="1" dirty="0" err="1"/>
              <a:t>kilometri</a:t>
            </a:r>
            <a:r>
              <a:rPr lang="fr-FR" sz="1200" i="1" dirty="0"/>
              <a:t> </a:t>
            </a:r>
            <a:r>
              <a:rPr lang="fr-FR" sz="1200" i="1" dirty="0" err="1"/>
              <a:t>în</a:t>
            </a:r>
            <a:r>
              <a:rPr lang="fr-FR" sz="1200" i="1" dirty="0"/>
              <a:t> </a:t>
            </a:r>
            <a:r>
              <a:rPr lang="fr-FR" sz="1200" i="1" dirty="0" err="1"/>
              <a:t>câmpie</a:t>
            </a:r>
            <a:r>
              <a:rPr lang="fr-FR" sz="1200" i="1" dirty="0"/>
              <a:t>. </a:t>
            </a:r>
            <a:r>
              <a:rPr lang="fr-FR" sz="1200" i="1" dirty="0" err="1"/>
              <a:t>Sunt</a:t>
            </a:r>
            <a:r>
              <a:rPr lang="fr-FR" sz="1200" i="1" dirty="0"/>
              <a:t> </a:t>
            </a:r>
            <a:r>
              <a:rPr lang="fr-FR" sz="1200" i="1" dirty="0" err="1"/>
              <a:t>suficiente</a:t>
            </a:r>
            <a:r>
              <a:rPr lang="fr-FR" sz="1200" i="1" dirty="0"/>
              <a:t> motive ca </a:t>
            </a:r>
            <a:r>
              <a:rPr lang="fr-FR" sz="1200" i="1" dirty="0" err="1"/>
              <a:t>această</a:t>
            </a:r>
            <a:r>
              <a:rPr lang="fr-FR" sz="1200" i="1" dirty="0"/>
              <a:t> </a:t>
            </a:r>
            <a:r>
              <a:rPr lang="fr-FR" sz="1200" i="1" dirty="0" err="1"/>
              <a:t>localitate</a:t>
            </a:r>
            <a:r>
              <a:rPr lang="fr-FR" sz="1200" i="1" dirty="0"/>
              <a:t> </a:t>
            </a:r>
            <a:r>
              <a:rPr lang="fr-FR" sz="1200" i="1" dirty="0" err="1"/>
              <a:t>să-şi</a:t>
            </a:r>
            <a:r>
              <a:rPr lang="fr-FR" sz="1200" i="1" dirty="0"/>
              <a:t> </a:t>
            </a:r>
            <a:r>
              <a:rPr lang="fr-FR" sz="1200" i="1" dirty="0" err="1"/>
              <a:t>găsească</a:t>
            </a:r>
            <a:r>
              <a:rPr lang="fr-FR" sz="1200" i="1" dirty="0"/>
              <a:t> </a:t>
            </a:r>
            <a:r>
              <a:rPr lang="fr-FR" sz="1200" i="1" dirty="0" err="1"/>
              <a:t>loc</a:t>
            </a:r>
            <a:r>
              <a:rPr lang="fr-FR" sz="1200" i="1" dirty="0"/>
              <a:t> </a:t>
            </a:r>
            <a:r>
              <a:rPr lang="fr-FR" sz="1200" i="1" dirty="0" err="1"/>
              <a:t>pe</a:t>
            </a:r>
            <a:r>
              <a:rPr lang="fr-FR" sz="1200" i="1" dirty="0"/>
              <a:t> </a:t>
            </a:r>
            <a:r>
              <a:rPr lang="fr-FR" sz="1200" i="1" dirty="0" err="1"/>
              <a:t>harta</a:t>
            </a:r>
            <a:r>
              <a:rPr lang="fr-FR" sz="1200" i="1" dirty="0"/>
              <a:t> </a:t>
            </a:r>
            <a:r>
              <a:rPr lang="fr-FR" sz="1200" i="1" dirty="0" err="1"/>
              <a:t>turistică</a:t>
            </a:r>
            <a:r>
              <a:rPr lang="fr-FR" sz="1200" i="1" dirty="0"/>
              <a:t>, </a:t>
            </a:r>
            <a:r>
              <a:rPr lang="fr-FR" sz="1200" i="1" dirty="0" err="1"/>
              <a:t>îndemnându</a:t>
            </a:r>
            <a:r>
              <a:rPr lang="fr-FR" sz="1200" i="1" dirty="0"/>
              <a:t>-i </a:t>
            </a:r>
            <a:r>
              <a:rPr lang="fr-FR" sz="1200" i="1" dirty="0" err="1"/>
              <a:t>pe</a:t>
            </a:r>
            <a:r>
              <a:rPr lang="fr-FR" sz="1200" i="1" dirty="0"/>
              <a:t> </a:t>
            </a:r>
            <a:r>
              <a:rPr lang="fr-FR" sz="1200" i="1" dirty="0" err="1"/>
              <a:t>cei</a:t>
            </a:r>
            <a:r>
              <a:rPr lang="fr-FR" sz="1200" i="1" dirty="0"/>
              <a:t> ce vor s-o </a:t>
            </a:r>
            <a:r>
              <a:rPr lang="fr-FR" sz="1200" i="1" dirty="0" err="1"/>
              <a:t>viziteze</a:t>
            </a:r>
            <a:r>
              <a:rPr lang="fr-FR" sz="1200" i="1" dirty="0"/>
              <a:t> </a:t>
            </a:r>
            <a:r>
              <a:rPr lang="fr-FR" sz="1200" i="1" dirty="0" err="1"/>
              <a:t>să</a:t>
            </a:r>
            <a:r>
              <a:rPr lang="fr-FR" sz="1200" i="1" dirty="0"/>
              <a:t> </a:t>
            </a:r>
            <a:r>
              <a:rPr lang="fr-FR" sz="1200" i="1" dirty="0" err="1"/>
              <a:t>păstreze</a:t>
            </a:r>
            <a:r>
              <a:rPr lang="fr-FR" sz="1200" i="1" dirty="0"/>
              <a:t> </a:t>
            </a:r>
            <a:r>
              <a:rPr lang="fr-FR" sz="1200" i="1" dirty="0" err="1"/>
              <a:t>în</a:t>
            </a:r>
            <a:r>
              <a:rPr lang="fr-FR" sz="1200" i="1" dirty="0"/>
              <a:t> </a:t>
            </a:r>
            <a:r>
              <a:rPr lang="fr-FR" sz="1200" i="1" dirty="0" err="1"/>
              <a:t>memorie</a:t>
            </a:r>
            <a:r>
              <a:rPr lang="fr-FR" sz="1200" i="1" dirty="0"/>
              <a:t> </a:t>
            </a:r>
            <a:r>
              <a:rPr lang="fr-FR" sz="1200" i="1" dirty="0" err="1"/>
              <a:t>acest</a:t>
            </a:r>
            <a:r>
              <a:rPr lang="fr-FR" sz="1200" i="1" dirty="0"/>
              <a:t> </a:t>
            </a:r>
            <a:r>
              <a:rPr lang="fr-FR" sz="1200" i="1" dirty="0" err="1"/>
              <a:t>pământ</a:t>
            </a:r>
            <a:r>
              <a:rPr lang="fr-FR" sz="1200" i="1" dirty="0"/>
              <a:t> </a:t>
            </a:r>
            <a:r>
              <a:rPr lang="fr-FR" sz="1200" i="1" dirty="0" err="1"/>
              <a:t>românesc</a:t>
            </a:r>
            <a:r>
              <a:rPr lang="fr-FR" sz="1200" i="1" dirty="0"/>
              <a:t> </a:t>
            </a:r>
            <a:r>
              <a:rPr lang="fr-FR" sz="1200" i="1" dirty="0" err="1"/>
              <a:t>pe</a:t>
            </a:r>
            <a:r>
              <a:rPr lang="fr-FR" sz="1200" i="1" dirty="0"/>
              <a:t> care </a:t>
            </a:r>
            <a:r>
              <a:rPr lang="fr-FR" sz="1200" i="1" dirty="0" err="1"/>
              <a:t>şi</a:t>
            </a:r>
            <a:r>
              <a:rPr lang="fr-FR" sz="1200" i="1" dirty="0"/>
              <a:t>-au </a:t>
            </a:r>
            <a:r>
              <a:rPr lang="fr-FR" sz="1200" i="1" dirty="0" err="1"/>
              <a:t>lăsat</a:t>
            </a:r>
            <a:r>
              <a:rPr lang="fr-FR" sz="1200" i="1" dirty="0"/>
              <a:t> </a:t>
            </a:r>
            <a:r>
              <a:rPr lang="fr-FR" sz="1200" i="1" dirty="0" err="1"/>
              <a:t>urmele</a:t>
            </a:r>
            <a:r>
              <a:rPr lang="fr-FR" sz="1200" i="1" dirty="0"/>
              <a:t> </a:t>
            </a:r>
            <a:r>
              <a:rPr lang="fr-FR" sz="1200" i="1" dirty="0" err="1"/>
              <a:t>voievozi</a:t>
            </a:r>
            <a:r>
              <a:rPr lang="fr-FR" sz="1200" i="1" dirty="0"/>
              <a:t>, </a:t>
            </a:r>
            <a:r>
              <a:rPr lang="fr-FR" sz="1200" i="1" dirty="0" err="1"/>
              <a:t>precum</a:t>
            </a:r>
            <a:r>
              <a:rPr lang="fr-FR" sz="1200" i="1" dirty="0"/>
              <a:t>:  </a:t>
            </a:r>
            <a:r>
              <a:rPr lang="fr-FR" sz="1200" b="1" i="1" dirty="0" err="1"/>
              <a:t>Vlad</a:t>
            </a:r>
            <a:r>
              <a:rPr lang="fr-FR" sz="1200" b="1" i="1" dirty="0"/>
              <a:t> </a:t>
            </a:r>
            <a:r>
              <a:rPr lang="fr-FR" sz="1200" b="1" i="1" dirty="0" err="1"/>
              <a:t>Ţepeş</a:t>
            </a:r>
            <a:r>
              <a:rPr lang="fr-FR" sz="1200" b="1" i="1" dirty="0"/>
              <a:t> </a:t>
            </a:r>
            <a:r>
              <a:rPr lang="fr-FR" sz="1200" b="1" i="1" dirty="0" err="1"/>
              <a:t>Voievod</a:t>
            </a:r>
            <a:r>
              <a:rPr lang="fr-FR" sz="1200" b="1" i="1" dirty="0"/>
              <a:t>, </a:t>
            </a:r>
            <a:r>
              <a:rPr lang="fr-FR" sz="1200" b="1" i="1" dirty="0" err="1"/>
              <a:t>numit</a:t>
            </a:r>
            <a:r>
              <a:rPr lang="fr-FR" sz="1200" b="1" i="1" dirty="0"/>
              <a:t> </a:t>
            </a:r>
            <a:r>
              <a:rPr lang="fr-FR" sz="1200" b="1" i="1" dirty="0" err="1"/>
              <a:t>Dragula</a:t>
            </a:r>
            <a:r>
              <a:rPr lang="fr-FR" sz="1200" i="1" dirty="0"/>
              <a:t>, </a:t>
            </a:r>
            <a:r>
              <a:rPr lang="fr-FR" sz="1200" b="1" i="1" dirty="0" err="1"/>
              <a:t>adică</a:t>
            </a:r>
            <a:r>
              <a:rPr lang="fr-FR" sz="1200" b="1" i="1" dirty="0"/>
              <a:t> </a:t>
            </a:r>
            <a:r>
              <a:rPr lang="fr-FR" sz="1200" b="1" i="1" dirty="0" err="1"/>
              <a:t>cel</a:t>
            </a:r>
            <a:r>
              <a:rPr lang="fr-FR" sz="1200" b="1" i="1" dirty="0"/>
              <a:t> </a:t>
            </a:r>
            <a:r>
              <a:rPr lang="fr-FR" sz="1200" b="1" i="1" dirty="0" err="1"/>
              <a:t>iubit</a:t>
            </a:r>
            <a:r>
              <a:rPr lang="fr-FR" sz="1200" b="1" i="1" dirty="0"/>
              <a:t>, dar </a:t>
            </a:r>
            <a:r>
              <a:rPr lang="fr-FR" sz="1200" b="1" i="1" dirty="0" err="1"/>
              <a:t>şi</a:t>
            </a:r>
            <a:r>
              <a:rPr lang="fr-FR" sz="1200" b="1" i="1" dirty="0"/>
              <a:t> Dracula </a:t>
            </a:r>
            <a:r>
              <a:rPr lang="fr-FR" sz="1200" b="1" i="1" dirty="0" err="1"/>
              <a:t>însemnând</a:t>
            </a:r>
            <a:r>
              <a:rPr lang="fr-FR" sz="1200" b="1" i="1" dirty="0"/>
              <a:t> </a:t>
            </a:r>
            <a:r>
              <a:rPr lang="fr-FR" sz="1200" b="1" i="1" dirty="0" err="1"/>
              <a:t>cel</a:t>
            </a:r>
            <a:r>
              <a:rPr lang="fr-FR" sz="1200" b="1" i="1" dirty="0"/>
              <a:t> mai bun </a:t>
            </a:r>
            <a:r>
              <a:rPr lang="fr-FR" sz="1200" b="1" i="1" dirty="0" err="1"/>
              <a:t>din</a:t>
            </a:r>
            <a:r>
              <a:rPr lang="fr-FR" sz="1200" b="1" i="1" dirty="0"/>
              <a:t> </a:t>
            </a:r>
            <a:r>
              <a:rPr lang="fr-FR" sz="1200" b="1" i="1" dirty="0" err="1"/>
              <a:t>toate</a:t>
            </a:r>
            <a:r>
              <a:rPr lang="fr-FR" sz="1200" b="1" i="1" dirty="0"/>
              <a:t> </a:t>
            </a:r>
            <a:r>
              <a:rPr lang="fr-FR" sz="1200" b="1" i="1" dirty="0" err="1"/>
              <a:t>timpurile</a:t>
            </a:r>
            <a:r>
              <a:rPr lang="fr-FR" sz="1200" b="1" i="1" dirty="0"/>
              <a:t> </a:t>
            </a:r>
            <a:r>
              <a:rPr lang="fr-FR" sz="1200" b="1" i="1" dirty="0" err="1"/>
              <a:t>şi</a:t>
            </a:r>
            <a:r>
              <a:rPr lang="fr-FR" sz="1200" b="1" i="1" dirty="0"/>
              <a:t> </a:t>
            </a:r>
            <a:r>
              <a:rPr lang="fr-FR" sz="1200" b="1" i="1" dirty="0" err="1"/>
              <a:t>Mihai</a:t>
            </a:r>
            <a:r>
              <a:rPr lang="fr-FR" sz="1200" b="1" i="1" dirty="0"/>
              <a:t> </a:t>
            </a:r>
            <a:r>
              <a:rPr lang="fr-FR" sz="1200" b="1" i="1" dirty="0" err="1"/>
              <a:t>Viteazul</a:t>
            </a:r>
            <a:r>
              <a:rPr lang="fr-FR" sz="1200" i="1" dirty="0"/>
              <a:t>. </a:t>
            </a:r>
            <a:r>
              <a:rPr lang="fr-FR" sz="1200" i="1" dirty="0" smtClean="0"/>
              <a:t>Se </a:t>
            </a:r>
            <a:r>
              <a:rPr lang="fr-FR" sz="1200" i="1" dirty="0" err="1"/>
              <a:t>presupune</a:t>
            </a:r>
            <a:r>
              <a:rPr lang="fr-FR" sz="1200" i="1" dirty="0"/>
              <a:t> </a:t>
            </a:r>
            <a:r>
              <a:rPr lang="fr-FR" sz="1200" i="1" dirty="0" err="1"/>
              <a:t>că</a:t>
            </a:r>
            <a:r>
              <a:rPr lang="fr-FR" sz="1200" i="1" dirty="0"/>
              <a:t> </a:t>
            </a:r>
            <a:r>
              <a:rPr lang="fr-FR" sz="1200" i="1" dirty="0" err="1"/>
              <a:t>pe</a:t>
            </a:r>
            <a:r>
              <a:rPr lang="fr-FR" sz="1200" i="1" dirty="0"/>
              <a:t> </a:t>
            </a:r>
            <a:r>
              <a:rPr lang="fr-FR" sz="1200" i="1" dirty="0" err="1"/>
              <a:t>raza</a:t>
            </a:r>
            <a:r>
              <a:rPr lang="fr-FR" sz="1200" i="1" dirty="0"/>
              <a:t> </a:t>
            </a:r>
            <a:r>
              <a:rPr lang="fr-FR" sz="1200" i="1" dirty="0" err="1"/>
              <a:t>comunei</a:t>
            </a:r>
            <a:r>
              <a:rPr lang="fr-FR" sz="1200" i="1" dirty="0"/>
              <a:t>, </a:t>
            </a:r>
            <a:r>
              <a:rPr lang="fr-FR" sz="1200" i="1" dirty="0" err="1"/>
              <a:t>pe</a:t>
            </a:r>
            <a:r>
              <a:rPr lang="fr-FR" sz="1200" i="1" dirty="0"/>
              <a:t> </a:t>
            </a:r>
            <a:r>
              <a:rPr lang="fr-FR" sz="1200" i="1" dirty="0" err="1"/>
              <a:t>lângă</a:t>
            </a:r>
            <a:r>
              <a:rPr lang="fr-FR" sz="1200" i="1" dirty="0"/>
              <a:t> </a:t>
            </a:r>
            <a:r>
              <a:rPr lang="fr-FR" sz="1200" i="1" dirty="0" err="1"/>
              <a:t>vechiul</a:t>
            </a:r>
            <a:r>
              <a:rPr lang="fr-FR" sz="1200" i="1" dirty="0"/>
              <a:t> </a:t>
            </a:r>
            <a:r>
              <a:rPr lang="fr-FR" sz="1200" i="1" dirty="0" err="1"/>
              <a:t>puţ</a:t>
            </a:r>
            <a:r>
              <a:rPr lang="fr-FR" sz="1200" i="1" dirty="0"/>
              <a:t> al </a:t>
            </a:r>
            <a:r>
              <a:rPr lang="fr-FR" sz="1200" i="1" dirty="0" err="1"/>
              <a:t>Tătarului</a:t>
            </a:r>
            <a:r>
              <a:rPr lang="fr-FR" sz="1200" i="1" dirty="0"/>
              <a:t> </a:t>
            </a:r>
            <a:r>
              <a:rPr lang="fr-FR" sz="1200" i="1" dirty="0" err="1"/>
              <a:t>să</a:t>
            </a:r>
            <a:r>
              <a:rPr lang="fr-FR" sz="1200" i="1" dirty="0"/>
              <a:t> fi </a:t>
            </a:r>
            <a:r>
              <a:rPr lang="fr-FR" sz="1200" i="1" dirty="0" err="1"/>
              <a:t>fost</a:t>
            </a:r>
            <a:r>
              <a:rPr lang="fr-FR" sz="1200" i="1" dirty="0"/>
              <a:t> </a:t>
            </a:r>
            <a:r>
              <a:rPr lang="fr-FR" sz="1200" i="1" dirty="0" err="1"/>
              <a:t>pusă</a:t>
            </a:r>
            <a:r>
              <a:rPr lang="fr-FR" sz="1200" i="1" dirty="0"/>
              <a:t> </a:t>
            </a:r>
            <a:r>
              <a:rPr lang="fr-FR" sz="1200" i="1" dirty="0" err="1"/>
              <a:t>una</a:t>
            </a:r>
            <a:r>
              <a:rPr lang="fr-FR" sz="1200" i="1" dirty="0"/>
              <a:t> </a:t>
            </a:r>
            <a:r>
              <a:rPr lang="fr-FR" sz="1200" i="1" dirty="0" err="1"/>
              <a:t>din</a:t>
            </a:r>
            <a:r>
              <a:rPr lang="fr-FR" sz="1200" i="1" dirty="0"/>
              <a:t> </a:t>
            </a:r>
            <a:r>
              <a:rPr lang="fr-FR" sz="1200" i="1" dirty="0" err="1"/>
              <a:t>cupele</a:t>
            </a:r>
            <a:r>
              <a:rPr lang="fr-FR" sz="1200" i="1" dirty="0"/>
              <a:t> de </a:t>
            </a:r>
            <a:r>
              <a:rPr lang="fr-FR" sz="1200" i="1" dirty="0" err="1"/>
              <a:t>aur</a:t>
            </a:r>
            <a:r>
              <a:rPr lang="fr-FR" sz="1200" i="1" dirty="0"/>
              <a:t> ale lui </a:t>
            </a:r>
            <a:r>
              <a:rPr lang="fr-FR" sz="1200" i="1" dirty="0" err="1"/>
              <a:t>Vlad</a:t>
            </a:r>
            <a:r>
              <a:rPr lang="fr-FR" sz="1200" i="1" dirty="0"/>
              <a:t> </a:t>
            </a:r>
            <a:r>
              <a:rPr lang="fr-FR" sz="1200" i="1" dirty="0" err="1"/>
              <a:t>Ţepeş</a:t>
            </a:r>
            <a:r>
              <a:rPr lang="fr-FR" sz="1200" i="1" dirty="0"/>
              <a:t>, </a:t>
            </a:r>
            <a:r>
              <a:rPr lang="fr-FR" sz="1200" i="1" dirty="0" err="1"/>
              <a:t>după</a:t>
            </a:r>
            <a:r>
              <a:rPr lang="fr-FR" sz="1200" i="1" dirty="0"/>
              <a:t> cum nu este exclus </a:t>
            </a:r>
            <a:r>
              <a:rPr lang="fr-FR" sz="1200" i="1" dirty="0" err="1"/>
              <a:t>nici</a:t>
            </a:r>
            <a:r>
              <a:rPr lang="fr-FR" sz="1200" i="1" dirty="0"/>
              <a:t> </a:t>
            </a:r>
            <a:r>
              <a:rPr lang="fr-FR" sz="1200" i="1" dirty="0" err="1"/>
              <a:t>cǎ</a:t>
            </a:r>
            <a:r>
              <a:rPr lang="fr-FR" sz="1200" i="1" dirty="0"/>
              <a:t> </a:t>
            </a:r>
            <a:r>
              <a:rPr lang="fr-FR" sz="1200" i="1" dirty="0" err="1"/>
              <a:t>pădurea</a:t>
            </a:r>
            <a:r>
              <a:rPr lang="fr-FR" sz="1200" i="1" dirty="0"/>
              <a:t> </a:t>
            </a:r>
            <a:r>
              <a:rPr lang="fr-FR" sz="1200" i="1" dirty="0" err="1"/>
              <a:t>Budureasca</a:t>
            </a:r>
            <a:r>
              <a:rPr lang="fr-FR" sz="1200" i="1" dirty="0"/>
              <a:t> </a:t>
            </a:r>
            <a:r>
              <a:rPr lang="fr-FR" sz="1200" i="1" dirty="0" err="1"/>
              <a:t>să</a:t>
            </a:r>
            <a:r>
              <a:rPr lang="fr-FR" sz="1200" i="1" dirty="0"/>
              <a:t> fie </a:t>
            </a:r>
            <a:r>
              <a:rPr lang="fr-FR" sz="1200" i="1" dirty="0" err="1"/>
              <a:t>cea</a:t>
            </a:r>
            <a:r>
              <a:rPr lang="fr-FR" sz="1200" i="1" dirty="0"/>
              <a:t> care a </a:t>
            </a:r>
            <a:r>
              <a:rPr lang="fr-FR" sz="1200" i="1" dirty="0" err="1"/>
              <a:t>ascuns</a:t>
            </a:r>
            <a:r>
              <a:rPr lang="fr-FR" sz="1200" i="1" dirty="0"/>
              <a:t> o parte </a:t>
            </a:r>
            <a:r>
              <a:rPr lang="fr-FR" sz="1200" i="1" dirty="0" err="1"/>
              <a:t>din</a:t>
            </a:r>
            <a:r>
              <a:rPr lang="fr-FR" sz="1200" i="1" dirty="0"/>
              <a:t> </a:t>
            </a:r>
            <a:r>
              <a:rPr lang="fr-FR" sz="1200" i="1" dirty="0" err="1"/>
              <a:t>ostaşii</a:t>
            </a:r>
            <a:r>
              <a:rPr lang="fr-FR" sz="1200" i="1" dirty="0"/>
              <a:t> </a:t>
            </a:r>
            <a:r>
              <a:rPr lang="fr-FR" sz="1200" i="1" dirty="0" err="1"/>
              <a:t>domnitorului</a:t>
            </a:r>
            <a:r>
              <a:rPr lang="fr-FR" sz="1200" i="1" dirty="0"/>
              <a:t>, </a:t>
            </a:r>
            <a:r>
              <a:rPr lang="fr-FR" sz="1200" i="1" dirty="0" err="1"/>
              <a:t>înaintea</a:t>
            </a:r>
            <a:r>
              <a:rPr lang="fr-FR" sz="1200" i="1" dirty="0"/>
              <a:t> </a:t>
            </a:r>
            <a:r>
              <a:rPr lang="fr-FR" sz="1200" i="1" dirty="0" err="1"/>
              <a:t>atacului</a:t>
            </a:r>
            <a:r>
              <a:rPr lang="fr-FR" sz="1200" i="1" dirty="0"/>
              <a:t> de </a:t>
            </a:r>
            <a:r>
              <a:rPr lang="fr-FR" sz="1200" i="1" dirty="0" err="1"/>
              <a:t>noapte</a:t>
            </a:r>
            <a:r>
              <a:rPr lang="fr-FR" sz="1200" i="1" dirty="0"/>
              <a:t> </a:t>
            </a:r>
            <a:r>
              <a:rPr lang="fr-FR" sz="1200" i="1" dirty="0" err="1"/>
              <a:t>din</a:t>
            </a:r>
            <a:r>
              <a:rPr lang="fr-FR" sz="1200" i="1" dirty="0"/>
              <a:t> 17/18 </a:t>
            </a:r>
            <a:r>
              <a:rPr lang="fr-FR" sz="1200" i="1" dirty="0" err="1"/>
              <a:t>iunie</a:t>
            </a:r>
            <a:r>
              <a:rPr lang="fr-FR" sz="1200" i="1" dirty="0"/>
              <a:t> 1462, </a:t>
            </a:r>
            <a:r>
              <a:rPr lang="fr-FR" sz="1200" i="1" dirty="0" err="1"/>
              <a:t>îndreptat</a:t>
            </a:r>
            <a:r>
              <a:rPr lang="fr-FR" sz="1200" i="1" dirty="0"/>
              <a:t> </a:t>
            </a:r>
            <a:r>
              <a:rPr lang="fr-FR" sz="1200" i="1" dirty="0" err="1"/>
              <a:t>împotriva</a:t>
            </a:r>
            <a:r>
              <a:rPr lang="fr-FR" sz="1200" i="1" dirty="0"/>
              <a:t> </a:t>
            </a:r>
            <a:r>
              <a:rPr lang="fr-FR" sz="1200" i="1" dirty="0" err="1"/>
              <a:t>sultanului</a:t>
            </a:r>
            <a:r>
              <a:rPr lang="fr-FR" sz="1200" i="1" dirty="0"/>
              <a:t> </a:t>
            </a:r>
            <a:r>
              <a:rPr lang="fr-FR" sz="1200" i="1" dirty="0" err="1"/>
              <a:t>Mahomed</a:t>
            </a:r>
            <a:r>
              <a:rPr lang="fr-FR" sz="1200" i="1" dirty="0"/>
              <a:t> al II-</a:t>
            </a:r>
            <a:r>
              <a:rPr lang="fr-FR" sz="1200" i="1" dirty="0" err="1"/>
              <a:t>lea</a:t>
            </a:r>
            <a:r>
              <a:rPr lang="fr-FR" sz="1200" i="1" dirty="0"/>
              <a:t> </a:t>
            </a:r>
            <a:r>
              <a:rPr lang="fr-FR" sz="1200" i="1" dirty="0" err="1"/>
              <a:t>Cuceritorul</a:t>
            </a:r>
            <a:r>
              <a:rPr lang="fr-FR" sz="1200" i="1" dirty="0"/>
              <a:t> </a:t>
            </a:r>
            <a:r>
              <a:rPr lang="fr-FR" sz="1200" i="1" dirty="0" err="1"/>
              <a:t>Constantinopolului</a:t>
            </a:r>
            <a:r>
              <a:rPr lang="fr-FR" sz="1200" i="1" dirty="0"/>
              <a:t>. </a:t>
            </a:r>
            <a:r>
              <a:rPr lang="fr-FR" sz="1200" i="1" dirty="0" err="1"/>
              <a:t>În</a:t>
            </a:r>
            <a:r>
              <a:rPr lang="fr-FR" sz="1200" i="1" dirty="0"/>
              <a:t> </a:t>
            </a:r>
            <a:r>
              <a:rPr lang="fr-FR" sz="1200" i="1" dirty="0" err="1"/>
              <a:t>faţa</a:t>
            </a:r>
            <a:r>
              <a:rPr lang="fr-FR" sz="1200" i="1" dirty="0"/>
              <a:t> </a:t>
            </a:r>
            <a:r>
              <a:rPr lang="fr-FR" sz="1200" i="1" dirty="0" err="1"/>
              <a:t>culmii</a:t>
            </a:r>
            <a:r>
              <a:rPr lang="fr-FR" sz="1200" i="1" dirty="0"/>
              <a:t> </a:t>
            </a:r>
            <a:r>
              <a:rPr lang="fr-FR" sz="1200" i="1" dirty="0" err="1"/>
              <a:t>Ciortea</a:t>
            </a:r>
            <a:r>
              <a:rPr lang="fr-FR" sz="1200" i="1" dirty="0"/>
              <a:t>, </a:t>
            </a:r>
            <a:r>
              <a:rPr lang="fr-FR" sz="1200" i="1" dirty="0" err="1"/>
              <a:t>sau</a:t>
            </a:r>
            <a:r>
              <a:rPr lang="fr-FR" sz="1200" i="1" dirty="0"/>
              <a:t> </a:t>
            </a:r>
            <a:r>
              <a:rPr lang="fr-FR" sz="1200" i="1" dirty="0" err="1"/>
              <a:t>Culmea</a:t>
            </a:r>
            <a:r>
              <a:rPr lang="fr-FR" sz="1200" i="1" dirty="0"/>
              <a:t> </a:t>
            </a:r>
            <a:r>
              <a:rPr lang="fr-FR" sz="1200" i="1" dirty="0" err="1"/>
              <a:t>Dracului</a:t>
            </a:r>
            <a:r>
              <a:rPr lang="fr-FR" sz="1200" i="1" dirty="0"/>
              <a:t> / </a:t>
            </a:r>
            <a:r>
              <a:rPr lang="fr-FR" sz="1200" i="1" dirty="0" err="1"/>
              <a:t>Dragului</a:t>
            </a:r>
            <a:r>
              <a:rPr lang="fr-FR" sz="1200" i="1" dirty="0"/>
              <a:t>, </a:t>
            </a:r>
            <a:r>
              <a:rPr lang="fr-FR" sz="1200" i="1" dirty="0" err="1"/>
              <a:t>în</a:t>
            </a:r>
            <a:r>
              <a:rPr lang="fr-FR" sz="1200" i="1" dirty="0"/>
              <a:t> </a:t>
            </a:r>
            <a:r>
              <a:rPr lang="fr-FR" sz="1200" i="1" dirty="0" err="1"/>
              <a:t>noaptea</a:t>
            </a:r>
            <a:r>
              <a:rPr lang="fr-FR" sz="1200" i="1" dirty="0"/>
              <a:t> de 17/18 </a:t>
            </a:r>
            <a:r>
              <a:rPr lang="fr-FR" sz="1200" i="1" dirty="0" err="1"/>
              <a:t>iunie</a:t>
            </a:r>
            <a:r>
              <a:rPr lang="fr-FR" sz="1200" i="1" dirty="0"/>
              <a:t> 1462, </a:t>
            </a:r>
            <a:r>
              <a:rPr lang="fr-FR" sz="1200" i="1" dirty="0" err="1"/>
              <a:t>Vlad</a:t>
            </a:r>
            <a:r>
              <a:rPr lang="fr-FR" sz="1200" i="1" dirty="0"/>
              <a:t> </a:t>
            </a:r>
            <a:r>
              <a:rPr lang="fr-FR" sz="1200" i="1" dirty="0" err="1"/>
              <a:t>Ţepeş</a:t>
            </a:r>
            <a:r>
              <a:rPr lang="fr-FR" sz="1200" i="1" dirty="0"/>
              <a:t> </a:t>
            </a:r>
            <a:r>
              <a:rPr lang="fr-FR" sz="1200" i="1" dirty="0" err="1"/>
              <a:t>Dragula</a:t>
            </a:r>
            <a:r>
              <a:rPr lang="fr-FR" sz="1200" i="1" dirty="0"/>
              <a:t> </a:t>
            </a:r>
            <a:r>
              <a:rPr lang="fr-FR" sz="1200" i="1" dirty="0" err="1"/>
              <a:t>şi</a:t>
            </a:r>
            <a:r>
              <a:rPr lang="fr-FR" sz="1200" i="1" dirty="0"/>
              <a:t> </a:t>
            </a:r>
            <a:r>
              <a:rPr lang="fr-FR" sz="1200" i="1" dirty="0" err="1"/>
              <a:t>jupân</a:t>
            </a:r>
            <a:r>
              <a:rPr lang="fr-FR" sz="1200" i="1" dirty="0"/>
              <a:t> </a:t>
            </a:r>
            <a:r>
              <a:rPr lang="fr-FR" sz="1200" i="1" dirty="0" err="1"/>
              <a:t>Galeş</a:t>
            </a:r>
            <a:r>
              <a:rPr lang="fr-FR" sz="1200" i="1" dirty="0"/>
              <a:t>,  </a:t>
            </a:r>
            <a:r>
              <a:rPr lang="fr-FR" sz="1200" i="1" dirty="0" err="1"/>
              <a:t>vornicul</a:t>
            </a:r>
            <a:r>
              <a:rPr lang="fr-FR" sz="1200" i="1" dirty="0"/>
              <a:t> </a:t>
            </a:r>
            <a:r>
              <a:rPr lang="fr-FR" sz="1200" i="1" dirty="0" err="1"/>
              <a:t>din</a:t>
            </a:r>
            <a:r>
              <a:rPr lang="fr-FR" sz="1200" i="1" dirty="0"/>
              <a:t> </a:t>
            </a:r>
            <a:r>
              <a:rPr lang="fr-FR" sz="1200" i="1" dirty="0" err="1"/>
              <a:t>Călugăreni</a:t>
            </a:r>
            <a:r>
              <a:rPr lang="fr-FR" sz="1200" i="1" dirty="0"/>
              <a:t>, au </a:t>
            </a:r>
            <a:r>
              <a:rPr lang="fr-FR" sz="1200" i="1" dirty="0" err="1"/>
              <a:t>dat</a:t>
            </a:r>
            <a:r>
              <a:rPr lang="fr-FR" sz="1200" i="1" dirty="0"/>
              <a:t> </a:t>
            </a:r>
            <a:r>
              <a:rPr lang="fr-FR" sz="1200" i="1" dirty="0" err="1"/>
              <a:t>celebrul</a:t>
            </a:r>
            <a:r>
              <a:rPr lang="fr-FR" sz="1200" i="1" dirty="0"/>
              <a:t> </a:t>
            </a:r>
            <a:r>
              <a:rPr lang="fr-FR" sz="1200" i="1" dirty="0" err="1"/>
              <a:t>atac</a:t>
            </a:r>
            <a:r>
              <a:rPr lang="fr-FR" sz="1200" i="1" dirty="0"/>
              <a:t> de </a:t>
            </a:r>
            <a:r>
              <a:rPr lang="fr-FR" sz="1200" i="1" dirty="0" err="1"/>
              <a:t>noapte</a:t>
            </a:r>
            <a:r>
              <a:rPr lang="fr-FR" sz="1200" i="1" dirty="0"/>
              <a:t> </a:t>
            </a:r>
            <a:r>
              <a:rPr lang="fr-FR" sz="1200" i="1" dirty="0" err="1"/>
              <a:t>împotriva</a:t>
            </a:r>
            <a:r>
              <a:rPr lang="fr-FR" sz="1200" i="1" dirty="0"/>
              <a:t> </a:t>
            </a:r>
            <a:r>
              <a:rPr lang="fr-FR" sz="1200" i="1" dirty="0" err="1"/>
              <a:t>sultanului</a:t>
            </a:r>
            <a:r>
              <a:rPr lang="fr-FR" sz="1200" i="1" dirty="0"/>
              <a:t> </a:t>
            </a:r>
            <a:r>
              <a:rPr lang="fr-FR" sz="1200" i="1" dirty="0" err="1"/>
              <a:t>Mahomed</a:t>
            </a:r>
            <a:r>
              <a:rPr lang="fr-FR" sz="1200" i="1" dirty="0"/>
              <a:t> </a:t>
            </a:r>
            <a:r>
              <a:rPr lang="fr-FR" sz="1200" i="1" dirty="0" err="1"/>
              <a:t>şi</a:t>
            </a:r>
            <a:r>
              <a:rPr lang="fr-FR" sz="1200" i="1" dirty="0"/>
              <a:t> l-a </a:t>
            </a:r>
            <a:r>
              <a:rPr lang="fr-FR" sz="1200" i="1" dirty="0" err="1"/>
              <a:t>obligat</a:t>
            </a:r>
            <a:r>
              <a:rPr lang="fr-FR" sz="1200" i="1" dirty="0"/>
              <a:t> </a:t>
            </a:r>
            <a:r>
              <a:rPr lang="fr-FR" sz="1200" i="1" dirty="0" err="1"/>
              <a:t>să</a:t>
            </a:r>
            <a:r>
              <a:rPr lang="fr-FR" sz="1200" i="1" dirty="0"/>
              <a:t> </a:t>
            </a:r>
            <a:r>
              <a:rPr lang="fr-FR" sz="1200" i="1" dirty="0" err="1"/>
              <a:t>renunţe</a:t>
            </a:r>
            <a:r>
              <a:rPr lang="fr-FR" sz="1200" i="1" dirty="0"/>
              <a:t> la </a:t>
            </a:r>
            <a:r>
              <a:rPr lang="fr-FR" sz="1200" i="1" dirty="0" err="1"/>
              <a:t>capturarea</a:t>
            </a:r>
            <a:r>
              <a:rPr lang="fr-FR" sz="1200" i="1" dirty="0"/>
              <a:t> </a:t>
            </a:r>
            <a:r>
              <a:rPr lang="fr-FR" sz="1200" i="1" dirty="0" err="1"/>
              <a:t>familiilor</a:t>
            </a:r>
            <a:r>
              <a:rPr lang="fr-FR" sz="1200" i="1" dirty="0"/>
              <a:t> </a:t>
            </a:r>
            <a:r>
              <a:rPr lang="fr-FR" sz="1200" i="1" dirty="0" err="1"/>
              <a:t>boiereşti</a:t>
            </a:r>
            <a:r>
              <a:rPr lang="fr-FR" sz="1200" i="1" dirty="0"/>
              <a:t> </a:t>
            </a:r>
            <a:r>
              <a:rPr lang="fr-FR" sz="1200" i="1" dirty="0" err="1"/>
              <a:t>şi</a:t>
            </a:r>
            <a:r>
              <a:rPr lang="fr-FR" sz="1200" i="1" dirty="0"/>
              <a:t> a </a:t>
            </a:r>
            <a:r>
              <a:rPr lang="fr-FR" sz="1200" i="1" dirty="0" err="1"/>
              <a:t>averilor</a:t>
            </a:r>
            <a:r>
              <a:rPr lang="fr-FR" sz="1200" i="1" dirty="0"/>
              <a:t> </a:t>
            </a:r>
            <a:r>
              <a:rPr lang="fr-FR" sz="1200" i="1" dirty="0" err="1"/>
              <a:t>acestora</a:t>
            </a:r>
            <a:r>
              <a:rPr lang="fr-FR" sz="1200" i="1" dirty="0"/>
              <a:t>, ce </a:t>
            </a:r>
            <a:r>
              <a:rPr lang="fr-FR" sz="1200" i="1" dirty="0" err="1"/>
              <a:t>erau</a:t>
            </a:r>
            <a:r>
              <a:rPr lang="fr-FR" sz="1200" i="1" dirty="0"/>
              <a:t> </a:t>
            </a:r>
            <a:r>
              <a:rPr lang="fr-FR" sz="1200" i="1" dirty="0" err="1"/>
              <a:t>ascunse</a:t>
            </a:r>
            <a:r>
              <a:rPr lang="fr-FR" sz="1200" i="1" dirty="0"/>
              <a:t> </a:t>
            </a:r>
            <a:r>
              <a:rPr lang="fr-FR" sz="1200" i="1" dirty="0" err="1"/>
              <a:t>în</a:t>
            </a:r>
            <a:r>
              <a:rPr lang="fr-FR" sz="1200" i="1" dirty="0"/>
              <a:t> </a:t>
            </a:r>
            <a:r>
              <a:rPr lang="fr-FR" sz="1200" i="1" dirty="0" err="1"/>
              <a:t>valea</a:t>
            </a:r>
            <a:r>
              <a:rPr lang="fr-FR" sz="1200" i="1" dirty="0"/>
              <a:t> </a:t>
            </a:r>
            <a:r>
              <a:rPr lang="fr-FR" sz="1200" i="1" dirty="0" err="1"/>
              <a:t>Haleşului</a:t>
            </a:r>
            <a:r>
              <a:rPr lang="fr-FR" sz="1200" i="1" dirty="0"/>
              <a:t> de </a:t>
            </a:r>
            <a:r>
              <a:rPr lang="fr-FR" sz="1200" i="1" dirty="0" err="1"/>
              <a:t>pe</a:t>
            </a:r>
            <a:r>
              <a:rPr lang="fr-FR" sz="1200" i="1" dirty="0"/>
              <a:t> </a:t>
            </a:r>
            <a:r>
              <a:rPr lang="fr-FR" sz="1200" i="1" dirty="0" err="1"/>
              <a:t>versantul</a:t>
            </a:r>
            <a:r>
              <a:rPr lang="fr-FR" sz="1200" i="1" dirty="0"/>
              <a:t> </a:t>
            </a:r>
            <a:r>
              <a:rPr lang="fr-FR" sz="1200" i="1" dirty="0" err="1"/>
              <a:t>sudic</a:t>
            </a:r>
            <a:r>
              <a:rPr lang="fr-FR" sz="1200" i="1" dirty="0"/>
              <a:t> al </a:t>
            </a:r>
            <a:r>
              <a:rPr lang="fr-FR" sz="1200" i="1" dirty="0" err="1"/>
              <a:t>dealului</a:t>
            </a:r>
            <a:r>
              <a:rPr lang="fr-FR" sz="1200" i="1" dirty="0"/>
              <a:t> </a:t>
            </a:r>
            <a:r>
              <a:rPr lang="fr-FR" sz="1200" i="1" dirty="0" err="1"/>
              <a:t>Braşovului</a:t>
            </a:r>
            <a:r>
              <a:rPr lang="fr-FR" sz="1200" i="1" dirty="0"/>
              <a:t>, </a:t>
            </a:r>
            <a:r>
              <a:rPr lang="fr-FR" sz="1200" i="1" dirty="0" err="1"/>
              <a:t>salvând</a:t>
            </a:r>
            <a:r>
              <a:rPr lang="fr-FR" sz="1200" i="1" dirty="0"/>
              <a:t> </a:t>
            </a:r>
            <a:r>
              <a:rPr lang="fr-FR" sz="1200" i="1" dirty="0" err="1"/>
              <a:t>astfel</a:t>
            </a:r>
            <a:r>
              <a:rPr lang="fr-FR" sz="1200" i="1" dirty="0"/>
              <a:t> </a:t>
            </a:r>
            <a:r>
              <a:rPr lang="fr-FR" sz="1200" i="1" dirty="0" err="1"/>
              <a:t>citadela</a:t>
            </a:r>
            <a:r>
              <a:rPr lang="fr-FR" sz="1200" i="1" dirty="0"/>
              <a:t> </a:t>
            </a:r>
            <a:r>
              <a:rPr lang="fr-FR" sz="1200" i="1" dirty="0" err="1"/>
              <a:t>Ciortea-Istriţa</a:t>
            </a:r>
            <a:r>
              <a:rPr lang="fr-FR" sz="1200" i="1" dirty="0"/>
              <a:t>.</a:t>
            </a:r>
            <a:endParaRPr lang="ro-RO" sz="1200" dirty="0" smtClean="0">
              <a:effectLst/>
            </a:endParaRPr>
          </a:p>
          <a:p>
            <a:r>
              <a:rPr lang="fr-FR" sz="1200" i="1" dirty="0"/>
              <a:t>	</a:t>
            </a:r>
            <a:r>
              <a:rPr lang="fr-FR" sz="1200" i="1" baseline="30000" dirty="0"/>
              <a:t> </a:t>
            </a:r>
            <a:r>
              <a:rPr lang="fr-FR" sz="1200" i="1" dirty="0"/>
              <a:t>             </a:t>
            </a:r>
            <a:r>
              <a:rPr lang="fr-FR" sz="1200" i="1" dirty="0" err="1"/>
              <a:t>Documentele</a:t>
            </a:r>
            <a:r>
              <a:rPr lang="fr-FR" sz="1200" i="1" dirty="0"/>
              <a:t> </a:t>
            </a:r>
            <a:r>
              <a:rPr lang="fr-FR" sz="1200" i="1" dirty="0" err="1"/>
              <a:t>vorbesc</a:t>
            </a:r>
            <a:r>
              <a:rPr lang="fr-FR" sz="1200" i="1" dirty="0"/>
              <a:t> </a:t>
            </a:r>
            <a:r>
              <a:rPr lang="fr-FR" sz="1200" i="1" dirty="0" err="1"/>
              <a:t>că</a:t>
            </a:r>
            <a:r>
              <a:rPr lang="fr-FR" sz="1200" i="1" dirty="0"/>
              <a:t> </a:t>
            </a:r>
            <a:r>
              <a:rPr lang="fr-FR" sz="1200" i="1" dirty="0" err="1"/>
              <a:t>în</a:t>
            </a:r>
            <a:r>
              <a:rPr lang="fr-FR" sz="1200" i="1" dirty="0"/>
              <a:t> </a:t>
            </a:r>
            <a:r>
              <a:rPr lang="fr-FR" sz="1200" i="1" dirty="0" err="1"/>
              <a:t>jurul</a:t>
            </a:r>
            <a:r>
              <a:rPr lang="fr-FR" sz="1200" i="1" dirty="0"/>
              <a:t> </a:t>
            </a:r>
            <a:r>
              <a:rPr lang="fr-FR" sz="1200" i="1" dirty="0" err="1"/>
              <a:t>anului</a:t>
            </a:r>
            <a:r>
              <a:rPr lang="fr-FR" sz="1200" i="1" dirty="0"/>
              <a:t> 1600, </a:t>
            </a:r>
            <a:r>
              <a:rPr lang="fr-FR" sz="1200" i="1" dirty="0" err="1"/>
              <a:t>în</a:t>
            </a:r>
            <a:r>
              <a:rPr lang="fr-FR" sz="1200" i="1" dirty="0"/>
              <a:t> </a:t>
            </a:r>
            <a:r>
              <a:rPr lang="fr-FR" sz="1200" i="1" dirty="0" err="1"/>
              <a:t>timpul</a:t>
            </a:r>
            <a:r>
              <a:rPr lang="fr-FR" sz="1200" i="1" dirty="0"/>
              <a:t> </a:t>
            </a:r>
            <a:r>
              <a:rPr lang="fr-FR" sz="1200" i="1" dirty="0" err="1"/>
              <a:t>campaniei</a:t>
            </a:r>
            <a:r>
              <a:rPr lang="fr-FR" sz="1200" i="1" dirty="0"/>
              <a:t> de </a:t>
            </a:r>
            <a:r>
              <a:rPr lang="fr-FR" sz="1200" i="1" dirty="0" err="1"/>
              <a:t>recunoaştere</a:t>
            </a:r>
            <a:r>
              <a:rPr lang="fr-FR" sz="1200" i="1" dirty="0"/>
              <a:t> </a:t>
            </a:r>
            <a:r>
              <a:rPr lang="fr-FR" sz="1200" i="1" dirty="0" err="1"/>
              <a:t>şi</a:t>
            </a:r>
            <a:r>
              <a:rPr lang="fr-FR" sz="1200" i="1" dirty="0"/>
              <a:t> </a:t>
            </a:r>
            <a:r>
              <a:rPr lang="fr-FR" sz="1200" i="1" dirty="0" err="1"/>
              <a:t>hărţuire</a:t>
            </a:r>
            <a:r>
              <a:rPr lang="fr-FR" sz="1200" i="1" dirty="0"/>
              <a:t> a </a:t>
            </a:r>
            <a:r>
              <a:rPr lang="fr-FR" sz="1200" i="1" dirty="0" err="1"/>
              <a:t>inamicului</a:t>
            </a:r>
            <a:r>
              <a:rPr lang="fr-FR" sz="1200" i="1" dirty="0"/>
              <a:t> </a:t>
            </a:r>
            <a:r>
              <a:rPr lang="fr-FR" sz="1200" i="1" dirty="0" err="1"/>
              <a:t>polon</a:t>
            </a:r>
            <a:r>
              <a:rPr lang="fr-FR" sz="1200" i="1" dirty="0"/>
              <a:t> </a:t>
            </a:r>
            <a:r>
              <a:rPr lang="fr-FR" sz="1200" i="1" dirty="0" err="1"/>
              <a:t>condus</a:t>
            </a:r>
            <a:r>
              <a:rPr lang="fr-FR" sz="1200" i="1" dirty="0"/>
              <a:t> de Zamoyski, </a:t>
            </a:r>
            <a:r>
              <a:rPr lang="fr-FR" sz="1200" i="1" dirty="0" err="1"/>
              <a:t>pe</a:t>
            </a:r>
            <a:r>
              <a:rPr lang="fr-FR" sz="1200" i="1" dirty="0"/>
              <a:t> la </a:t>
            </a:r>
            <a:r>
              <a:rPr lang="fr-FR" sz="1200" i="1" dirty="0" err="1"/>
              <a:t>Tătaru</a:t>
            </a:r>
            <a:r>
              <a:rPr lang="fr-FR" sz="1200" i="1" dirty="0"/>
              <a:t>- </a:t>
            </a:r>
            <a:r>
              <a:rPr lang="fr-FR" sz="1200" i="1" dirty="0" err="1"/>
              <a:t>Udreşti</a:t>
            </a:r>
            <a:r>
              <a:rPr lang="fr-FR" sz="1200" i="1" dirty="0"/>
              <a:t> a </a:t>
            </a:r>
            <a:r>
              <a:rPr lang="fr-FR" sz="1200" i="1" dirty="0" err="1"/>
              <a:t>trecut</a:t>
            </a:r>
            <a:r>
              <a:rPr lang="fr-FR" sz="1200" i="1" dirty="0"/>
              <a:t> </a:t>
            </a:r>
            <a:r>
              <a:rPr lang="fr-FR" sz="1200" i="1" dirty="0" err="1"/>
              <a:t>spre</a:t>
            </a:r>
            <a:r>
              <a:rPr lang="fr-FR" sz="1200" i="1" dirty="0"/>
              <a:t> </a:t>
            </a:r>
            <a:r>
              <a:rPr lang="fr-FR" sz="1200" i="1" dirty="0" err="1"/>
              <a:t>tabăra</a:t>
            </a:r>
            <a:r>
              <a:rPr lang="fr-FR" sz="1200" i="1" dirty="0"/>
              <a:t> </a:t>
            </a:r>
            <a:r>
              <a:rPr lang="fr-FR" sz="1200" i="1" dirty="0" err="1"/>
              <a:t>aşezată</a:t>
            </a:r>
            <a:r>
              <a:rPr lang="fr-FR" sz="1200" i="1" dirty="0"/>
              <a:t> </a:t>
            </a:r>
            <a:r>
              <a:rPr lang="fr-FR" sz="1200" i="1" dirty="0" err="1"/>
              <a:t>pe</a:t>
            </a:r>
            <a:r>
              <a:rPr lang="fr-FR" sz="1200" i="1" dirty="0"/>
              <a:t> </a:t>
            </a:r>
            <a:r>
              <a:rPr lang="fr-FR" sz="1200" i="1" dirty="0" err="1"/>
              <a:t>malul</a:t>
            </a:r>
            <a:r>
              <a:rPr lang="fr-FR" sz="1200" i="1" dirty="0"/>
              <a:t> </a:t>
            </a:r>
            <a:r>
              <a:rPr lang="fr-FR" sz="1200" i="1" dirty="0" err="1"/>
              <a:t>Cricovului</a:t>
            </a:r>
            <a:r>
              <a:rPr lang="fr-FR" sz="1200" i="1" dirty="0"/>
              <a:t> </a:t>
            </a:r>
            <a:r>
              <a:rPr lang="fr-FR" sz="1200" i="1" dirty="0" err="1"/>
              <a:t>Sărat</a:t>
            </a:r>
            <a:r>
              <a:rPr lang="fr-FR" sz="1200" i="1" dirty="0"/>
              <a:t>, </a:t>
            </a:r>
            <a:r>
              <a:rPr lang="fr-FR" sz="1200" i="1" dirty="0" err="1"/>
              <a:t>domnitorul</a:t>
            </a:r>
            <a:r>
              <a:rPr lang="fr-FR" sz="1200" i="1" dirty="0"/>
              <a:t> </a:t>
            </a:r>
            <a:r>
              <a:rPr lang="fr-FR" sz="1200" i="1" dirty="0" err="1"/>
              <a:t>Mihai</a:t>
            </a:r>
            <a:r>
              <a:rPr lang="fr-FR" sz="1200" i="1" dirty="0"/>
              <a:t> </a:t>
            </a:r>
            <a:r>
              <a:rPr lang="fr-FR" sz="1200" i="1" dirty="0" err="1"/>
              <a:t>Viteazul</a:t>
            </a:r>
            <a:r>
              <a:rPr lang="fr-FR" sz="1200" i="1" dirty="0"/>
              <a:t>. </a:t>
            </a:r>
            <a:r>
              <a:rPr lang="fr-FR" sz="1200" i="1" dirty="0" err="1"/>
              <a:t>Fiica</a:t>
            </a:r>
            <a:r>
              <a:rPr lang="fr-FR" sz="1200" i="1" dirty="0"/>
              <a:t> </a:t>
            </a:r>
            <a:r>
              <a:rPr lang="fr-FR" sz="1200" i="1" dirty="0" err="1"/>
              <a:t>acestuia</a:t>
            </a:r>
            <a:r>
              <a:rPr lang="fr-FR" sz="1200" i="1" dirty="0"/>
              <a:t>, </a:t>
            </a:r>
            <a:r>
              <a:rPr lang="fr-FR" sz="1200" i="1" dirty="0" err="1"/>
              <a:t>Florica</a:t>
            </a:r>
            <a:r>
              <a:rPr lang="fr-FR" sz="1200" i="1" dirty="0"/>
              <a:t>, se </a:t>
            </a:r>
            <a:r>
              <a:rPr lang="fr-FR" sz="1200" i="1" dirty="0" err="1"/>
              <a:t>căsătoreşte</a:t>
            </a:r>
            <a:r>
              <a:rPr lang="fr-FR" sz="1200" i="1" dirty="0"/>
              <a:t> </a:t>
            </a:r>
            <a:r>
              <a:rPr lang="fr-FR" sz="1200" i="1" dirty="0" err="1"/>
              <a:t>cu</a:t>
            </a:r>
            <a:r>
              <a:rPr lang="fr-FR" sz="1200" i="1" dirty="0"/>
              <a:t> </a:t>
            </a:r>
            <a:r>
              <a:rPr lang="fr-FR" sz="1200" i="1" dirty="0" err="1"/>
              <a:t>Preda</a:t>
            </a:r>
            <a:r>
              <a:rPr lang="fr-FR" sz="1200" i="1" dirty="0"/>
              <a:t> </a:t>
            </a:r>
            <a:r>
              <a:rPr lang="fr-FR" sz="1200" i="1" dirty="0" err="1"/>
              <a:t>din</a:t>
            </a:r>
            <a:r>
              <a:rPr lang="fr-FR" sz="1200" i="1" dirty="0"/>
              <a:t> </a:t>
            </a:r>
            <a:r>
              <a:rPr lang="fr-FR" sz="1200" i="1" dirty="0" err="1"/>
              <a:t>Cepturoaia</a:t>
            </a:r>
            <a:r>
              <a:rPr lang="fr-FR" sz="1200" i="1" dirty="0"/>
              <a:t>, </a:t>
            </a:r>
            <a:r>
              <a:rPr lang="fr-FR" sz="1200" i="1" dirty="0" err="1"/>
              <a:t>cumnatul</a:t>
            </a:r>
            <a:r>
              <a:rPr lang="fr-FR" sz="1200" i="1" dirty="0"/>
              <a:t> </a:t>
            </a:r>
            <a:r>
              <a:rPr lang="fr-FR" sz="1200" i="1" dirty="0" err="1"/>
              <a:t>potelnicului</a:t>
            </a:r>
            <a:r>
              <a:rPr lang="fr-FR" sz="1200" i="1" dirty="0"/>
              <a:t> </a:t>
            </a:r>
            <a:r>
              <a:rPr lang="fr-FR" sz="1200" i="1" dirty="0" err="1"/>
              <a:t>Dragomir</a:t>
            </a:r>
            <a:r>
              <a:rPr lang="fr-FR" sz="1200" i="1" dirty="0"/>
              <a:t> </a:t>
            </a:r>
            <a:r>
              <a:rPr lang="fr-FR" sz="1200" i="1" dirty="0" err="1"/>
              <a:t>din</a:t>
            </a:r>
            <a:r>
              <a:rPr lang="fr-FR" sz="1200" i="1" dirty="0"/>
              <a:t> </a:t>
            </a:r>
            <a:r>
              <a:rPr lang="fr-FR" sz="1200" i="1" dirty="0" err="1"/>
              <a:t>Ceptura</a:t>
            </a:r>
            <a:r>
              <a:rPr lang="fr-FR" sz="1200" i="1" dirty="0"/>
              <a:t> </a:t>
            </a:r>
            <a:r>
              <a:rPr lang="fr-FR" sz="1200" i="1" dirty="0" err="1"/>
              <a:t>şi</a:t>
            </a:r>
            <a:r>
              <a:rPr lang="fr-FR" sz="1200" i="1" dirty="0"/>
              <a:t> </a:t>
            </a:r>
            <a:r>
              <a:rPr lang="fr-FR" sz="1200" i="1" dirty="0" err="1"/>
              <a:t>căsătoria</a:t>
            </a:r>
            <a:r>
              <a:rPr lang="fr-FR" sz="1200" i="1" dirty="0"/>
              <a:t> este </a:t>
            </a:r>
            <a:r>
              <a:rPr lang="fr-FR" sz="1200" i="1" dirty="0" err="1"/>
              <a:t>oficiată</a:t>
            </a:r>
            <a:r>
              <a:rPr lang="fr-FR" sz="1200" i="1" dirty="0"/>
              <a:t> la </a:t>
            </a:r>
            <a:r>
              <a:rPr lang="fr-FR" sz="1200" i="1" dirty="0" err="1"/>
              <a:t>Udreşti</a:t>
            </a:r>
            <a:r>
              <a:rPr lang="fr-FR" sz="1200" i="1" dirty="0"/>
              <a:t> </a:t>
            </a:r>
            <a:r>
              <a:rPr lang="fr-FR" sz="1200" i="1" dirty="0" err="1"/>
              <a:t>în</a:t>
            </a:r>
            <a:r>
              <a:rPr lang="fr-FR" sz="1200" i="1" dirty="0"/>
              <a:t> casa </a:t>
            </a:r>
            <a:r>
              <a:rPr lang="fr-FR" sz="1200" i="1" dirty="0" err="1"/>
              <a:t>fostului</a:t>
            </a:r>
            <a:r>
              <a:rPr lang="fr-FR" sz="1200" i="1" dirty="0"/>
              <a:t> </a:t>
            </a:r>
            <a:r>
              <a:rPr lang="fr-FR" sz="1200" i="1" dirty="0" err="1"/>
              <a:t>vistier</a:t>
            </a:r>
            <a:r>
              <a:rPr lang="fr-FR" sz="1200" i="1" dirty="0"/>
              <a:t> Andrei, </a:t>
            </a:r>
            <a:r>
              <a:rPr lang="fr-FR" sz="1200" i="1" dirty="0" err="1"/>
              <a:t>socrul</a:t>
            </a:r>
            <a:r>
              <a:rPr lang="fr-FR" sz="1200" i="1" dirty="0"/>
              <a:t> lui </a:t>
            </a:r>
            <a:r>
              <a:rPr lang="fr-FR" sz="1200" i="1" dirty="0" err="1"/>
              <a:t>Preda</a:t>
            </a:r>
            <a:r>
              <a:rPr lang="fr-FR" sz="1200" i="1" dirty="0"/>
              <a:t> </a:t>
            </a:r>
            <a:r>
              <a:rPr lang="fr-FR" sz="1200" i="1" dirty="0" err="1"/>
              <a:t>Buzescu</a:t>
            </a:r>
            <a:r>
              <a:rPr lang="fr-FR" sz="1200" i="1" dirty="0"/>
              <a:t>, de </a:t>
            </a:r>
            <a:r>
              <a:rPr lang="fr-FR" sz="1200" i="1" dirty="0" err="1"/>
              <a:t>Popa</a:t>
            </a:r>
            <a:r>
              <a:rPr lang="fr-FR" sz="1200" i="1" dirty="0"/>
              <a:t> Stan </a:t>
            </a:r>
            <a:r>
              <a:rPr lang="fr-FR" sz="1200" i="1" dirty="0" err="1"/>
              <a:t>din</a:t>
            </a:r>
            <a:r>
              <a:rPr lang="fr-FR" sz="1200" i="1" dirty="0"/>
              <a:t> </a:t>
            </a:r>
            <a:r>
              <a:rPr lang="fr-FR" sz="1200" i="1" dirty="0" err="1"/>
              <a:t>Călugăreni</a:t>
            </a:r>
            <a:r>
              <a:rPr lang="fr-FR" sz="1200" i="1" dirty="0"/>
              <a:t>.</a:t>
            </a:r>
            <a:endParaRPr lang="ro-RO" sz="1200" dirty="0" smtClean="0">
              <a:effectLst/>
            </a:endParaRPr>
          </a:p>
          <a:p>
            <a:endParaRPr lang="ro-RO" sz="1200"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47317" y="1700808"/>
            <a:ext cx="40386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393" y="4221088"/>
            <a:ext cx="4032448" cy="22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2747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a:t>
            </a:r>
            <a:r>
              <a:rPr lang="ro-RO" sz="3600" dirty="0" smtClean="0"/>
              <a:t>Chiliile</a:t>
            </a:r>
            <a:r>
              <a:rPr lang="ro-RO" dirty="0" smtClean="0"/>
              <a:t>-</a:t>
            </a:r>
            <a:endParaRPr lang="ro-RO" dirty="0"/>
          </a:p>
        </p:txBody>
      </p:sp>
      <p:sp>
        <p:nvSpPr>
          <p:cNvPr id="4" name="Content Placeholder 3"/>
          <p:cNvSpPr>
            <a:spLocks noGrp="1"/>
          </p:cNvSpPr>
          <p:nvPr>
            <p:ph sz="half" idx="2"/>
          </p:nvPr>
        </p:nvSpPr>
        <p:spPr>
          <a:xfrm>
            <a:off x="5220071" y="1137429"/>
            <a:ext cx="3816425" cy="5603939"/>
          </a:xfrm>
        </p:spPr>
        <p:txBody>
          <a:bodyPr>
            <a:normAutofit fontScale="62500" lnSpcReduction="20000"/>
          </a:bodyPr>
          <a:lstStyle/>
          <a:p>
            <a:r>
              <a:rPr lang="it-IT" i="1" dirty="0"/>
              <a:t>Vârsta acestor meleaguri este dovedită de Chiliile, masiv pietros, situate în partea de Sud a satului Podgoria, în</a:t>
            </a:r>
            <a:endParaRPr lang="ro-RO" dirty="0"/>
          </a:p>
          <a:p>
            <a:r>
              <a:rPr lang="it-IT" i="1" dirty="0"/>
              <a:t> apropierea apei Sărăţica, unde în aceste stânci a fost cioplită o bisericuţă, de dimensiuni mici, cu altar, pronaos de circa 24 m</a:t>
            </a:r>
            <a:r>
              <a:rPr lang="it-IT" i="1" baseline="30000" dirty="0"/>
              <a:t>2</a:t>
            </a:r>
            <a:r>
              <a:rPr lang="it-IT" i="1" dirty="0"/>
              <a:t> care susţin existenţa unei aşezări monahale stăvechi.</a:t>
            </a:r>
            <a:endParaRPr lang="ro-RO" dirty="0"/>
          </a:p>
          <a:p>
            <a:r>
              <a:rPr lang="it-IT" i="1" dirty="0"/>
              <a:t>În momentul de faţă, bisericuţa, deşi mai păstrează din înfăţişarea de altădată, este în completă părăsire, având pereţii acoperiţi de praf şi încrustaţi în fel şi chip de către vizitatorii care s-au perindat pe acolo. Din cauza unor fenomene de alunecare a straturilor de pământ, din faţa ei şi a despicării (clivaj) stâncii în care în care este situată, Bisericuţa nu mai este situată pe aceeaşi linie cu pământul. </a:t>
            </a:r>
            <a:endParaRPr lang="ro-RO" dirty="0"/>
          </a:p>
          <a:p>
            <a:endParaRPr lang="ro-RO" dirty="0"/>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65" t="546" r="8265" b="-546"/>
          <a:stretch/>
        </p:blipFill>
        <p:spPr bwMode="auto">
          <a:xfrm>
            <a:off x="2659435" y="1132841"/>
            <a:ext cx="2253673" cy="340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Grp="1" noChangeAspect="1" noChangeArrowheads="1"/>
          </p:cNvPicPr>
          <p:nvPr>
            <p:ph sz="half" idx="1"/>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337159" y="1132841"/>
            <a:ext cx="2232248" cy="336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28" r="3815"/>
          <a:stretch/>
        </p:blipFill>
        <p:spPr bwMode="auto">
          <a:xfrm>
            <a:off x="62759" y="4562449"/>
            <a:ext cx="2781049" cy="195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768" y="4955653"/>
            <a:ext cx="2765655" cy="187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267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2800" dirty="0" smtClean="0"/>
              <a:t>-Bisericuța din piatră-</a:t>
            </a:r>
            <a:br>
              <a:rPr lang="ro-RO" sz="2800" dirty="0" smtClean="0"/>
            </a:br>
            <a:r>
              <a:rPr lang="ro-RO" sz="2800" dirty="0" smtClean="0"/>
              <a:t>(Chiliile)</a:t>
            </a:r>
            <a:endParaRPr lang="ro-RO" sz="2800" dirty="0"/>
          </a:p>
        </p:txBody>
      </p:sp>
      <p:sp>
        <p:nvSpPr>
          <p:cNvPr id="4" name="Content Placeholder 3"/>
          <p:cNvSpPr>
            <a:spLocks noGrp="1"/>
          </p:cNvSpPr>
          <p:nvPr>
            <p:ph sz="half" idx="2"/>
          </p:nvPr>
        </p:nvSpPr>
        <p:spPr>
          <a:xfrm>
            <a:off x="5243914" y="1142746"/>
            <a:ext cx="3888432" cy="5832648"/>
          </a:xfrm>
        </p:spPr>
        <p:txBody>
          <a:bodyPr>
            <a:normAutofit fontScale="70000" lnSpcReduction="20000"/>
          </a:bodyPr>
          <a:lstStyle/>
          <a:p>
            <a:r>
              <a:rPr lang="it-IT" i="1" dirty="0"/>
              <a:t>Dacă în urmă cu aproximativ zece ani, pentru a putea intra înăuntru era de ajuns să te urci într-un copac, în prezent, te poţi folosi de o scară, deoarece de la nivelul solului şi până la intrare sunt 4-5 m înălţime, după care în interior se mai poate observa, destul de greu  pronaosul, care este foarte mic, naosul şi altarul. </a:t>
            </a:r>
            <a:endParaRPr lang="ro-RO" dirty="0"/>
          </a:p>
          <a:p>
            <a:r>
              <a:rPr lang="it-IT" i="1" dirty="0"/>
              <a:t> Încăperea este foarte mică, de 24 m</a:t>
            </a:r>
            <a:r>
              <a:rPr lang="it-IT" i="1" baseline="30000" dirty="0"/>
              <a:t>2</a:t>
            </a:r>
            <a:r>
              <a:rPr lang="it-IT" i="1" dirty="0"/>
              <a:t>, fără niciun obiect de ritual, adăpostind din plin praful depus pe pereţii încrustaţi cu numele diverşilor vizitatori, spre amintirea unor timpuri petrecute şi apuse pentru totdeauna. Ca mărturie din schitul de altădată, mai există: poteca care conducea la bucătărie, fântâna, încărcată cu pietre şi locul presupuselor chilioare.</a:t>
            </a:r>
            <a:endParaRPr lang="ro-RO" dirty="0"/>
          </a:p>
          <a:p>
            <a:endParaRPr lang="ro-RO" dirty="0"/>
          </a:p>
        </p:txBody>
      </p:sp>
      <p:pic>
        <p:nvPicPr>
          <p:cNvPr id="5" name="Content Placeholder 4" descr="HPIM0761"/>
          <p:cNvPicPr>
            <a:picLocks noGrp="1"/>
          </p:cNvPicPr>
          <p:nvPr>
            <p:ph sz="half" idx="1"/>
          </p:nvPr>
        </p:nvPicPr>
        <p:blipFill>
          <a:blip r:embed="rId3" cstate="print"/>
          <a:srcRect/>
          <a:stretch>
            <a:fillRect/>
          </a:stretch>
        </p:blipFill>
        <p:spPr bwMode="auto">
          <a:xfrm>
            <a:off x="2837729" y="4149080"/>
            <a:ext cx="2128867" cy="1440160"/>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6" name="Picture 5" descr="HPIM0829"/>
          <p:cNvPicPr/>
          <p:nvPr/>
        </p:nvPicPr>
        <p:blipFill>
          <a:blip r:embed="rId4" cstate="print"/>
          <a:srcRect/>
          <a:stretch>
            <a:fillRect/>
          </a:stretch>
        </p:blipFill>
        <p:spPr bwMode="auto">
          <a:xfrm>
            <a:off x="2823658" y="1853825"/>
            <a:ext cx="2088232" cy="1467163"/>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7" name="Picture 6" descr="HPIM0683"/>
          <p:cNvPicPr/>
          <p:nvPr/>
        </p:nvPicPr>
        <p:blipFill>
          <a:blip r:embed="rId5" cstate="print"/>
          <a:srcRect/>
          <a:stretch>
            <a:fillRect/>
          </a:stretch>
        </p:blipFill>
        <p:spPr bwMode="auto">
          <a:xfrm>
            <a:off x="437292" y="1052736"/>
            <a:ext cx="2378810" cy="1602178"/>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8" name="Picture 7" descr="HPIM0763"/>
          <p:cNvPicPr/>
          <p:nvPr/>
        </p:nvPicPr>
        <p:blipFill>
          <a:blip r:embed="rId6" cstate="print"/>
          <a:srcRect/>
          <a:stretch>
            <a:fillRect/>
          </a:stretch>
        </p:blipFill>
        <p:spPr bwMode="auto">
          <a:xfrm>
            <a:off x="389457" y="3176972"/>
            <a:ext cx="2448272" cy="1584176"/>
          </a:xfrm>
          <a:prstGeom prst="rect">
            <a:avLst/>
          </a:prstGeom>
          <a:noFill/>
          <a:ln w="6350" cmpd="sng">
            <a:solidFill>
              <a:srgbClr val="000000"/>
            </a:solidFill>
            <a:miter lim="800000"/>
            <a:headEnd/>
            <a:tailEnd/>
          </a:ln>
          <a:effectLst>
            <a:outerShdw dist="35921" dir="2700000" algn="ctr" rotWithShape="0">
              <a:srgbClr val="808080"/>
            </a:outerShdw>
          </a:effectLst>
        </p:spPr>
      </p:pic>
      <p:pic>
        <p:nvPicPr>
          <p:cNvPr id="9" name="Picture 8" descr="HPIM0757"/>
          <p:cNvPicPr/>
          <p:nvPr/>
        </p:nvPicPr>
        <p:blipFill>
          <a:blip r:embed="rId7" cstate="print"/>
          <a:srcRect/>
          <a:stretch>
            <a:fillRect/>
          </a:stretch>
        </p:blipFill>
        <p:spPr bwMode="auto">
          <a:xfrm>
            <a:off x="375386" y="5251655"/>
            <a:ext cx="2430232" cy="1489713"/>
          </a:xfrm>
          <a:prstGeom prst="rect">
            <a:avLst/>
          </a:prstGeom>
          <a:noFill/>
          <a:ln w="6350" cmpd="sng">
            <a:solidFill>
              <a:srgbClr val="000000"/>
            </a:solidFill>
            <a:miter lim="800000"/>
            <a:headEnd/>
            <a:tailEnd/>
          </a:ln>
          <a:effectLst>
            <a:outerShdw dist="35921" dir="2700000" algn="ctr" rotWithShape="0">
              <a:srgbClr val="808080"/>
            </a:outerShdw>
          </a:effectLst>
        </p:spPr>
      </p:pic>
    </p:spTree>
    <p:extLst>
      <p:ext uri="{BB962C8B-B14F-4D97-AF65-F5344CB8AC3E}">
        <p14:creationId xmlns:p14="http://schemas.microsoft.com/office/powerpoint/2010/main" val="67105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149"/>
            <a:ext cx="8229600" cy="936104"/>
          </a:xfrm>
        </p:spPr>
        <p:txBody>
          <a:bodyPr>
            <a:normAutofit/>
          </a:bodyPr>
          <a:lstStyle/>
          <a:p>
            <a:r>
              <a:rPr lang="ro-RO" sz="3600" dirty="0" smtClean="0"/>
              <a:t>Suntem unici in țară!</a:t>
            </a:r>
            <a:endParaRPr lang="ro-RO" sz="36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980728"/>
            <a:ext cx="6611793" cy="342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876" y="4437112"/>
            <a:ext cx="8712968" cy="2308324"/>
          </a:xfrm>
          <a:prstGeom prst="rect">
            <a:avLst/>
          </a:prstGeom>
        </p:spPr>
        <p:txBody>
          <a:bodyPr wrap="square">
            <a:spAutoFit/>
          </a:bodyPr>
          <a:lstStyle/>
          <a:p>
            <a:r>
              <a:rPr lang="vi-VN" b="1" i="1" dirty="0"/>
              <a:t> </a:t>
            </a:r>
            <a:r>
              <a:rPr lang="vi-VN" sz="1400" b="1" dirty="0"/>
              <a:t>Strugurii nostri</a:t>
            </a:r>
            <a:r>
              <a:rPr lang="vi-VN" sz="1400" dirty="0"/>
              <a:t> sunt singurii struguri românesti care se comercializeaza in pieţele din marile oraşe ale ţării incepând din luna august si până in lunile aprilie-mai ale anului urmator, </a:t>
            </a:r>
            <a:r>
              <a:rPr lang="vi-VN" sz="1400" b="1" dirty="0"/>
              <a:t>pastrându-si proprietăţile si gustul aromat.</a:t>
            </a:r>
            <a:r>
              <a:rPr lang="vi-VN" sz="1400" dirty="0"/>
              <a:t/>
            </a:r>
            <a:br>
              <a:rPr lang="vi-VN" sz="1400" dirty="0"/>
            </a:br>
            <a:r>
              <a:rPr lang="vi-VN" sz="1400" dirty="0"/>
              <a:t>Conservarea strugurilor de masa în camere cu ventilaţie naturală se face printr-o </a:t>
            </a:r>
            <a:r>
              <a:rPr lang="vi-VN" sz="1400" b="1" dirty="0"/>
              <a:t>metoda traditioanala</a:t>
            </a:r>
            <a:r>
              <a:rPr lang="vi-VN" sz="1400" dirty="0"/>
              <a:t>, mostenita din generatie in generatie. Ii conservam de mult timp insa, primele documente care vorbesc despre aceasta dateaza din anul 1927 facand referire la comuna Udresti actualmente </a:t>
            </a:r>
            <a:r>
              <a:rPr lang="vi-VN" sz="1400" b="1" dirty="0"/>
              <a:t>Tataru.</a:t>
            </a:r>
            <a:r>
              <a:rPr lang="vi-VN" sz="1400" dirty="0"/>
              <a:t/>
            </a:r>
            <a:br>
              <a:rPr lang="vi-VN" sz="1400" dirty="0"/>
            </a:br>
            <a:r>
              <a:rPr lang="vi-VN" sz="1400" dirty="0"/>
              <a:t>Metoda este eficienta numai in cazul strugurilor obtinuti in conditiile pedoclimatice ale comunei noastre. S-au facut experiente pe struguri proveniti din alte podgorii si s-a constatat ca acestia nu au rezistat.</a:t>
            </a:r>
            <a:br>
              <a:rPr lang="vi-VN" sz="1400" dirty="0"/>
            </a:br>
            <a:r>
              <a:rPr lang="vi-VN" sz="1400" dirty="0"/>
              <a:t>Intre anii 1964-1968 au fost construite in localitate </a:t>
            </a:r>
            <a:r>
              <a:rPr lang="vi-VN" sz="1400" b="1" dirty="0"/>
              <a:t>doua depozite cu racire naturală</a:t>
            </a:r>
            <a:r>
              <a:rPr lang="vi-VN" sz="1400" dirty="0"/>
              <a:t> şi o capacitate de 150-200 tone fiecare.</a:t>
            </a:r>
          </a:p>
        </p:txBody>
      </p:sp>
    </p:spTree>
    <p:extLst>
      <p:ext uri="{BB962C8B-B14F-4D97-AF65-F5344CB8AC3E}">
        <p14:creationId xmlns:p14="http://schemas.microsoft.com/office/powerpoint/2010/main" val="228009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u="sng" dirty="0" smtClean="0"/>
              <a:t>Poluarea</a:t>
            </a:r>
            <a:br>
              <a:rPr lang="ro-RO" u="sng" dirty="0" smtClean="0"/>
            </a:br>
            <a:r>
              <a:rPr lang="ro-RO" sz="4000" dirty="0" smtClean="0"/>
              <a:t>Incendierea terenurilor</a:t>
            </a:r>
            <a:endParaRPr lang="ro-RO" sz="4000" dirty="0"/>
          </a:p>
        </p:txBody>
      </p:sp>
      <p:sp>
        <p:nvSpPr>
          <p:cNvPr id="4" name="Content Placeholder 3"/>
          <p:cNvSpPr>
            <a:spLocks noGrp="1"/>
          </p:cNvSpPr>
          <p:nvPr>
            <p:ph sz="half" idx="2"/>
          </p:nvPr>
        </p:nvSpPr>
        <p:spPr/>
        <p:txBody>
          <a:bodyPr>
            <a:normAutofit fontScale="92500" lnSpcReduction="20000"/>
          </a:bodyPr>
          <a:lstStyle/>
          <a:p>
            <a:r>
              <a:rPr lang="ro-RO" dirty="0"/>
              <a:t>O</a:t>
            </a:r>
            <a:r>
              <a:rPr lang="ro-RO" dirty="0" smtClean="0"/>
              <a:t> sursa de poluare o reprezintă incendiile de vegetație cauzate de ciobanii care locuiesc la marginea Comunei Tătaru. </a:t>
            </a:r>
          </a:p>
          <a:p>
            <a:r>
              <a:rPr lang="ro-RO" dirty="0" smtClean="0"/>
              <a:t>Aceștia în mod inconștient, din dorința de a crea cât mai mult spațiu pentru a paște turmele lor, incendiază vegetația uscată în fiecare primăvară.</a:t>
            </a:r>
            <a:endParaRPr lang="ro-RO" dirty="0"/>
          </a:p>
        </p:txBody>
      </p:sp>
      <p:pic>
        <p:nvPicPr>
          <p:cNvPr id="614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59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dirty="0" smtClean="0"/>
              <a:t>Defrișările pădurilor și poluarea aerului</a:t>
            </a:r>
            <a:endParaRPr lang="ro-RO" sz="3600" dirty="0"/>
          </a:p>
        </p:txBody>
      </p:sp>
      <p:sp>
        <p:nvSpPr>
          <p:cNvPr id="3" name="Content Placeholder 2"/>
          <p:cNvSpPr>
            <a:spLocks noGrp="1"/>
          </p:cNvSpPr>
          <p:nvPr>
            <p:ph idx="1"/>
          </p:nvPr>
        </p:nvSpPr>
        <p:spPr/>
        <p:txBody>
          <a:bodyPr>
            <a:normAutofit fontScale="85000" lnSpcReduction="20000"/>
          </a:bodyPr>
          <a:lstStyle/>
          <a:p>
            <a:r>
              <a:rPr lang="ro-RO" dirty="0" smtClean="0"/>
              <a:t>Pe timp de iarnă, câțiva dintre locuitorii Comunei Tătaru își încălzesc locuințele folosind lemnul pădurilor de foioase ce cuprind</a:t>
            </a:r>
            <a:r>
              <a:rPr lang="vi-VN" dirty="0" smtClean="0"/>
              <a:t> fag</a:t>
            </a:r>
            <a:r>
              <a:rPr lang="ro-RO" b="1" dirty="0" smtClean="0"/>
              <a:t>i</a:t>
            </a:r>
            <a:r>
              <a:rPr lang="vi-VN" dirty="0" smtClean="0"/>
              <a:t>, carpen</a:t>
            </a:r>
            <a:r>
              <a:rPr lang="ro-RO" b="1" dirty="0"/>
              <a:t>i</a:t>
            </a:r>
            <a:r>
              <a:rPr lang="vi-VN" dirty="0" smtClean="0"/>
              <a:t>, stejar</a:t>
            </a:r>
            <a:r>
              <a:rPr lang="ro-RO" b="1" dirty="0"/>
              <a:t>i</a:t>
            </a:r>
            <a:r>
              <a:rPr lang="vi-VN" dirty="0" smtClean="0"/>
              <a:t>, plop</a:t>
            </a:r>
            <a:r>
              <a:rPr lang="ro-RO" b="1" dirty="0"/>
              <a:t>i</a:t>
            </a:r>
            <a:r>
              <a:rPr lang="vi-VN" dirty="0" smtClean="0"/>
              <a:t>,</a:t>
            </a:r>
            <a:r>
              <a:rPr lang="ro-RO" dirty="0" smtClean="0"/>
              <a:t> ce</a:t>
            </a:r>
            <a:r>
              <a:rPr lang="vi-VN" dirty="0" smtClean="0"/>
              <a:t> </a:t>
            </a:r>
            <a:r>
              <a:rPr lang="vi-VN" dirty="0"/>
              <a:t>ocupa o suprafata importanta din teritoriul comunei.(</a:t>
            </a:r>
            <a:r>
              <a:rPr lang="vi-VN" sz="2800" b="1" i="1" dirty="0"/>
              <a:t>Călugăreasca</a:t>
            </a:r>
            <a:r>
              <a:rPr lang="vi-VN" sz="2800" b="1" dirty="0"/>
              <a:t>, </a:t>
            </a:r>
            <a:r>
              <a:rPr lang="vi-VN" sz="2800" b="1" i="1" dirty="0"/>
              <a:t>Târşoreanc</a:t>
            </a:r>
            <a:r>
              <a:rPr lang="vi-VN" sz="2800" b="1" dirty="0"/>
              <a:t>a</a:t>
            </a:r>
            <a:r>
              <a:rPr lang="vi-VN" dirty="0"/>
              <a:t> -păduri mari cu arbori seculari</a:t>
            </a:r>
            <a:r>
              <a:rPr lang="vi-VN" dirty="0" smtClean="0"/>
              <a:t>).</a:t>
            </a:r>
            <a:endParaRPr lang="ro-RO" dirty="0" smtClean="0"/>
          </a:p>
          <a:p>
            <a:r>
              <a:rPr lang="ro-RO" dirty="0" smtClean="0"/>
              <a:t>Încălzirea locuințelor are drept consecință poluarea aerului. </a:t>
            </a:r>
          </a:p>
          <a:p>
            <a:r>
              <a:rPr lang="ro-RO" dirty="0" smtClean="0"/>
              <a:t>Măsurile de prevenire ce pot fi luate în această privință constau în protejarea și monitorizarea permanentă a pădurilor și interzicerea oricărui tip de exploatări forestiere.</a:t>
            </a:r>
            <a:endParaRPr lang="ro-RO" dirty="0"/>
          </a:p>
        </p:txBody>
      </p:sp>
    </p:spTree>
    <p:extLst>
      <p:ext uri="{BB962C8B-B14F-4D97-AF65-F5344CB8AC3E}">
        <p14:creationId xmlns:p14="http://schemas.microsoft.com/office/powerpoint/2010/main" val="1700566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Măsuri de prevenție a poluarii</a:t>
            </a:r>
            <a:endParaRPr lang="ro-RO" dirty="0"/>
          </a:p>
        </p:txBody>
      </p:sp>
      <p:sp>
        <p:nvSpPr>
          <p:cNvPr id="3" name="Content Placeholder 2"/>
          <p:cNvSpPr>
            <a:spLocks noGrp="1"/>
          </p:cNvSpPr>
          <p:nvPr>
            <p:ph idx="1"/>
          </p:nvPr>
        </p:nvSpPr>
        <p:spPr/>
        <p:txBody>
          <a:bodyPr/>
          <a:lstStyle/>
          <a:p>
            <a:r>
              <a:rPr lang="ro-RO" dirty="0" smtClean="0"/>
              <a:t>Organizarea unor acțiuni de împădurire.</a:t>
            </a:r>
          </a:p>
          <a:p>
            <a:r>
              <a:rPr lang="ro-RO" dirty="0" smtClean="0"/>
              <a:t>Informarea populației referitor la poluare și la efectele acesteia.</a:t>
            </a:r>
          </a:p>
          <a:p>
            <a:r>
              <a:rPr lang="ro-RO" dirty="0" smtClean="0"/>
              <a:t>Sancționarea drastică a celor care nu țin cont de normele impuse.</a:t>
            </a:r>
          </a:p>
          <a:p>
            <a:r>
              <a:rPr lang="ro-RO" dirty="0" smtClean="0"/>
              <a:t>Cei care incendiază in continuare vegetația vor suporta consecințele standard stabilite.</a:t>
            </a:r>
            <a:endParaRPr lang="ro-RO" dirty="0"/>
          </a:p>
        </p:txBody>
      </p:sp>
    </p:spTree>
    <p:extLst>
      <p:ext uri="{BB962C8B-B14F-4D97-AF65-F5344CB8AC3E}">
        <p14:creationId xmlns:p14="http://schemas.microsoft.com/office/powerpoint/2010/main" val="896951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693</Words>
  <Application>Microsoft Office PowerPoint</Application>
  <PresentationFormat>On-screen Show (4:3)</PresentationFormat>
  <Paragraphs>47</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DEGRADAREA MEDIULUI</vt:lpstr>
      <vt:lpstr>Descriere                                Localizare pe harta       județului Prahova</vt:lpstr>
      <vt:lpstr>Imagini din Comuna Tătaru -Vârful Ciortea-</vt:lpstr>
      <vt:lpstr>-Chiliile-</vt:lpstr>
      <vt:lpstr>-Bisericuța din piatră- (Chiliile)</vt:lpstr>
      <vt:lpstr>Suntem unici in țară!</vt:lpstr>
      <vt:lpstr>Poluarea Incendierea terenurilor</vt:lpstr>
      <vt:lpstr>Defrișările pădurilor și poluarea aerului</vt:lpstr>
      <vt:lpstr>Măsuri de prevenție a poluarii</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DEGRADAREA MEDIULUI</dc:title>
  <dc:creator>SCOALA PODGORIA</dc:creator>
  <cp:lastModifiedBy>SCOALA PODGORIA</cp:lastModifiedBy>
  <cp:revision>1</cp:revision>
  <dcterms:created xsi:type="dcterms:W3CDTF">2006-08-16T00:00:00Z</dcterms:created>
  <dcterms:modified xsi:type="dcterms:W3CDTF">2024-07-17T11:12:31Z</dcterms:modified>
</cp:coreProperties>
</file>