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KG Primary Penmanship" panose="02000506000000020003"/>
      <p:regular r:id="rId19"/>
    </p:embeddedFont>
    <p:embeddedFont>
      <p:font typeface="League Spartan" panose="00000800000000000000"/>
      <p:bold r:id="rId20"/>
    </p:embeddedFont>
    <p:embeddedFont>
      <p:font typeface="Arimo" panose="020B0604020202020204"/>
      <p:regular r:id="rId21"/>
    </p:embeddedFont>
    <p:embeddedFont>
      <p:font typeface="Trocchi" panose="00000500000000000000"/>
      <p:regular r:id="rId22"/>
    </p:embeddedFont>
    <p:embeddedFont>
      <p:font typeface="Canva Sans Bold" panose="020B0803030501040103"/>
      <p:bold r:id="rId23"/>
    </p:embeddedFont>
    <p:embeddedFont>
      <p:font typeface="Abril Fatface" panose="02000503000000020003"/>
      <p:regular r:id="rId24"/>
    </p:embeddedFont>
    <p:embeddedFont>
      <p:font typeface="Trirong" panose="00000500000000000000"/>
      <p:regular r:id="rId25"/>
    </p:embeddedFont>
    <p:embeddedFont>
      <p:font typeface="Canva Sans" panose="020B0503030501040103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font" Target="fonts/font12.fntdata"/><Relationship Id="rId3" Type="http://schemas.openxmlformats.org/officeDocument/2006/relationships/slide" Target="slides/slide1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svg"/><Relationship Id="rId7" Type="http://schemas.openxmlformats.org/officeDocument/2006/relationships/image" Target="../media/image7.jpeg"/><Relationship Id="rId6" Type="http://schemas.openxmlformats.org/officeDocument/2006/relationships/image" Target="../media/image6.svg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3" Type="http://schemas.openxmlformats.org/officeDocument/2006/relationships/image" Target="../media/image3.jpe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svg"/><Relationship Id="rId11" Type="http://schemas.openxmlformats.org/officeDocument/2006/relationships/image" Target="../media/image11.jpeg"/><Relationship Id="rId10" Type="http://schemas.openxmlformats.org/officeDocument/2006/relationships/image" Target="../media/image10.sv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jpeg"/><Relationship Id="rId8" Type="http://schemas.openxmlformats.org/officeDocument/2006/relationships/image" Target="../media/image6.svg"/><Relationship Id="rId7" Type="http://schemas.openxmlformats.org/officeDocument/2006/relationships/image" Target="../media/image5.jpeg"/><Relationship Id="rId6" Type="http://schemas.openxmlformats.org/officeDocument/2006/relationships/image" Target="../media/image35.svg"/><Relationship Id="rId5" Type="http://schemas.openxmlformats.org/officeDocument/2006/relationships/image" Target="../media/image34.jpeg"/><Relationship Id="rId4" Type="http://schemas.openxmlformats.org/officeDocument/2006/relationships/image" Target="../media/image33.svg"/><Relationship Id="rId3" Type="http://schemas.openxmlformats.org/officeDocument/2006/relationships/image" Target="../media/image32.jpeg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19.png"/><Relationship Id="rId25" Type="http://schemas.openxmlformats.org/officeDocument/2006/relationships/image" Target="../media/image20.png"/><Relationship Id="rId24" Type="http://schemas.openxmlformats.org/officeDocument/2006/relationships/image" Target="../media/image86.svg"/><Relationship Id="rId23" Type="http://schemas.openxmlformats.org/officeDocument/2006/relationships/image" Target="../media/image85.jpeg"/><Relationship Id="rId22" Type="http://schemas.openxmlformats.org/officeDocument/2006/relationships/image" Target="../media/image84.svg"/><Relationship Id="rId21" Type="http://schemas.openxmlformats.org/officeDocument/2006/relationships/image" Target="../media/image83.jpeg"/><Relationship Id="rId20" Type="http://schemas.openxmlformats.org/officeDocument/2006/relationships/image" Target="../media/image60.svg"/><Relationship Id="rId2" Type="http://schemas.openxmlformats.org/officeDocument/2006/relationships/image" Target="../media/image2.svg"/><Relationship Id="rId19" Type="http://schemas.openxmlformats.org/officeDocument/2006/relationships/image" Target="../media/image59.jpeg"/><Relationship Id="rId18" Type="http://schemas.openxmlformats.org/officeDocument/2006/relationships/image" Target="../media/image80.svg"/><Relationship Id="rId17" Type="http://schemas.openxmlformats.org/officeDocument/2006/relationships/image" Target="../media/image79.jpeg"/><Relationship Id="rId16" Type="http://schemas.openxmlformats.org/officeDocument/2006/relationships/image" Target="../media/image78.svg"/><Relationship Id="rId15" Type="http://schemas.openxmlformats.org/officeDocument/2006/relationships/image" Target="../media/image77.jpeg"/><Relationship Id="rId14" Type="http://schemas.openxmlformats.org/officeDocument/2006/relationships/image" Target="../media/image39.svg"/><Relationship Id="rId13" Type="http://schemas.openxmlformats.org/officeDocument/2006/relationships/image" Target="../media/image38.jpeg"/><Relationship Id="rId12" Type="http://schemas.openxmlformats.org/officeDocument/2006/relationships/image" Target="../media/image16.svg"/><Relationship Id="rId11" Type="http://schemas.openxmlformats.org/officeDocument/2006/relationships/image" Target="../media/image15.jpeg"/><Relationship Id="rId10" Type="http://schemas.openxmlformats.org/officeDocument/2006/relationships/image" Target="../media/image82.sv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88.svg"/><Relationship Id="rId7" Type="http://schemas.openxmlformats.org/officeDocument/2006/relationships/image" Target="../media/image87.jpeg"/><Relationship Id="rId6" Type="http://schemas.openxmlformats.org/officeDocument/2006/relationships/image" Target="../media/image6.svg"/><Relationship Id="rId5" Type="http://schemas.openxmlformats.org/officeDocument/2006/relationships/image" Target="../media/image5.jpeg"/><Relationship Id="rId4" Type="http://schemas.openxmlformats.org/officeDocument/2006/relationships/image" Target="../media/image14.svg"/><Relationship Id="rId3" Type="http://schemas.openxmlformats.org/officeDocument/2006/relationships/image" Target="../media/image13.jpe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3.svg"/><Relationship Id="rId11" Type="http://schemas.openxmlformats.org/officeDocument/2006/relationships/image" Target="../media/image32.jpeg"/><Relationship Id="rId10" Type="http://schemas.openxmlformats.org/officeDocument/2006/relationships/image" Target="../media/image18.sv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svg"/><Relationship Id="rId8" Type="http://schemas.openxmlformats.org/officeDocument/2006/relationships/image" Target="../media/image17.jpeg"/><Relationship Id="rId7" Type="http://schemas.openxmlformats.org/officeDocument/2006/relationships/image" Target="../media/image6.svg"/><Relationship Id="rId6" Type="http://schemas.openxmlformats.org/officeDocument/2006/relationships/image" Target="../media/image5.jpeg"/><Relationship Id="rId5" Type="http://schemas.openxmlformats.org/officeDocument/2006/relationships/image" Target="../media/image14.svg"/><Relationship Id="rId4" Type="http://schemas.openxmlformats.org/officeDocument/2006/relationships/image" Target="../media/image13.jpeg"/><Relationship Id="rId3" Type="http://schemas.openxmlformats.org/officeDocument/2006/relationships/hyperlink" Target="https://wordwall.net/resource/4665929" TargetMode="External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91.jpeg"/><Relationship Id="rId11" Type="http://schemas.openxmlformats.org/officeDocument/2006/relationships/image" Target="../media/image90.svg"/><Relationship Id="rId10" Type="http://schemas.openxmlformats.org/officeDocument/2006/relationships/image" Target="../media/image89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93.svg"/><Relationship Id="rId7" Type="http://schemas.openxmlformats.org/officeDocument/2006/relationships/image" Target="../media/image92.jpeg"/><Relationship Id="rId6" Type="http://schemas.openxmlformats.org/officeDocument/2006/relationships/image" Target="../media/image6.svg"/><Relationship Id="rId5" Type="http://schemas.openxmlformats.org/officeDocument/2006/relationships/image" Target="../media/image5.jpeg"/><Relationship Id="rId4" Type="http://schemas.openxmlformats.org/officeDocument/2006/relationships/image" Target="../media/image35.svg"/><Relationship Id="rId3" Type="http://schemas.openxmlformats.org/officeDocument/2006/relationships/image" Target="../media/image34.jpe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6.sv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svg"/><Relationship Id="rId7" Type="http://schemas.openxmlformats.org/officeDocument/2006/relationships/image" Target="../media/image15.jpeg"/><Relationship Id="rId6" Type="http://schemas.openxmlformats.org/officeDocument/2006/relationships/image" Target="../media/image6.svg"/><Relationship Id="rId5" Type="http://schemas.openxmlformats.org/officeDocument/2006/relationships/image" Target="../media/image5.jpeg"/><Relationship Id="rId4" Type="http://schemas.openxmlformats.org/officeDocument/2006/relationships/image" Target="../media/image14.svg"/><Relationship Id="rId3" Type="http://schemas.openxmlformats.org/officeDocument/2006/relationships/image" Target="../media/image13.jpeg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1.jpe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sv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svg"/><Relationship Id="rId7" Type="http://schemas.openxmlformats.org/officeDocument/2006/relationships/image" Target="../media/image26.jpeg"/><Relationship Id="rId6" Type="http://schemas.openxmlformats.org/officeDocument/2006/relationships/image" Target="../media/image25.svg"/><Relationship Id="rId5" Type="http://schemas.openxmlformats.org/officeDocument/2006/relationships/image" Target="../media/image24.jpeg"/><Relationship Id="rId4" Type="http://schemas.openxmlformats.org/officeDocument/2006/relationships/image" Target="../media/image23.svg"/><Relationship Id="rId3" Type="http://schemas.openxmlformats.org/officeDocument/2006/relationships/image" Target="../media/image22.jpeg"/><Relationship Id="rId2" Type="http://schemas.openxmlformats.org/officeDocument/2006/relationships/image" Target="../media/image2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31.svg"/><Relationship Id="rId13" Type="http://schemas.openxmlformats.org/officeDocument/2006/relationships/image" Target="../media/image30.jpeg"/><Relationship Id="rId12" Type="http://schemas.openxmlformats.org/officeDocument/2006/relationships/image" Target="../media/image6.svg"/><Relationship Id="rId11" Type="http://schemas.openxmlformats.org/officeDocument/2006/relationships/image" Target="../media/image5.jpeg"/><Relationship Id="rId10" Type="http://schemas.openxmlformats.org/officeDocument/2006/relationships/image" Target="../media/image29.sv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image" Target="../media/image6.svg"/><Relationship Id="rId7" Type="http://schemas.openxmlformats.org/officeDocument/2006/relationships/image" Target="../media/image5.jpeg"/><Relationship Id="rId6" Type="http://schemas.openxmlformats.org/officeDocument/2006/relationships/image" Target="../media/image35.svg"/><Relationship Id="rId5" Type="http://schemas.openxmlformats.org/officeDocument/2006/relationships/image" Target="../media/image34.jpeg"/><Relationship Id="rId4" Type="http://schemas.openxmlformats.org/officeDocument/2006/relationships/image" Target="../media/image33.svg"/><Relationship Id="rId3" Type="http://schemas.openxmlformats.org/officeDocument/2006/relationships/image" Target="../media/image32.jpeg"/><Relationship Id="rId2" Type="http://schemas.openxmlformats.org/officeDocument/2006/relationships/image" Target="../media/image2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41.svg"/><Relationship Id="rId15" Type="http://schemas.openxmlformats.org/officeDocument/2006/relationships/image" Target="../media/image40.jpeg"/><Relationship Id="rId14" Type="http://schemas.openxmlformats.org/officeDocument/2006/relationships/image" Target="../media/image39.svg"/><Relationship Id="rId13" Type="http://schemas.openxmlformats.org/officeDocument/2006/relationships/image" Target="../media/image38.jpeg"/><Relationship Id="rId12" Type="http://schemas.openxmlformats.org/officeDocument/2006/relationships/image" Target="../media/image16.svg"/><Relationship Id="rId11" Type="http://schemas.openxmlformats.org/officeDocument/2006/relationships/image" Target="../media/image15.jpeg"/><Relationship Id="rId10" Type="http://schemas.openxmlformats.org/officeDocument/2006/relationships/image" Target="../media/image37.sv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jpeg"/><Relationship Id="rId8" Type="http://schemas.openxmlformats.org/officeDocument/2006/relationships/image" Target="../media/image45.svg"/><Relationship Id="rId7" Type="http://schemas.openxmlformats.org/officeDocument/2006/relationships/image" Target="../media/image44.jpeg"/><Relationship Id="rId6" Type="http://schemas.openxmlformats.org/officeDocument/2006/relationships/image" Target="../media/image6.svg"/><Relationship Id="rId5" Type="http://schemas.openxmlformats.org/officeDocument/2006/relationships/image" Target="../media/image5.jpeg"/><Relationship Id="rId4" Type="http://schemas.openxmlformats.org/officeDocument/2006/relationships/image" Target="../media/image43.svg"/><Relationship Id="rId3" Type="http://schemas.openxmlformats.org/officeDocument/2006/relationships/image" Target="../media/image42.jpe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9.svg"/><Relationship Id="rId11" Type="http://schemas.openxmlformats.org/officeDocument/2006/relationships/image" Target="../media/image48.jpeg"/><Relationship Id="rId10" Type="http://schemas.openxmlformats.org/officeDocument/2006/relationships/image" Target="../media/image47.sv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jpeg"/><Relationship Id="rId8" Type="http://schemas.openxmlformats.org/officeDocument/2006/relationships/image" Target="../media/image6.svg"/><Relationship Id="rId7" Type="http://schemas.openxmlformats.org/officeDocument/2006/relationships/image" Target="../media/image5.jpeg"/><Relationship Id="rId6" Type="http://schemas.openxmlformats.org/officeDocument/2006/relationships/image" Target="../media/image53.svg"/><Relationship Id="rId5" Type="http://schemas.openxmlformats.org/officeDocument/2006/relationships/image" Target="../media/image52.jpeg"/><Relationship Id="rId4" Type="http://schemas.openxmlformats.org/officeDocument/2006/relationships/image" Target="../media/image51.svg"/><Relationship Id="rId3" Type="http://schemas.openxmlformats.org/officeDocument/2006/relationships/image" Target="../media/image50.jpe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9" Type="http://schemas.openxmlformats.org/officeDocument/2006/relationships/image" Target="../media/image64.svg"/><Relationship Id="rId18" Type="http://schemas.openxmlformats.org/officeDocument/2006/relationships/image" Target="../media/image63.jpeg"/><Relationship Id="rId17" Type="http://schemas.openxmlformats.org/officeDocument/2006/relationships/image" Target="../media/image62.svg"/><Relationship Id="rId16" Type="http://schemas.openxmlformats.org/officeDocument/2006/relationships/image" Target="../media/image61.jpeg"/><Relationship Id="rId15" Type="http://schemas.openxmlformats.org/officeDocument/2006/relationships/image" Target="../media/image60.svg"/><Relationship Id="rId14" Type="http://schemas.openxmlformats.org/officeDocument/2006/relationships/image" Target="../media/image59.jpeg"/><Relationship Id="rId13" Type="http://schemas.openxmlformats.org/officeDocument/2006/relationships/image" Target="../media/image58.jpeg"/><Relationship Id="rId12" Type="http://schemas.openxmlformats.org/officeDocument/2006/relationships/image" Target="../media/image57.svg"/><Relationship Id="rId11" Type="http://schemas.openxmlformats.org/officeDocument/2006/relationships/image" Target="../media/image56.jpeg"/><Relationship Id="rId10" Type="http://schemas.openxmlformats.org/officeDocument/2006/relationships/image" Target="../media/image55.sv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6.svg"/><Relationship Id="rId7" Type="http://schemas.openxmlformats.org/officeDocument/2006/relationships/image" Target="../media/image65.jpeg"/><Relationship Id="rId6" Type="http://schemas.openxmlformats.org/officeDocument/2006/relationships/image" Target="../media/image6.svg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3" Type="http://schemas.openxmlformats.org/officeDocument/2006/relationships/image" Target="../media/image3.jpeg"/><Relationship Id="rId2" Type="http://schemas.openxmlformats.org/officeDocument/2006/relationships/image" Target="../media/image2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72.svg"/><Relationship Id="rId15" Type="http://schemas.openxmlformats.org/officeDocument/2006/relationships/image" Target="../media/image71.jpeg"/><Relationship Id="rId14" Type="http://schemas.openxmlformats.org/officeDocument/2006/relationships/image" Target="../media/image70.svg"/><Relationship Id="rId13" Type="http://schemas.openxmlformats.org/officeDocument/2006/relationships/image" Target="../media/image69.jpeg"/><Relationship Id="rId12" Type="http://schemas.openxmlformats.org/officeDocument/2006/relationships/image" Target="../media/image68.svg"/><Relationship Id="rId11" Type="http://schemas.openxmlformats.org/officeDocument/2006/relationships/image" Target="../media/image67.jpeg"/><Relationship Id="rId10" Type="http://schemas.openxmlformats.org/officeDocument/2006/relationships/image" Target="../media/image8.sv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74.svg"/><Relationship Id="rId7" Type="http://schemas.openxmlformats.org/officeDocument/2006/relationships/image" Target="../media/image73.jpeg"/><Relationship Id="rId6" Type="http://schemas.openxmlformats.org/officeDocument/2006/relationships/image" Target="../media/image6.svg"/><Relationship Id="rId5" Type="http://schemas.openxmlformats.org/officeDocument/2006/relationships/image" Target="../media/image5.jpeg"/><Relationship Id="rId4" Type="http://schemas.openxmlformats.org/officeDocument/2006/relationships/image" Target="../media/image43.svg"/><Relationship Id="rId3" Type="http://schemas.openxmlformats.org/officeDocument/2006/relationships/image" Target="../media/image42.jpe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5.sv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jpeg"/><Relationship Id="rId8" Type="http://schemas.openxmlformats.org/officeDocument/2006/relationships/image" Target="../media/image6.svg"/><Relationship Id="rId7" Type="http://schemas.openxmlformats.org/officeDocument/2006/relationships/image" Target="../media/image5.jpeg"/><Relationship Id="rId6" Type="http://schemas.openxmlformats.org/officeDocument/2006/relationships/image" Target="../media/image35.svg"/><Relationship Id="rId5" Type="http://schemas.openxmlformats.org/officeDocument/2006/relationships/image" Target="../media/image34.jpeg"/><Relationship Id="rId4" Type="http://schemas.openxmlformats.org/officeDocument/2006/relationships/image" Target="../media/image33.svg"/><Relationship Id="rId3" Type="http://schemas.openxmlformats.org/officeDocument/2006/relationships/image" Target="../media/image32.jpeg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80.svg"/><Relationship Id="rId17" Type="http://schemas.openxmlformats.org/officeDocument/2006/relationships/image" Target="../media/image79.jpeg"/><Relationship Id="rId16" Type="http://schemas.openxmlformats.org/officeDocument/2006/relationships/image" Target="../media/image78.svg"/><Relationship Id="rId15" Type="http://schemas.openxmlformats.org/officeDocument/2006/relationships/image" Target="../media/image77.jpeg"/><Relationship Id="rId14" Type="http://schemas.openxmlformats.org/officeDocument/2006/relationships/image" Target="../media/image39.svg"/><Relationship Id="rId13" Type="http://schemas.openxmlformats.org/officeDocument/2006/relationships/image" Target="../media/image38.jpeg"/><Relationship Id="rId12" Type="http://schemas.openxmlformats.org/officeDocument/2006/relationships/image" Target="../media/image16.svg"/><Relationship Id="rId11" Type="http://schemas.openxmlformats.org/officeDocument/2006/relationships/image" Target="../media/image15.jpeg"/><Relationship Id="rId10" Type="http://schemas.openxmlformats.org/officeDocument/2006/relationships/image" Target="../media/image76.sv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 rot="5400000">
            <a:off x="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00000" flipH="1" flipV="1">
            <a:off x="13144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514350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5143500" y="0"/>
                </a:lnTo>
                <a:lnTo>
                  <a:pt x="5143500" y="51435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839918" y="2884087"/>
            <a:ext cx="629721" cy="629721"/>
          </a:xfrm>
          <a:custGeom>
            <a:avLst/>
            <a:gdLst/>
            <a:ahLst/>
            <a:cxnLst/>
            <a:rect l="l" t="t" r="r" b="b"/>
            <a:pathLst>
              <a:path w="629721" h="629721">
                <a:moveTo>
                  <a:pt x="0" y="0"/>
                </a:moveTo>
                <a:lnTo>
                  <a:pt x="629721" y="0"/>
                </a:lnTo>
                <a:lnTo>
                  <a:pt x="629721" y="629721"/>
                </a:lnTo>
                <a:lnTo>
                  <a:pt x="0" y="6297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52690" y="1707079"/>
            <a:ext cx="394516" cy="394516"/>
          </a:xfrm>
          <a:custGeom>
            <a:avLst/>
            <a:gdLst/>
            <a:ahLst/>
            <a:cxnLst/>
            <a:rect l="l" t="t" r="r" b="b"/>
            <a:pathLst>
              <a:path w="394516" h="394516">
                <a:moveTo>
                  <a:pt x="0" y="0"/>
                </a:moveTo>
                <a:lnTo>
                  <a:pt x="394515" y="0"/>
                </a:lnTo>
                <a:lnTo>
                  <a:pt x="394515" y="394516"/>
                </a:lnTo>
                <a:lnTo>
                  <a:pt x="0" y="3945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008705" y="6674400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1" y="0"/>
                </a:lnTo>
                <a:lnTo>
                  <a:pt x="636061" y="636062"/>
                </a:lnTo>
                <a:lnTo>
                  <a:pt x="0" y="636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287500" y="8122706"/>
            <a:ext cx="465071" cy="465071"/>
          </a:xfrm>
          <a:custGeom>
            <a:avLst/>
            <a:gdLst/>
            <a:ahLst/>
            <a:cxnLst/>
            <a:rect l="l" t="t" r="r" b="b"/>
            <a:pathLst>
              <a:path w="465071" h="465071">
                <a:moveTo>
                  <a:pt x="0" y="0"/>
                </a:moveTo>
                <a:lnTo>
                  <a:pt x="465071" y="0"/>
                </a:lnTo>
                <a:lnTo>
                  <a:pt x="465071" y="465070"/>
                </a:lnTo>
                <a:lnTo>
                  <a:pt x="0" y="465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 flipV="1">
            <a:off x="14287500" y="-1427101"/>
            <a:ext cx="5456788" cy="4573781"/>
          </a:xfrm>
          <a:custGeom>
            <a:avLst/>
            <a:gdLst/>
            <a:ahLst/>
            <a:cxnLst/>
            <a:rect l="l" t="t" r="r" b="b"/>
            <a:pathLst>
              <a:path w="5456788" h="4573781">
                <a:moveTo>
                  <a:pt x="5456788" y="4573781"/>
                </a:moveTo>
                <a:lnTo>
                  <a:pt x="0" y="4573781"/>
                </a:lnTo>
                <a:lnTo>
                  <a:pt x="0" y="0"/>
                </a:lnTo>
                <a:lnTo>
                  <a:pt x="5456788" y="0"/>
                </a:lnTo>
                <a:lnTo>
                  <a:pt x="5456788" y="457378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661118" y="6495566"/>
            <a:ext cx="6598577" cy="5530808"/>
          </a:xfrm>
          <a:custGeom>
            <a:avLst/>
            <a:gdLst/>
            <a:ahLst/>
            <a:cxnLst/>
            <a:rect l="l" t="t" r="r" b="b"/>
            <a:pathLst>
              <a:path w="6598577" h="5530808">
                <a:moveTo>
                  <a:pt x="0" y="0"/>
                </a:moveTo>
                <a:lnTo>
                  <a:pt x="6598577" y="0"/>
                </a:lnTo>
                <a:lnTo>
                  <a:pt x="6598577" y="5530808"/>
                </a:lnTo>
                <a:lnTo>
                  <a:pt x="0" y="5530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638171" y="2333625"/>
            <a:ext cx="15564600" cy="517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40"/>
              </a:lnSpc>
            </a:pPr>
            <a:r>
              <a:rPr lang="en-US" sz="11600">
                <a:solidFill>
                  <a:srgbClr val="58664E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Die Objekte im Deutschen</a:t>
            </a:r>
            <a:endParaRPr lang="en-US" sz="11600">
              <a:solidFill>
                <a:srgbClr val="58664E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marL="939800" lvl="1" indent="-469900" algn="l">
              <a:lnSpc>
                <a:spcPts val="6095"/>
              </a:lnSpc>
              <a:buFont typeface="Arial" panose="020B0604020202020204"/>
              <a:buChar char="•"/>
            </a:pPr>
          </a:p>
          <a:p>
            <a:pPr marL="939800" lvl="1" indent="-469900" algn="l">
              <a:lnSpc>
                <a:spcPts val="6095"/>
              </a:lnSpc>
              <a:buFont typeface="Arial" panose="020B0604020202020204"/>
              <a:buChar char="•"/>
            </a:pPr>
          </a:p>
          <a:p>
            <a:pPr marL="939800" lvl="1" indent="-469900" algn="l">
              <a:lnSpc>
                <a:spcPts val="6095"/>
              </a:lnSpc>
              <a:buFont typeface="Arial" panose="020B0604020202020204"/>
              <a:buChar char="•"/>
            </a:pPr>
          </a:p>
          <a:p>
            <a:pPr marL="939800" lvl="1" indent="-469900" algn="l">
              <a:lnSpc>
                <a:spcPts val="6095"/>
              </a:lnSpc>
              <a:buFont typeface="Arial" panose="020B0604020202020204"/>
              <a:buChar char="•"/>
            </a:pPr>
          </a:p>
        </p:txBody>
      </p:sp>
      <p:sp>
        <p:nvSpPr>
          <p:cNvPr id="22" name="Freeform 22"/>
          <p:cNvSpPr/>
          <p:nvPr/>
        </p:nvSpPr>
        <p:spPr>
          <a:xfrm>
            <a:off x="4702099" y="7580943"/>
            <a:ext cx="8546317" cy="1087713"/>
          </a:xfrm>
          <a:custGeom>
            <a:avLst/>
            <a:gdLst/>
            <a:ahLst/>
            <a:cxnLst/>
            <a:rect l="l" t="t" r="r" b="b"/>
            <a:pathLst>
              <a:path w="8546317" h="1087713">
                <a:moveTo>
                  <a:pt x="0" y="0"/>
                </a:moveTo>
                <a:lnTo>
                  <a:pt x="8546317" y="0"/>
                </a:lnTo>
                <a:lnTo>
                  <a:pt x="8546317" y="1087713"/>
                </a:lnTo>
                <a:lnTo>
                  <a:pt x="0" y="10877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518290" y="4737773"/>
            <a:ext cx="2913936" cy="2254658"/>
          </a:xfrm>
          <a:custGeom>
            <a:avLst/>
            <a:gdLst/>
            <a:ahLst/>
            <a:cxnLst/>
            <a:rect l="l" t="t" r="r" b="b"/>
            <a:pathLst>
              <a:path w="2913936" h="2254658">
                <a:moveTo>
                  <a:pt x="0" y="0"/>
                </a:moveTo>
                <a:lnTo>
                  <a:pt x="2913935" y="0"/>
                </a:lnTo>
                <a:lnTo>
                  <a:pt x="2913935" y="2254658"/>
                </a:lnTo>
                <a:lnTo>
                  <a:pt x="0" y="22546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5032051" y="7447593"/>
            <a:ext cx="8216365" cy="121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714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Nanu Daniela Georgeta</a:t>
            </a:r>
            <a:endParaRPr lang="en-US" sz="714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521494" y="8492526"/>
            <a:ext cx="6907527" cy="15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0"/>
              </a:lnSpc>
            </a:pPr>
            <a:r>
              <a:rPr lang="en-US" sz="447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Șc. Gimn. Bogdan Vodă Rădăuți</a:t>
            </a:r>
            <a:endParaRPr lang="en-US" sz="447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ctr">
              <a:lnSpc>
                <a:spcPts val="6260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590954"/>
            <a:ext cx="16981022" cy="8667346"/>
            <a:chOff x="0" y="0"/>
            <a:chExt cx="4472368" cy="228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72368" cy="2282758"/>
            </a:xfrm>
            <a:custGeom>
              <a:avLst/>
              <a:gdLst/>
              <a:ahLst/>
              <a:cxnLst/>
              <a:rect l="l" t="t" r="r" b="b"/>
              <a:pathLst>
                <a:path w="4472368" h="2282758">
                  <a:moveTo>
                    <a:pt x="23252" y="0"/>
                  </a:moveTo>
                  <a:lnTo>
                    <a:pt x="4449116" y="0"/>
                  </a:lnTo>
                  <a:cubicBezTo>
                    <a:pt x="4455283" y="0"/>
                    <a:pt x="4461197" y="2450"/>
                    <a:pt x="4465558" y="6810"/>
                  </a:cubicBezTo>
                  <a:cubicBezTo>
                    <a:pt x="4469918" y="11171"/>
                    <a:pt x="4472368" y="17085"/>
                    <a:pt x="4472368" y="23252"/>
                  </a:cubicBezTo>
                  <a:lnTo>
                    <a:pt x="4472368" y="2259506"/>
                  </a:lnTo>
                  <a:cubicBezTo>
                    <a:pt x="4472368" y="2265673"/>
                    <a:pt x="4469918" y="2271587"/>
                    <a:pt x="4465558" y="2275948"/>
                  </a:cubicBezTo>
                  <a:cubicBezTo>
                    <a:pt x="4461197" y="2280308"/>
                    <a:pt x="4455283" y="2282758"/>
                    <a:pt x="4449116" y="2282758"/>
                  </a:cubicBezTo>
                  <a:lnTo>
                    <a:pt x="23252" y="2282758"/>
                  </a:lnTo>
                  <a:cubicBezTo>
                    <a:pt x="17085" y="2282758"/>
                    <a:pt x="11171" y="2280308"/>
                    <a:pt x="6810" y="2275948"/>
                  </a:cubicBezTo>
                  <a:cubicBezTo>
                    <a:pt x="2450" y="2271587"/>
                    <a:pt x="0" y="2265673"/>
                    <a:pt x="0" y="2259506"/>
                  </a:cubicBezTo>
                  <a:lnTo>
                    <a:pt x="0" y="23252"/>
                  </a:lnTo>
                  <a:cubicBezTo>
                    <a:pt x="0" y="17085"/>
                    <a:pt x="2450" y="11171"/>
                    <a:pt x="6810" y="6810"/>
                  </a:cubicBezTo>
                  <a:cubicBezTo>
                    <a:pt x="11171" y="2450"/>
                    <a:pt x="17085" y="0"/>
                    <a:pt x="23252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472368" cy="2320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2522508" y="2451765"/>
            <a:ext cx="8616359" cy="3887153"/>
          </a:xfrm>
          <a:custGeom>
            <a:avLst/>
            <a:gdLst/>
            <a:ahLst/>
            <a:cxnLst/>
            <a:rect l="l" t="t" r="r" b="b"/>
            <a:pathLst>
              <a:path w="8616359" h="3887153">
                <a:moveTo>
                  <a:pt x="0" y="0"/>
                </a:moveTo>
                <a:lnTo>
                  <a:pt x="8616358" y="0"/>
                </a:lnTo>
                <a:lnTo>
                  <a:pt x="8616358" y="3887153"/>
                </a:lnTo>
                <a:lnTo>
                  <a:pt x="0" y="3887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942508" y="2788652"/>
            <a:ext cx="7895918" cy="415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0"/>
              </a:lnSpc>
            </a:pPr>
          </a:p>
          <a:p>
            <a:pPr algn="l">
              <a:lnSpc>
                <a:spcPts val="5430"/>
              </a:lnSpc>
            </a:pPr>
            <a:r>
              <a:rPr lang="en-US" sz="493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Ich schenke dir eine Bluse. </a:t>
            </a:r>
            <a:endParaRPr lang="en-US" sz="493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430"/>
              </a:lnSpc>
            </a:pPr>
            <a:r>
              <a:rPr lang="en-US" sz="493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Du zeigst mir den Pullover.</a:t>
            </a:r>
            <a:endParaRPr lang="en-US" sz="493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430"/>
              </a:lnSpc>
            </a:pPr>
            <a:r>
              <a:rPr lang="en-US" sz="493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Er gibt ihr ein Geschenk. </a:t>
            </a:r>
            <a:endParaRPr lang="en-US" sz="493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430"/>
              </a:lnSpc>
            </a:pPr>
            <a:r>
              <a:rPr lang="en-US" sz="493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</a:t>
            </a:r>
            <a:endParaRPr lang="en-US" sz="493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430"/>
              </a:lnSpc>
            </a:pPr>
          </a:p>
        </p:txBody>
      </p:sp>
      <p:sp>
        <p:nvSpPr>
          <p:cNvPr id="15" name="Freeform 15"/>
          <p:cNvSpPr/>
          <p:nvPr/>
        </p:nvSpPr>
        <p:spPr>
          <a:xfrm>
            <a:off x="27470" y="5766743"/>
            <a:ext cx="5471372" cy="5471372"/>
          </a:xfrm>
          <a:custGeom>
            <a:avLst/>
            <a:gdLst/>
            <a:ahLst/>
            <a:cxnLst/>
            <a:rect l="l" t="t" r="r" b="b"/>
            <a:pathLst>
              <a:path w="5471372" h="5471372">
                <a:moveTo>
                  <a:pt x="0" y="0"/>
                </a:moveTo>
                <a:lnTo>
                  <a:pt x="5471372" y="0"/>
                </a:lnTo>
                <a:lnTo>
                  <a:pt x="5471372" y="5471372"/>
                </a:lnTo>
                <a:lnTo>
                  <a:pt x="0" y="5471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976496" y="8111005"/>
            <a:ext cx="782847" cy="782847"/>
          </a:xfrm>
          <a:custGeom>
            <a:avLst/>
            <a:gdLst/>
            <a:ahLst/>
            <a:cxnLst/>
            <a:rect l="l" t="t" r="r" b="b"/>
            <a:pathLst>
              <a:path w="782847" h="782847">
                <a:moveTo>
                  <a:pt x="0" y="0"/>
                </a:moveTo>
                <a:lnTo>
                  <a:pt x="782847" y="0"/>
                </a:lnTo>
                <a:lnTo>
                  <a:pt x="782847" y="782847"/>
                </a:lnTo>
                <a:lnTo>
                  <a:pt x="0" y="782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151958" y="2327940"/>
            <a:ext cx="7990410" cy="112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5"/>
              </a:lnSpc>
            </a:pPr>
            <a:r>
              <a:rPr lang="en-US" sz="663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Beispiele:</a:t>
            </a:r>
            <a:endParaRPr lang="en-US" sz="663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821645" y="4347834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2" y="0"/>
                </a:lnTo>
                <a:lnTo>
                  <a:pt x="636062" y="636062"/>
                </a:lnTo>
                <a:lnTo>
                  <a:pt x="0" y="6360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597798" y="1325619"/>
            <a:ext cx="473289" cy="473289"/>
          </a:xfrm>
          <a:custGeom>
            <a:avLst/>
            <a:gdLst/>
            <a:ahLst/>
            <a:cxnLst/>
            <a:rect l="l" t="t" r="r" b="b"/>
            <a:pathLst>
              <a:path w="473289" h="473289">
                <a:moveTo>
                  <a:pt x="0" y="0"/>
                </a:moveTo>
                <a:lnTo>
                  <a:pt x="473289" y="0"/>
                </a:lnTo>
                <a:lnTo>
                  <a:pt x="473289" y="473289"/>
                </a:lnTo>
                <a:lnTo>
                  <a:pt x="0" y="473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247133" y="-1167468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5044776" y="7339668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449035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490357" y="0"/>
                </a:lnTo>
                <a:lnTo>
                  <a:pt x="4490357" y="411480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838425" y="1459925"/>
            <a:ext cx="7242903" cy="7564390"/>
          </a:xfrm>
          <a:custGeom>
            <a:avLst/>
            <a:gdLst/>
            <a:ahLst/>
            <a:cxnLst/>
            <a:rect l="l" t="t" r="r" b="b"/>
            <a:pathLst>
              <a:path w="7242903" h="7564390">
                <a:moveTo>
                  <a:pt x="0" y="0"/>
                </a:moveTo>
                <a:lnTo>
                  <a:pt x="7242904" y="0"/>
                </a:lnTo>
                <a:lnTo>
                  <a:pt x="7242904" y="7564390"/>
                </a:lnTo>
                <a:lnTo>
                  <a:pt x="0" y="75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72250" y="4071106"/>
            <a:ext cx="1959137" cy="276728"/>
          </a:xfrm>
          <a:custGeom>
            <a:avLst/>
            <a:gdLst/>
            <a:ahLst/>
            <a:cxnLst/>
            <a:rect l="l" t="t" r="r" b="b"/>
            <a:pathLst>
              <a:path w="1959137" h="276728">
                <a:moveTo>
                  <a:pt x="0" y="0"/>
                </a:moveTo>
                <a:lnTo>
                  <a:pt x="1959137" y="0"/>
                </a:lnTo>
                <a:lnTo>
                  <a:pt x="1959137" y="276728"/>
                </a:lnTo>
                <a:lnTo>
                  <a:pt x="0" y="2767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134504" y="4798238"/>
            <a:ext cx="1691277" cy="238893"/>
          </a:xfrm>
          <a:custGeom>
            <a:avLst/>
            <a:gdLst/>
            <a:ahLst/>
            <a:cxnLst/>
            <a:rect l="l" t="t" r="r" b="b"/>
            <a:pathLst>
              <a:path w="1691277" h="238893">
                <a:moveTo>
                  <a:pt x="0" y="0"/>
                </a:moveTo>
                <a:lnTo>
                  <a:pt x="1691277" y="0"/>
                </a:lnTo>
                <a:lnTo>
                  <a:pt x="1691277" y="238893"/>
                </a:lnTo>
                <a:lnTo>
                  <a:pt x="0" y="2388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961451" y="5873117"/>
            <a:ext cx="571481" cy="1306243"/>
          </a:xfrm>
          <a:custGeom>
            <a:avLst/>
            <a:gdLst/>
            <a:ahLst/>
            <a:cxnLst/>
            <a:rect l="l" t="t" r="r" b="b"/>
            <a:pathLst>
              <a:path w="571481" h="1306243">
                <a:moveTo>
                  <a:pt x="0" y="0"/>
                </a:moveTo>
                <a:lnTo>
                  <a:pt x="571482" y="0"/>
                </a:lnTo>
                <a:lnTo>
                  <a:pt x="571482" y="1306243"/>
                </a:lnTo>
                <a:lnTo>
                  <a:pt x="0" y="13062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920411" y="4798238"/>
            <a:ext cx="1023159" cy="144521"/>
          </a:xfrm>
          <a:custGeom>
            <a:avLst/>
            <a:gdLst/>
            <a:ahLst/>
            <a:cxnLst/>
            <a:rect l="l" t="t" r="r" b="b"/>
            <a:pathLst>
              <a:path w="1023159" h="144521">
                <a:moveTo>
                  <a:pt x="0" y="0"/>
                </a:moveTo>
                <a:lnTo>
                  <a:pt x="1023159" y="0"/>
                </a:lnTo>
                <a:lnTo>
                  <a:pt x="1023159" y="144521"/>
                </a:lnTo>
                <a:lnTo>
                  <a:pt x="0" y="14452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431991" y="4137209"/>
            <a:ext cx="1023159" cy="144521"/>
          </a:xfrm>
          <a:custGeom>
            <a:avLst/>
            <a:gdLst/>
            <a:ahLst/>
            <a:cxnLst/>
            <a:rect l="l" t="t" r="r" b="b"/>
            <a:pathLst>
              <a:path w="1023159" h="144521">
                <a:moveTo>
                  <a:pt x="0" y="0"/>
                </a:moveTo>
                <a:lnTo>
                  <a:pt x="1023159" y="0"/>
                </a:lnTo>
                <a:lnTo>
                  <a:pt x="1023159" y="144522"/>
                </a:lnTo>
                <a:lnTo>
                  <a:pt x="0" y="1445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609511" y="5480263"/>
            <a:ext cx="1691277" cy="238893"/>
          </a:xfrm>
          <a:custGeom>
            <a:avLst/>
            <a:gdLst/>
            <a:ahLst/>
            <a:cxnLst/>
            <a:rect l="l" t="t" r="r" b="b"/>
            <a:pathLst>
              <a:path w="1691277" h="238893">
                <a:moveTo>
                  <a:pt x="0" y="0"/>
                </a:moveTo>
                <a:lnTo>
                  <a:pt x="1691278" y="0"/>
                </a:lnTo>
                <a:lnTo>
                  <a:pt x="1691278" y="238893"/>
                </a:lnTo>
                <a:lnTo>
                  <a:pt x="0" y="2388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408832" y="5480263"/>
            <a:ext cx="1023159" cy="144521"/>
          </a:xfrm>
          <a:custGeom>
            <a:avLst/>
            <a:gdLst/>
            <a:ahLst/>
            <a:cxnLst/>
            <a:rect l="l" t="t" r="r" b="b"/>
            <a:pathLst>
              <a:path w="1023159" h="144521">
                <a:moveTo>
                  <a:pt x="0" y="0"/>
                </a:moveTo>
                <a:lnTo>
                  <a:pt x="1023159" y="0"/>
                </a:lnTo>
                <a:lnTo>
                  <a:pt x="1023159" y="144521"/>
                </a:lnTo>
                <a:lnTo>
                  <a:pt x="0" y="14452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389970" y="5873117"/>
            <a:ext cx="571481" cy="1306243"/>
          </a:xfrm>
          <a:custGeom>
            <a:avLst/>
            <a:gdLst/>
            <a:ahLst/>
            <a:cxnLst/>
            <a:rect l="l" t="t" r="r" b="b"/>
            <a:pathLst>
              <a:path w="571481" h="1306243">
                <a:moveTo>
                  <a:pt x="0" y="0"/>
                </a:moveTo>
                <a:lnTo>
                  <a:pt x="571481" y="0"/>
                </a:lnTo>
                <a:lnTo>
                  <a:pt x="571481" y="1306243"/>
                </a:lnTo>
                <a:lnTo>
                  <a:pt x="0" y="130624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-1064511" y="-1160568"/>
            <a:ext cx="4125113" cy="4114800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522508" y="6424717"/>
            <a:ext cx="7723660" cy="103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2435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Nu uitați: pe acestea le vom folosi cu D. &amp; Akk.   </a:t>
            </a:r>
            <a:endParaRPr lang="en-US" sz="2435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ctr">
              <a:lnSpc>
                <a:spcPts val="3410"/>
              </a:lnSpc>
            </a:pPr>
          </a:p>
        </p:txBody>
      </p:sp>
      <p:sp>
        <p:nvSpPr>
          <p:cNvPr id="33" name="TextBox 33"/>
          <p:cNvSpPr txBox="1"/>
          <p:nvPr/>
        </p:nvSpPr>
        <p:spPr>
          <a:xfrm>
            <a:off x="0" y="333550"/>
            <a:ext cx="2019698" cy="192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5"/>
              </a:lnSpc>
              <a:spcBef>
                <a:spcPct val="0"/>
              </a:spcBef>
            </a:pPr>
            <a:r>
              <a:rPr lang="en-US" sz="2780">
                <a:solidFill>
                  <a:srgbClr val="FFF9F3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Verben </a:t>
            </a:r>
            <a:endParaRPr lang="en-US" sz="2780">
              <a:solidFill>
                <a:srgbClr val="FFF9F3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ctr">
              <a:lnSpc>
                <a:spcPts val="3895"/>
              </a:lnSpc>
              <a:spcBef>
                <a:spcPct val="0"/>
              </a:spcBef>
            </a:pPr>
            <a:r>
              <a:rPr lang="en-US" sz="2780">
                <a:solidFill>
                  <a:srgbClr val="FFF9F3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mit </a:t>
            </a:r>
            <a:r>
              <a:rPr lang="en-US" sz="2780">
                <a:solidFill>
                  <a:srgbClr val="FF001E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Dativ</a:t>
            </a:r>
            <a:r>
              <a:rPr lang="en-US" sz="2780">
                <a:solidFill>
                  <a:srgbClr val="FFF9F3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und  </a:t>
            </a:r>
            <a:r>
              <a:rPr lang="en-US" sz="2780">
                <a:solidFill>
                  <a:srgbClr val="FFFFFF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Akkusativ</a:t>
            </a:r>
            <a:endParaRPr lang="en-US" sz="2780">
              <a:solidFill>
                <a:srgbClr val="FFFFFF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34" name="TextBox 34"/>
          <p:cNvSpPr txBox="1"/>
          <p:nvPr/>
        </p:nvSpPr>
        <p:spPr>
          <a:xfrm rot="228016">
            <a:off x="11633794" y="1914838"/>
            <a:ext cx="4941065" cy="536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875" lvl="1" indent="-388620" algn="ctr">
              <a:lnSpc>
                <a:spcPts val="5040"/>
              </a:lnSpc>
              <a:buFont typeface="Arial" panose="020B0604020202020204"/>
              <a:buChar char="•"/>
            </a:pPr>
            <a:r>
              <a:rPr lang="en-US" sz="3600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schenken = a  dărui ceva cuiva</a:t>
            </a:r>
            <a:endParaRPr lang="en-US" sz="3600">
              <a:solidFill>
                <a:srgbClr val="000000"/>
              </a:solidFill>
              <a:latin typeface="Biski"/>
              <a:ea typeface="Biski"/>
              <a:cs typeface="Biski"/>
              <a:sym typeface="Biski"/>
            </a:endParaR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 </a:t>
            </a:r>
            <a:endParaRPr lang="en-US" sz="3600">
              <a:solidFill>
                <a:srgbClr val="000000"/>
              </a:solidFill>
              <a:latin typeface="Biski"/>
              <a:ea typeface="Biski"/>
              <a:cs typeface="Biski"/>
              <a:sym typeface="Biski"/>
            </a:endParaRPr>
          </a:p>
          <a:p>
            <a:pPr marL="777875" lvl="1" indent="-388620" algn="ctr">
              <a:lnSpc>
                <a:spcPts val="5040"/>
              </a:lnSpc>
              <a:buFont typeface="Arial" panose="020B0604020202020204"/>
              <a:buChar char="•"/>
            </a:pPr>
            <a:r>
              <a:rPr lang="en-US" sz="3600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zeigen: a arăta ceva cuiva</a:t>
            </a:r>
            <a:endParaRPr lang="en-US" sz="3600">
              <a:solidFill>
                <a:srgbClr val="000000"/>
              </a:solidFill>
              <a:latin typeface="Biski"/>
              <a:ea typeface="Biski"/>
              <a:cs typeface="Biski"/>
              <a:sym typeface="Biski"/>
            </a:endParaRPr>
          </a:p>
          <a:p>
            <a:pPr algn="ctr">
              <a:lnSpc>
                <a:spcPts val="5040"/>
              </a:lnSpc>
            </a:pPr>
          </a:p>
          <a:p>
            <a:pPr marL="777875" lvl="1" indent="-388620" algn="ctr">
              <a:lnSpc>
                <a:spcPts val="5040"/>
              </a:lnSpc>
              <a:buFont typeface="Arial" panose="020B0604020202020204"/>
              <a:buChar char="•"/>
            </a:pPr>
            <a:r>
              <a:rPr lang="en-US" sz="3600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geben= a da ceva cuiva</a:t>
            </a:r>
            <a:endParaRPr lang="en-US" sz="3600">
              <a:solidFill>
                <a:srgbClr val="000000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367919" y="512475"/>
            <a:ext cx="12676637" cy="17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5"/>
              </a:lnSpc>
            </a:pPr>
            <a:r>
              <a:rPr lang="en-US" sz="2960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Există și verbe care impun folosirea a două cazuri concomitent.</a:t>
            </a:r>
            <a:endParaRPr lang="en-US" sz="2960">
              <a:solidFill>
                <a:srgbClr val="000000"/>
              </a:solidFill>
              <a:latin typeface="Biski"/>
              <a:ea typeface="Biski"/>
              <a:cs typeface="Biski"/>
              <a:sym typeface="Biski"/>
            </a:endParaRPr>
          </a:p>
          <a:p>
            <a:pPr algn="l">
              <a:lnSpc>
                <a:spcPts val="4145"/>
              </a:lnSpc>
            </a:pPr>
            <a:r>
              <a:rPr lang="en-US" sz="2960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Observați următoarele exemple: </a:t>
            </a:r>
            <a:endParaRPr lang="en-US" sz="2960">
              <a:solidFill>
                <a:srgbClr val="000000"/>
              </a:solidFill>
              <a:latin typeface="Biski"/>
              <a:ea typeface="Biski"/>
              <a:cs typeface="Biski"/>
              <a:sym typeface="Biski"/>
            </a:endParaRPr>
          </a:p>
          <a:p>
            <a:pPr algn="l">
              <a:lnSpc>
                <a:spcPts val="4145"/>
              </a:lnSpc>
            </a:pPr>
          </a:p>
        </p:txBody>
      </p:sp>
      <p:sp>
        <p:nvSpPr>
          <p:cNvPr id="36" name="Freeform 36"/>
          <p:cNvSpPr/>
          <p:nvPr/>
        </p:nvSpPr>
        <p:spPr>
          <a:xfrm>
            <a:off x="7333762" y="7238387"/>
            <a:ext cx="1669743" cy="1745236"/>
          </a:xfrm>
          <a:custGeom>
            <a:avLst/>
            <a:gdLst/>
            <a:ahLst/>
            <a:cxnLst/>
            <a:rect l="l" t="t" r="r" b="b"/>
            <a:pathLst>
              <a:path w="1669743" h="1745236">
                <a:moveTo>
                  <a:pt x="0" y="0"/>
                </a:moveTo>
                <a:lnTo>
                  <a:pt x="1669743" y="0"/>
                </a:lnTo>
                <a:lnTo>
                  <a:pt x="1669743" y="1745236"/>
                </a:lnTo>
                <a:lnTo>
                  <a:pt x="0" y="174523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622787" y="7179360"/>
            <a:ext cx="1792849" cy="1792849"/>
          </a:xfrm>
          <a:custGeom>
            <a:avLst/>
            <a:gdLst/>
            <a:ahLst/>
            <a:cxnLst/>
            <a:rect l="l" t="t" r="r" b="b"/>
            <a:pathLst>
              <a:path w="1792849" h="1792849">
                <a:moveTo>
                  <a:pt x="0" y="0"/>
                </a:moveTo>
                <a:lnTo>
                  <a:pt x="1792848" y="0"/>
                </a:lnTo>
                <a:lnTo>
                  <a:pt x="1792848" y="1792849"/>
                </a:lnTo>
                <a:lnTo>
                  <a:pt x="0" y="179284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009849" y="7705835"/>
            <a:ext cx="16981022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Biski Bold"/>
                <a:ea typeface="Biski Bold"/>
                <a:cs typeface="Biski Bold"/>
                <a:sym typeface="Biski Bold"/>
              </a:rPr>
              <a:t>WAS?</a:t>
            </a:r>
            <a:endParaRPr lang="en-US" sz="2400">
              <a:solidFill>
                <a:srgbClr val="FFFFFF"/>
              </a:solidFill>
              <a:latin typeface="Biski Bold"/>
              <a:ea typeface="Biski Bold"/>
              <a:cs typeface="Biski Bold"/>
              <a:sym typeface="Biski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160288" y="7679800"/>
            <a:ext cx="1669743" cy="648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Biski Bold"/>
                <a:ea typeface="Biski Bold"/>
                <a:cs typeface="Biski Bold"/>
                <a:sym typeface="Biski Bold"/>
              </a:rPr>
              <a:t>WEM?</a:t>
            </a:r>
            <a:endParaRPr lang="en-US" sz="2600">
              <a:solidFill>
                <a:srgbClr val="FFFFFF"/>
              </a:solidFill>
              <a:latin typeface="Biski Bold"/>
              <a:ea typeface="Biski Bold"/>
              <a:cs typeface="Biski Bold"/>
              <a:sym typeface="Biski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9043"/>
            <a:ext cx="16668346" cy="9089459"/>
            <a:chOff x="0" y="0"/>
            <a:chExt cx="4390017" cy="23939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90017" cy="2393932"/>
            </a:xfrm>
            <a:custGeom>
              <a:avLst/>
              <a:gdLst/>
              <a:ahLst/>
              <a:cxnLst/>
              <a:rect l="l" t="t" r="r" b="b"/>
              <a:pathLst>
                <a:path w="4390017" h="2393932">
                  <a:moveTo>
                    <a:pt x="23688" y="0"/>
                  </a:moveTo>
                  <a:lnTo>
                    <a:pt x="4366330" y="0"/>
                  </a:lnTo>
                  <a:cubicBezTo>
                    <a:pt x="4372612" y="0"/>
                    <a:pt x="4378637" y="2496"/>
                    <a:pt x="4383079" y="6938"/>
                  </a:cubicBezTo>
                  <a:cubicBezTo>
                    <a:pt x="4387522" y="11380"/>
                    <a:pt x="4390017" y="17405"/>
                    <a:pt x="4390017" y="23688"/>
                  </a:cubicBezTo>
                  <a:lnTo>
                    <a:pt x="4390017" y="2370244"/>
                  </a:lnTo>
                  <a:cubicBezTo>
                    <a:pt x="4390017" y="2376526"/>
                    <a:pt x="4387522" y="2382551"/>
                    <a:pt x="4383079" y="2386994"/>
                  </a:cubicBezTo>
                  <a:cubicBezTo>
                    <a:pt x="4378637" y="2391436"/>
                    <a:pt x="4372612" y="2393932"/>
                    <a:pt x="4366330" y="2393932"/>
                  </a:cubicBezTo>
                  <a:lnTo>
                    <a:pt x="23688" y="2393932"/>
                  </a:lnTo>
                  <a:cubicBezTo>
                    <a:pt x="10605" y="2393932"/>
                    <a:pt x="0" y="2383326"/>
                    <a:pt x="0" y="2370244"/>
                  </a:cubicBezTo>
                  <a:lnTo>
                    <a:pt x="0" y="23688"/>
                  </a:lnTo>
                  <a:cubicBezTo>
                    <a:pt x="0" y="10605"/>
                    <a:pt x="10605" y="0"/>
                    <a:pt x="23688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90017" cy="243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5983627"/>
            <a:ext cx="4303373" cy="4303373"/>
          </a:xfrm>
          <a:custGeom>
            <a:avLst/>
            <a:gdLst/>
            <a:ahLst/>
            <a:cxnLst/>
            <a:rect l="l" t="t" r="r" b="b"/>
            <a:pathLst>
              <a:path w="4303373" h="4303373">
                <a:moveTo>
                  <a:pt x="0" y="0"/>
                </a:moveTo>
                <a:lnTo>
                  <a:pt x="4303373" y="0"/>
                </a:lnTo>
                <a:lnTo>
                  <a:pt x="4303373" y="4303373"/>
                </a:lnTo>
                <a:lnTo>
                  <a:pt x="0" y="43033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45351" y="4552991"/>
            <a:ext cx="394516" cy="394516"/>
          </a:xfrm>
          <a:custGeom>
            <a:avLst/>
            <a:gdLst/>
            <a:ahLst/>
            <a:cxnLst/>
            <a:rect l="l" t="t" r="r" b="b"/>
            <a:pathLst>
              <a:path w="394516" h="394516">
                <a:moveTo>
                  <a:pt x="0" y="0"/>
                </a:moveTo>
                <a:lnTo>
                  <a:pt x="394516" y="0"/>
                </a:lnTo>
                <a:lnTo>
                  <a:pt x="394516" y="394516"/>
                </a:lnTo>
                <a:lnTo>
                  <a:pt x="0" y="3945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 flipV="1">
            <a:off x="14287500" y="0"/>
            <a:ext cx="4000500" cy="4000500"/>
          </a:xfrm>
          <a:custGeom>
            <a:avLst/>
            <a:gdLst/>
            <a:ahLst/>
            <a:cxnLst/>
            <a:rect l="l" t="t" r="r" b="b"/>
            <a:pathLst>
              <a:path w="4000500" h="4000500">
                <a:moveTo>
                  <a:pt x="4000500" y="4000500"/>
                </a:moveTo>
                <a:lnTo>
                  <a:pt x="0" y="4000500"/>
                </a:lnTo>
                <a:lnTo>
                  <a:pt x="0" y="0"/>
                </a:lnTo>
                <a:lnTo>
                  <a:pt x="4000500" y="0"/>
                </a:lnTo>
                <a:lnTo>
                  <a:pt x="4000500" y="40005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92207" y="710669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1" y="0"/>
                </a:lnTo>
                <a:lnTo>
                  <a:pt x="636061" y="636062"/>
                </a:lnTo>
                <a:lnTo>
                  <a:pt x="0" y="636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499503" y="5751092"/>
            <a:ext cx="465071" cy="465071"/>
          </a:xfrm>
          <a:custGeom>
            <a:avLst/>
            <a:gdLst/>
            <a:ahLst/>
            <a:cxnLst/>
            <a:rect l="l" t="t" r="r" b="b"/>
            <a:pathLst>
              <a:path w="465071" h="465071">
                <a:moveTo>
                  <a:pt x="0" y="0"/>
                </a:moveTo>
                <a:lnTo>
                  <a:pt x="465071" y="0"/>
                </a:lnTo>
                <a:lnTo>
                  <a:pt x="465071" y="465070"/>
                </a:lnTo>
                <a:lnTo>
                  <a:pt x="0" y="465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1066750" y="-433985"/>
            <a:ext cx="3546492" cy="3288565"/>
          </a:xfrm>
          <a:custGeom>
            <a:avLst/>
            <a:gdLst/>
            <a:ahLst/>
            <a:cxnLst/>
            <a:rect l="l" t="t" r="r" b="b"/>
            <a:pathLst>
              <a:path w="3546492" h="3288565">
                <a:moveTo>
                  <a:pt x="0" y="0"/>
                </a:moveTo>
                <a:lnTo>
                  <a:pt x="3546492" y="0"/>
                </a:lnTo>
                <a:lnTo>
                  <a:pt x="3546492" y="3288565"/>
                </a:lnTo>
                <a:lnTo>
                  <a:pt x="0" y="3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 flipV="1">
            <a:off x="16028268" y="8116798"/>
            <a:ext cx="3449796" cy="3198902"/>
          </a:xfrm>
          <a:custGeom>
            <a:avLst/>
            <a:gdLst/>
            <a:ahLst/>
            <a:cxnLst/>
            <a:rect l="l" t="t" r="r" b="b"/>
            <a:pathLst>
              <a:path w="3449796" h="3198902">
                <a:moveTo>
                  <a:pt x="3449797" y="3198902"/>
                </a:moveTo>
                <a:lnTo>
                  <a:pt x="0" y="3198902"/>
                </a:lnTo>
                <a:lnTo>
                  <a:pt x="0" y="0"/>
                </a:lnTo>
                <a:lnTo>
                  <a:pt x="3449797" y="0"/>
                </a:lnTo>
                <a:lnTo>
                  <a:pt x="3449797" y="319890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9134" y="1718057"/>
            <a:ext cx="15152904" cy="6836026"/>
          </a:xfrm>
          <a:custGeom>
            <a:avLst/>
            <a:gdLst/>
            <a:ahLst/>
            <a:cxnLst/>
            <a:rect l="l" t="t" r="r" b="b"/>
            <a:pathLst>
              <a:path w="15152904" h="6836026">
                <a:moveTo>
                  <a:pt x="0" y="0"/>
                </a:moveTo>
                <a:lnTo>
                  <a:pt x="15152904" y="0"/>
                </a:lnTo>
                <a:lnTo>
                  <a:pt x="15152904" y="6836026"/>
                </a:lnTo>
                <a:lnTo>
                  <a:pt x="0" y="68360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754143" y="-546550"/>
            <a:ext cx="10118725" cy="201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5"/>
              </a:lnSpc>
            </a:pPr>
            <a:r>
              <a:rPr lang="en-US" sz="7995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Übungen/Aplicații</a:t>
            </a:r>
            <a:endParaRPr lang="en-US" sz="7995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945351" y="1470407"/>
            <a:ext cx="14342399" cy="719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 Bold"/>
                <a:ea typeface="Biski Bold"/>
                <a:cs typeface="Biski Bold"/>
                <a:sym typeface="Biski Bold"/>
              </a:rPr>
              <a:t>1.Alicia mag Make-up. Jan schenkt ………. einen Nagellack.</a:t>
            </a:r>
            <a:endParaRPr lang="en-US" sz="2500">
              <a:solidFill>
                <a:srgbClr val="2B3425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                       </a:t>
            </a: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a.dir          b. ihm             c. ihr 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 Bold"/>
                <a:ea typeface="Biski Bold"/>
                <a:cs typeface="Biski Bold"/>
                <a:sym typeface="Biski Bold"/>
              </a:rPr>
              <a:t>2.Oma Elke mag Helene Fischer. Knut kauft ……. Tickets für ein Helene-Fischer-Konzert.</a:t>
            </a:r>
            <a:endParaRPr lang="en-US" sz="2500">
              <a:solidFill>
                <a:srgbClr val="2B3425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                      </a:t>
            </a: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a.ihr           b. mir               c. ihm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 Bold"/>
                <a:ea typeface="Biski Bold"/>
                <a:cs typeface="Biski Bold"/>
                <a:sym typeface="Biski Bold"/>
              </a:rPr>
              <a:t>3.Christiane fotografiert gern. Alexander schenkt …….…. eine Kamera.</a:t>
            </a:r>
            <a:endParaRPr lang="en-US" sz="2500">
              <a:solidFill>
                <a:srgbClr val="2B3425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                      </a:t>
            </a: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a.mir          b. dir               c. ihr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 Bold"/>
                <a:ea typeface="Biski Bold"/>
                <a:cs typeface="Biski Bold"/>
                <a:sym typeface="Biski Bold"/>
              </a:rPr>
              <a:t>4.Diego mag Computerspiele. Papa schenkt ……. ein Headset.</a:t>
            </a: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 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                      </a:t>
            </a: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a.ihr           b. ihm               c. mir  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 Bold"/>
                <a:ea typeface="Biski Bold"/>
                <a:cs typeface="Biski Bold"/>
                <a:sym typeface="Biski Bold"/>
              </a:rPr>
              <a:t>5.Leo muss Englisch lernen. Hana gibt…………… ihr Wörterbuch. </a:t>
            </a:r>
            <a:endParaRPr lang="en-US" sz="2500">
              <a:solidFill>
                <a:srgbClr val="2B3425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                     </a:t>
            </a: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a.ihr            b. uns               c. ihm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 Bold"/>
                <a:ea typeface="Biski Bold"/>
                <a:cs typeface="Biski Bold"/>
                <a:sym typeface="Biski Bold"/>
              </a:rPr>
              <a:t>6.Leon mag Klara. Er schenkt ………. ein Armband. </a:t>
            </a: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                      a. mir          b. ihm               c. ihr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 Bold"/>
                <a:ea typeface="Biski Bold"/>
                <a:cs typeface="Biski Bold"/>
                <a:sym typeface="Biski Bold"/>
              </a:rPr>
              <a:t>7. </a:t>
            </a:r>
            <a:r>
              <a:rPr lang="en-US" sz="2500">
                <a:solidFill>
                  <a:srgbClr val="2B3425"/>
                </a:solidFill>
                <a:latin typeface="Biski Bold"/>
                <a:ea typeface="Biski Bold"/>
                <a:cs typeface="Biski Bold"/>
                <a:sym typeface="Biski Bold"/>
              </a:rPr>
              <a:t>Und du, was schenkst du deiner Freundin/deinem Freund zum Geburtstag?</a:t>
            </a:r>
            <a:endParaRPr lang="en-US" sz="2500">
              <a:solidFill>
                <a:srgbClr val="2B3425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</a:rPr>
              <a:t>…………………………………………………………………………………………………………………</a:t>
            </a:r>
            <a:endParaRPr lang="en-US" sz="2500">
              <a:solidFill>
                <a:srgbClr val="2B3425"/>
              </a:solidFill>
              <a:latin typeface="Biski"/>
              <a:ea typeface="Biski"/>
              <a:cs typeface="Biski"/>
              <a:sym typeface="Biski"/>
            </a:endParaRPr>
          </a:p>
          <a:p>
            <a:pPr algn="just">
              <a:lnSpc>
                <a:spcPts val="350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9043"/>
            <a:ext cx="16668346" cy="9089459"/>
            <a:chOff x="0" y="0"/>
            <a:chExt cx="4390017" cy="23939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90017" cy="2393932"/>
            </a:xfrm>
            <a:custGeom>
              <a:avLst/>
              <a:gdLst/>
              <a:ahLst/>
              <a:cxnLst/>
              <a:rect l="l" t="t" r="r" b="b"/>
              <a:pathLst>
                <a:path w="4390017" h="2393932">
                  <a:moveTo>
                    <a:pt x="23688" y="0"/>
                  </a:moveTo>
                  <a:lnTo>
                    <a:pt x="4366330" y="0"/>
                  </a:lnTo>
                  <a:cubicBezTo>
                    <a:pt x="4372612" y="0"/>
                    <a:pt x="4378637" y="2496"/>
                    <a:pt x="4383079" y="6938"/>
                  </a:cubicBezTo>
                  <a:cubicBezTo>
                    <a:pt x="4387522" y="11380"/>
                    <a:pt x="4390017" y="17405"/>
                    <a:pt x="4390017" y="23688"/>
                  </a:cubicBezTo>
                  <a:lnTo>
                    <a:pt x="4390017" y="2370244"/>
                  </a:lnTo>
                  <a:cubicBezTo>
                    <a:pt x="4390017" y="2376526"/>
                    <a:pt x="4387522" y="2382551"/>
                    <a:pt x="4383079" y="2386994"/>
                  </a:cubicBezTo>
                  <a:cubicBezTo>
                    <a:pt x="4378637" y="2391436"/>
                    <a:pt x="4372612" y="2393932"/>
                    <a:pt x="4366330" y="2393932"/>
                  </a:cubicBezTo>
                  <a:lnTo>
                    <a:pt x="23688" y="2393932"/>
                  </a:lnTo>
                  <a:cubicBezTo>
                    <a:pt x="10605" y="2393932"/>
                    <a:pt x="0" y="2383326"/>
                    <a:pt x="0" y="2370244"/>
                  </a:cubicBezTo>
                  <a:lnTo>
                    <a:pt x="0" y="23688"/>
                  </a:lnTo>
                  <a:cubicBezTo>
                    <a:pt x="0" y="10605"/>
                    <a:pt x="10605" y="0"/>
                    <a:pt x="23688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90017" cy="243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r>
                <a:rPr lang="en-US" sz="1900" u="sng">
                  <a:solidFill>
                    <a:srgbClr val="000000"/>
                  </a:solidFill>
                  <a:latin typeface="Canva Sans" panose="020B0503030501040103"/>
                  <a:ea typeface="Canva Sans" panose="020B0503030501040103"/>
                  <a:cs typeface="Canva Sans" panose="020B0503030501040103"/>
                  <a:sym typeface="Canva Sans" panose="020B0503030501040103"/>
                  <a:hlinkClick r:id="rId3" tooltip="https://wordwall.net/resource/4665929"/>
                </a:rPr>
                <a:t>Was ist richtig?</a:t>
              </a:r>
              <a:endParaRPr lang="en-US" sz="1900" u="sng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  <a:hlinkClick r:id="rId3" tooltip="https://wordwall.net/resource/4665929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5983627"/>
            <a:ext cx="4303373" cy="4303373"/>
          </a:xfrm>
          <a:custGeom>
            <a:avLst/>
            <a:gdLst/>
            <a:ahLst/>
            <a:cxnLst/>
            <a:rect l="l" t="t" r="r" b="b"/>
            <a:pathLst>
              <a:path w="4303373" h="4303373">
                <a:moveTo>
                  <a:pt x="0" y="0"/>
                </a:moveTo>
                <a:lnTo>
                  <a:pt x="4303373" y="0"/>
                </a:lnTo>
                <a:lnTo>
                  <a:pt x="4303373" y="4303373"/>
                </a:lnTo>
                <a:lnTo>
                  <a:pt x="0" y="4303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45351" y="4552991"/>
            <a:ext cx="394516" cy="394516"/>
          </a:xfrm>
          <a:custGeom>
            <a:avLst/>
            <a:gdLst/>
            <a:ahLst/>
            <a:cxnLst/>
            <a:rect l="l" t="t" r="r" b="b"/>
            <a:pathLst>
              <a:path w="394516" h="394516">
                <a:moveTo>
                  <a:pt x="0" y="0"/>
                </a:moveTo>
                <a:lnTo>
                  <a:pt x="394516" y="0"/>
                </a:lnTo>
                <a:lnTo>
                  <a:pt x="394516" y="394516"/>
                </a:lnTo>
                <a:lnTo>
                  <a:pt x="0" y="3945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 flipV="1">
            <a:off x="14287500" y="0"/>
            <a:ext cx="4000500" cy="4000500"/>
          </a:xfrm>
          <a:custGeom>
            <a:avLst/>
            <a:gdLst/>
            <a:ahLst/>
            <a:cxnLst/>
            <a:rect l="l" t="t" r="r" b="b"/>
            <a:pathLst>
              <a:path w="4000500" h="4000500">
                <a:moveTo>
                  <a:pt x="4000500" y="4000500"/>
                </a:moveTo>
                <a:lnTo>
                  <a:pt x="0" y="4000500"/>
                </a:lnTo>
                <a:lnTo>
                  <a:pt x="0" y="0"/>
                </a:lnTo>
                <a:lnTo>
                  <a:pt x="4000500" y="0"/>
                </a:lnTo>
                <a:lnTo>
                  <a:pt x="4000500" y="40005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92207" y="710669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1" y="0"/>
                </a:lnTo>
                <a:lnTo>
                  <a:pt x="636061" y="636062"/>
                </a:lnTo>
                <a:lnTo>
                  <a:pt x="0" y="636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499503" y="5751092"/>
            <a:ext cx="465071" cy="465071"/>
          </a:xfrm>
          <a:custGeom>
            <a:avLst/>
            <a:gdLst/>
            <a:ahLst/>
            <a:cxnLst/>
            <a:rect l="l" t="t" r="r" b="b"/>
            <a:pathLst>
              <a:path w="465071" h="465071">
                <a:moveTo>
                  <a:pt x="0" y="0"/>
                </a:moveTo>
                <a:lnTo>
                  <a:pt x="465071" y="0"/>
                </a:lnTo>
                <a:lnTo>
                  <a:pt x="465071" y="465070"/>
                </a:lnTo>
                <a:lnTo>
                  <a:pt x="0" y="465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1066750" y="-433985"/>
            <a:ext cx="3546492" cy="3288565"/>
          </a:xfrm>
          <a:custGeom>
            <a:avLst/>
            <a:gdLst/>
            <a:ahLst/>
            <a:cxnLst/>
            <a:rect l="l" t="t" r="r" b="b"/>
            <a:pathLst>
              <a:path w="3546492" h="3288565">
                <a:moveTo>
                  <a:pt x="0" y="0"/>
                </a:moveTo>
                <a:lnTo>
                  <a:pt x="3546492" y="0"/>
                </a:lnTo>
                <a:lnTo>
                  <a:pt x="3546492" y="3288565"/>
                </a:lnTo>
                <a:lnTo>
                  <a:pt x="0" y="3288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 flipV="1">
            <a:off x="16028268" y="8116798"/>
            <a:ext cx="3449796" cy="3198902"/>
          </a:xfrm>
          <a:custGeom>
            <a:avLst/>
            <a:gdLst/>
            <a:ahLst/>
            <a:cxnLst/>
            <a:rect l="l" t="t" r="r" b="b"/>
            <a:pathLst>
              <a:path w="3449796" h="3198902">
                <a:moveTo>
                  <a:pt x="3449797" y="3198902"/>
                </a:moveTo>
                <a:lnTo>
                  <a:pt x="0" y="3198902"/>
                </a:lnTo>
                <a:lnTo>
                  <a:pt x="0" y="0"/>
                </a:lnTo>
                <a:lnTo>
                  <a:pt x="3449797" y="0"/>
                </a:lnTo>
                <a:lnTo>
                  <a:pt x="3449797" y="319890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439351" y="3167876"/>
            <a:ext cx="10848149" cy="5166431"/>
          </a:xfrm>
          <a:custGeom>
            <a:avLst/>
            <a:gdLst/>
            <a:ahLst/>
            <a:cxnLst/>
            <a:rect l="l" t="t" r="r" b="b"/>
            <a:pathLst>
              <a:path w="10848149" h="5166431">
                <a:moveTo>
                  <a:pt x="0" y="0"/>
                </a:moveTo>
                <a:lnTo>
                  <a:pt x="10848149" y="0"/>
                </a:lnTo>
                <a:lnTo>
                  <a:pt x="10848149" y="5166431"/>
                </a:lnTo>
                <a:lnTo>
                  <a:pt x="0" y="5166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67847" y="5143500"/>
            <a:ext cx="4291317" cy="2826905"/>
          </a:xfrm>
          <a:custGeom>
            <a:avLst/>
            <a:gdLst/>
            <a:ahLst/>
            <a:cxnLst/>
            <a:rect l="l" t="t" r="r" b="b"/>
            <a:pathLst>
              <a:path w="4291317" h="2826905">
                <a:moveTo>
                  <a:pt x="0" y="0"/>
                </a:moveTo>
                <a:lnTo>
                  <a:pt x="4291317" y="0"/>
                </a:lnTo>
                <a:lnTo>
                  <a:pt x="4291317" y="2826905"/>
                </a:lnTo>
                <a:lnTo>
                  <a:pt x="0" y="28269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754143" y="-546550"/>
            <a:ext cx="10118725" cy="201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5"/>
              </a:lnSpc>
            </a:pPr>
            <a:r>
              <a:rPr lang="en-US" sz="7995">
                <a:solidFill>
                  <a:srgbClr val="58664E"/>
                </a:solidFill>
                <a:latin typeface="Biski"/>
                <a:ea typeface="Biski"/>
                <a:cs typeface="Biski"/>
                <a:sym typeface="Biski"/>
              </a:rPr>
              <a:t>Übungen/Aplicații</a:t>
            </a:r>
            <a:endParaRPr lang="en-US" sz="7995">
              <a:solidFill>
                <a:srgbClr val="58664E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754143" y="3601760"/>
            <a:ext cx="10136616" cy="95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u="sng">
                <a:solidFill>
                  <a:srgbClr val="2B3425"/>
                </a:solidFill>
                <a:latin typeface="Biski"/>
                <a:ea typeface="Biski"/>
                <a:cs typeface="Biski"/>
                <a:sym typeface="Biski"/>
                <a:hlinkClick r:id="rId3" tooltip="https://wordwall.net/resource/4665929"/>
              </a:rPr>
              <a:t>Clicke hier für die interaktive Übung!</a:t>
            </a:r>
            <a:endParaRPr lang="en-US" sz="3800" u="sng">
              <a:solidFill>
                <a:srgbClr val="2B3425"/>
              </a:solidFill>
              <a:latin typeface="Biski"/>
              <a:ea typeface="Biski"/>
              <a:cs typeface="Biski"/>
              <a:sym typeface="Biski"/>
              <a:hlinkClick r:id="rId3" tooltip="https://wordwall.net/resource/466592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4192310"/>
            <a:ext cx="6572250" cy="6572250"/>
          </a:xfrm>
          <a:custGeom>
            <a:avLst/>
            <a:gdLst/>
            <a:ahLst/>
            <a:cxnLst/>
            <a:rect l="l" t="t" r="r" b="b"/>
            <a:pathLst>
              <a:path w="6572250" h="6572250">
                <a:moveTo>
                  <a:pt x="0" y="0"/>
                </a:moveTo>
                <a:lnTo>
                  <a:pt x="6572250" y="0"/>
                </a:lnTo>
                <a:lnTo>
                  <a:pt x="6572250" y="6572250"/>
                </a:lnTo>
                <a:lnTo>
                  <a:pt x="0" y="6572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39661" y="4774703"/>
            <a:ext cx="992039" cy="992039"/>
          </a:xfrm>
          <a:custGeom>
            <a:avLst/>
            <a:gdLst/>
            <a:ahLst/>
            <a:cxnLst/>
            <a:rect l="l" t="t" r="r" b="b"/>
            <a:pathLst>
              <a:path w="992039" h="992039">
                <a:moveTo>
                  <a:pt x="0" y="0"/>
                </a:moveTo>
                <a:lnTo>
                  <a:pt x="992039" y="0"/>
                </a:lnTo>
                <a:lnTo>
                  <a:pt x="992039" y="992040"/>
                </a:lnTo>
                <a:lnTo>
                  <a:pt x="0" y="9920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097373" y="2724849"/>
            <a:ext cx="12093253" cy="4837301"/>
          </a:xfrm>
          <a:custGeom>
            <a:avLst/>
            <a:gdLst/>
            <a:ahLst/>
            <a:cxnLst/>
            <a:rect l="l" t="t" r="r" b="b"/>
            <a:pathLst>
              <a:path w="12093253" h="4837301">
                <a:moveTo>
                  <a:pt x="0" y="0"/>
                </a:moveTo>
                <a:lnTo>
                  <a:pt x="12093254" y="0"/>
                </a:lnTo>
                <a:lnTo>
                  <a:pt x="12093254" y="4837302"/>
                </a:lnTo>
                <a:lnTo>
                  <a:pt x="0" y="48373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 flipV="1">
            <a:off x="11715750" y="-477560"/>
            <a:ext cx="6572250" cy="6572250"/>
          </a:xfrm>
          <a:custGeom>
            <a:avLst/>
            <a:gdLst/>
            <a:ahLst/>
            <a:cxnLst/>
            <a:rect l="l" t="t" r="r" b="b"/>
            <a:pathLst>
              <a:path w="6572250" h="6572250">
                <a:moveTo>
                  <a:pt x="6572250" y="6572250"/>
                </a:moveTo>
                <a:lnTo>
                  <a:pt x="0" y="6572250"/>
                </a:lnTo>
                <a:lnTo>
                  <a:pt x="0" y="0"/>
                </a:lnTo>
                <a:lnTo>
                  <a:pt x="6572250" y="0"/>
                </a:lnTo>
                <a:lnTo>
                  <a:pt x="6572250" y="65722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27362" y="3213425"/>
            <a:ext cx="11633277" cy="346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85"/>
              </a:lnSpc>
            </a:pPr>
            <a:r>
              <a:rPr lang="en-US" sz="20275">
                <a:solidFill>
                  <a:srgbClr val="000000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Vielen Dank!</a:t>
            </a:r>
            <a:endParaRPr lang="en-US" sz="20275">
              <a:solidFill>
                <a:srgbClr val="000000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434341" y="4347834"/>
            <a:ext cx="1023366" cy="1023366"/>
          </a:xfrm>
          <a:custGeom>
            <a:avLst/>
            <a:gdLst/>
            <a:ahLst/>
            <a:cxnLst/>
            <a:rect l="l" t="t" r="r" b="b"/>
            <a:pathLst>
              <a:path w="1023366" h="1023366">
                <a:moveTo>
                  <a:pt x="0" y="0"/>
                </a:moveTo>
                <a:lnTo>
                  <a:pt x="1023366" y="0"/>
                </a:lnTo>
                <a:lnTo>
                  <a:pt x="1023366" y="1023366"/>
                </a:lnTo>
                <a:lnTo>
                  <a:pt x="0" y="1023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397993" y="1874628"/>
            <a:ext cx="697122" cy="697122"/>
          </a:xfrm>
          <a:custGeom>
            <a:avLst/>
            <a:gdLst/>
            <a:ahLst/>
            <a:cxnLst/>
            <a:rect l="l" t="t" r="r" b="b"/>
            <a:pathLst>
              <a:path w="697122" h="697122">
                <a:moveTo>
                  <a:pt x="0" y="0"/>
                </a:moveTo>
                <a:lnTo>
                  <a:pt x="697122" y="0"/>
                </a:lnTo>
                <a:lnTo>
                  <a:pt x="697122" y="697122"/>
                </a:lnTo>
                <a:lnTo>
                  <a:pt x="0" y="697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247133" y="-1167468"/>
            <a:ext cx="5247633" cy="4808740"/>
          </a:xfrm>
          <a:custGeom>
            <a:avLst/>
            <a:gdLst/>
            <a:ahLst/>
            <a:cxnLst/>
            <a:rect l="l" t="t" r="r" b="b"/>
            <a:pathLst>
              <a:path w="5247633" h="4808740">
                <a:moveTo>
                  <a:pt x="0" y="0"/>
                </a:moveTo>
                <a:lnTo>
                  <a:pt x="5247633" y="0"/>
                </a:lnTo>
                <a:lnTo>
                  <a:pt x="5247633" y="4808740"/>
                </a:lnTo>
                <a:lnTo>
                  <a:pt x="0" y="4808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4095115" y="6469433"/>
            <a:ext cx="5440018" cy="4985034"/>
          </a:xfrm>
          <a:custGeom>
            <a:avLst/>
            <a:gdLst/>
            <a:ahLst/>
            <a:cxnLst/>
            <a:rect l="l" t="t" r="r" b="b"/>
            <a:pathLst>
              <a:path w="5440018" h="4985034">
                <a:moveTo>
                  <a:pt x="5440018" y="4985035"/>
                </a:moveTo>
                <a:lnTo>
                  <a:pt x="0" y="4985035"/>
                </a:lnTo>
                <a:lnTo>
                  <a:pt x="0" y="0"/>
                </a:lnTo>
                <a:lnTo>
                  <a:pt x="5440018" y="0"/>
                </a:lnTo>
                <a:lnTo>
                  <a:pt x="5440018" y="498503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411194" y="7715250"/>
            <a:ext cx="644446" cy="644446"/>
          </a:xfrm>
          <a:custGeom>
            <a:avLst/>
            <a:gdLst/>
            <a:ahLst/>
            <a:cxnLst/>
            <a:rect l="l" t="t" r="r" b="b"/>
            <a:pathLst>
              <a:path w="644446" h="644446">
                <a:moveTo>
                  <a:pt x="0" y="0"/>
                </a:moveTo>
                <a:lnTo>
                  <a:pt x="644447" y="0"/>
                </a:lnTo>
                <a:lnTo>
                  <a:pt x="644447" y="644446"/>
                </a:lnTo>
                <a:lnTo>
                  <a:pt x="0" y="6444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4947507"/>
            <a:ext cx="5339493" cy="5339493"/>
          </a:xfrm>
          <a:custGeom>
            <a:avLst/>
            <a:gdLst/>
            <a:ahLst/>
            <a:cxnLst/>
            <a:rect l="l" t="t" r="r" b="b"/>
            <a:pathLst>
              <a:path w="5339493" h="5339493">
                <a:moveTo>
                  <a:pt x="0" y="0"/>
                </a:moveTo>
                <a:lnTo>
                  <a:pt x="5339493" y="0"/>
                </a:lnTo>
                <a:lnTo>
                  <a:pt x="5339493" y="5339493"/>
                </a:lnTo>
                <a:lnTo>
                  <a:pt x="0" y="5339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45351" y="4552991"/>
            <a:ext cx="394516" cy="394516"/>
          </a:xfrm>
          <a:custGeom>
            <a:avLst/>
            <a:gdLst/>
            <a:ahLst/>
            <a:cxnLst/>
            <a:rect l="l" t="t" r="r" b="b"/>
            <a:pathLst>
              <a:path w="394516" h="394516">
                <a:moveTo>
                  <a:pt x="0" y="0"/>
                </a:moveTo>
                <a:lnTo>
                  <a:pt x="394516" y="0"/>
                </a:lnTo>
                <a:lnTo>
                  <a:pt x="394516" y="394516"/>
                </a:lnTo>
                <a:lnTo>
                  <a:pt x="0" y="3945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 flipV="1">
            <a:off x="12553991" y="17083"/>
            <a:ext cx="5734009" cy="5734009"/>
          </a:xfrm>
          <a:custGeom>
            <a:avLst/>
            <a:gdLst/>
            <a:ahLst/>
            <a:cxnLst/>
            <a:rect l="l" t="t" r="r" b="b"/>
            <a:pathLst>
              <a:path w="5734009" h="5734009">
                <a:moveTo>
                  <a:pt x="5734009" y="5734009"/>
                </a:moveTo>
                <a:lnTo>
                  <a:pt x="0" y="5734009"/>
                </a:lnTo>
                <a:lnTo>
                  <a:pt x="0" y="0"/>
                </a:lnTo>
                <a:lnTo>
                  <a:pt x="5734009" y="0"/>
                </a:lnTo>
                <a:lnTo>
                  <a:pt x="5734009" y="57340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10090" y="2136266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1" y="0"/>
                </a:lnTo>
                <a:lnTo>
                  <a:pt x="636061" y="636062"/>
                </a:lnTo>
                <a:lnTo>
                  <a:pt x="0" y="636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094375" y="3966536"/>
            <a:ext cx="4031430" cy="3694255"/>
          </a:xfrm>
          <a:custGeom>
            <a:avLst/>
            <a:gdLst/>
            <a:ahLst/>
            <a:cxnLst/>
            <a:rect l="l" t="t" r="r" b="b"/>
            <a:pathLst>
              <a:path w="4031430" h="3694255">
                <a:moveTo>
                  <a:pt x="0" y="0"/>
                </a:moveTo>
                <a:lnTo>
                  <a:pt x="4031429" y="0"/>
                </a:lnTo>
                <a:lnTo>
                  <a:pt x="4031429" y="3694255"/>
                </a:lnTo>
                <a:lnTo>
                  <a:pt x="0" y="3694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69747" y="1216591"/>
            <a:ext cx="13456058" cy="191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45"/>
              </a:lnSpc>
            </a:pPr>
            <a:r>
              <a:rPr lang="en-US" sz="1110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Heute sprechen wir über:</a:t>
            </a:r>
            <a:endParaRPr lang="en-US" sz="1110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6499503" y="5751092"/>
            <a:ext cx="465071" cy="465071"/>
          </a:xfrm>
          <a:custGeom>
            <a:avLst/>
            <a:gdLst/>
            <a:ahLst/>
            <a:cxnLst/>
            <a:rect l="l" t="t" r="r" b="b"/>
            <a:pathLst>
              <a:path w="465071" h="465071">
                <a:moveTo>
                  <a:pt x="0" y="0"/>
                </a:moveTo>
                <a:lnTo>
                  <a:pt x="465071" y="0"/>
                </a:lnTo>
                <a:lnTo>
                  <a:pt x="465071" y="465070"/>
                </a:lnTo>
                <a:lnTo>
                  <a:pt x="0" y="465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066750" y="-433985"/>
            <a:ext cx="4437529" cy="4114800"/>
          </a:xfrm>
          <a:custGeom>
            <a:avLst/>
            <a:gdLst/>
            <a:ahLst/>
            <a:cxnLst/>
            <a:rect l="l" t="t" r="r" b="b"/>
            <a:pathLst>
              <a:path w="4437529" h="4114800">
                <a:moveTo>
                  <a:pt x="0" y="0"/>
                </a:moveTo>
                <a:lnTo>
                  <a:pt x="4437529" y="0"/>
                </a:lnTo>
                <a:lnTo>
                  <a:pt x="44375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6125804" y="8207241"/>
            <a:ext cx="3352260" cy="3108459"/>
          </a:xfrm>
          <a:custGeom>
            <a:avLst/>
            <a:gdLst/>
            <a:ahLst/>
            <a:cxnLst/>
            <a:rect l="l" t="t" r="r" b="b"/>
            <a:pathLst>
              <a:path w="3352260" h="3108459">
                <a:moveTo>
                  <a:pt x="3352261" y="3108459"/>
                </a:moveTo>
                <a:lnTo>
                  <a:pt x="0" y="3108459"/>
                </a:lnTo>
                <a:lnTo>
                  <a:pt x="0" y="0"/>
                </a:lnTo>
                <a:lnTo>
                  <a:pt x="3352261" y="0"/>
                </a:lnTo>
                <a:lnTo>
                  <a:pt x="3352261" y="310845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867004" y="3966536"/>
            <a:ext cx="4031430" cy="3694255"/>
          </a:xfrm>
          <a:custGeom>
            <a:avLst/>
            <a:gdLst/>
            <a:ahLst/>
            <a:cxnLst/>
            <a:rect l="l" t="t" r="r" b="b"/>
            <a:pathLst>
              <a:path w="4031430" h="3694255">
                <a:moveTo>
                  <a:pt x="0" y="0"/>
                </a:moveTo>
                <a:lnTo>
                  <a:pt x="4031430" y="0"/>
                </a:lnTo>
                <a:lnTo>
                  <a:pt x="4031430" y="3694255"/>
                </a:lnTo>
                <a:lnTo>
                  <a:pt x="0" y="3694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 rot="0">
            <a:off x="2983713" y="4099699"/>
            <a:ext cx="3249085" cy="3249072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7481442" y="3966536"/>
            <a:ext cx="4031430" cy="3694255"/>
          </a:xfrm>
          <a:custGeom>
            <a:avLst/>
            <a:gdLst/>
            <a:ahLst/>
            <a:cxnLst/>
            <a:rect l="l" t="t" r="r" b="b"/>
            <a:pathLst>
              <a:path w="4031430" h="3694255">
                <a:moveTo>
                  <a:pt x="0" y="0"/>
                </a:moveTo>
                <a:lnTo>
                  <a:pt x="4031430" y="0"/>
                </a:lnTo>
                <a:lnTo>
                  <a:pt x="4031430" y="3694255"/>
                </a:lnTo>
                <a:lnTo>
                  <a:pt x="0" y="3694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 rot="0">
            <a:off x="7598151" y="4099699"/>
            <a:ext cx="3249085" cy="3249072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t="-2260" b="-2260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 rot="0">
            <a:off x="12211084" y="4099699"/>
            <a:ext cx="3249085" cy="3249072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33857" r="-33857"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7214208" y="7691595"/>
            <a:ext cx="3859585" cy="101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0"/>
              </a:lnSpc>
            </a:pPr>
            <a:r>
              <a:rPr lang="en-US" sz="581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Vb. + Dativ</a:t>
            </a:r>
            <a:endParaRPr lang="en-US" sz="581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905834" y="7691595"/>
            <a:ext cx="4219971" cy="101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0"/>
              </a:lnSpc>
            </a:pPr>
            <a:r>
              <a:rPr lang="en-US" sz="581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Vb. + Akk. und D.</a:t>
            </a:r>
            <a:endParaRPr lang="en-US" sz="581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525948" y="7691595"/>
            <a:ext cx="3859585" cy="101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0"/>
              </a:lnSpc>
            </a:pPr>
            <a:r>
              <a:rPr lang="en-US" sz="581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Vb. + Akkusativ</a:t>
            </a:r>
            <a:endParaRPr lang="en-US" sz="581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799897" y="1096189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069066" y="4039184"/>
            <a:ext cx="12318142" cy="1433384"/>
          </a:xfrm>
          <a:custGeom>
            <a:avLst/>
            <a:gdLst/>
            <a:ahLst/>
            <a:cxnLst/>
            <a:rect l="l" t="t" r="r" b="b"/>
            <a:pathLst>
              <a:path w="12318142" h="1433384">
                <a:moveTo>
                  <a:pt x="0" y="0"/>
                </a:moveTo>
                <a:lnTo>
                  <a:pt x="12318142" y="0"/>
                </a:lnTo>
                <a:lnTo>
                  <a:pt x="12318142" y="1433383"/>
                </a:lnTo>
                <a:lnTo>
                  <a:pt x="0" y="1433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69066" y="6367917"/>
            <a:ext cx="12318142" cy="1433384"/>
          </a:xfrm>
          <a:custGeom>
            <a:avLst/>
            <a:gdLst/>
            <a:ahLst/>
            <a:cxnLst/>
            <a:rect l="l" t="t" r="r" b="b"/>
            <a:pathLst>
              <a:path w="12318142" h="1433384">
                <a:moveTo>
                  <a:pt x="0" y="0"/>
                </a:moveTo>
                <a:lnTo>
                  <a:pt x="12318142" y="0"/>
                </a:lnTo>
                <a:lnTo>
                  <a:pt x="12318142" y="1433384"/>
                </a:lnTo>
                <a:lnTo>
                  <a:pt x="0" y="1433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69639" y="6346730"/>
            <a:ext cx="1475759" cy="1475759"/>
          </a:xfrm>
          <a:custGeom>
            <a:avLst/>
            <a:gdLst/>
            <a:ahLst/>
            <a:cxnLst/>
            <a:rect l="l" t="t" r="r" b="b"/>
            <a:pathLst>
              <a:path w="1475759" h="1475759">
                <a:moveTo>
                  <a:pt x="0" y="0"/>
                </a:moveTo>
                <a:lnTo>
                  <a:pt x="1475759" y="0"/>
                </a:lnTo>
                <a:lnTo>
                  <a:pt x="1475759" y="1475759"/>
                </a:lnTo>
                <a:lnTo>
                  <a:pt x="0" y="1475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0" y="-7912"/>
            <a:ext cx="5480480" cy="5480480"/>
          </a:xfrm>
          <a:custGeom>
            <a:avLst/>
            <a:gdLst/>
            <a:ahLst/>
            <a:cxnLst/>
            <a:rect l="l" t="t" r="r" b="b"/>
            <a:pathLst>
              <a:path w="5480480" h="5480480">
                <a:moveTo>
                  <a:pt x="0" y="5480479"/>
                </a:moveTo>
                <a:lnTo>
                  <a:pt x="5480480" y="5480479"/>
                </a:lnTo>
                <a:lnTo>
                  <a:pt x="5480480" y="0"/>
                </a:lnTo>
                <a:lnTo>
                  <a:pt x="0" y="0"/>
                </a:lnTo>
                <a:lnTo>
                  <a:pt x="0" y="548047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69639" y="4005595"/>
            <a:ext cx="1475759" cy="1475759"/>
          </a:xfrm>
          <a:custGeom>
            <a:avLst/>
            <a:gdLst/>
            <a:ahLst/>
            <a:cxnLst/>
            <a:rect l="l" t="t" r="r" b="b"/>
            <a:pathLst>
              <a:path w="1475759" h="1475759">
                <a:moveTo>
                  <a:pt x="0" y="0"/>
                </a:moveTo>
                <a:lnTo>
                  <a:pt x="1475759" y="0"/>
                </a:lnTo>
                <a:lnTo>
                  <a:pt x="1475759" y="1475758"/>
                </a:lnTo>
                <a:lnTo>
                  <a:pt x="0" y="14757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605984" y="1955120"/>
            <a:ext cx="594208" cy="594208"/>
          </a:xfrm>
          <a:custGeom>
            <a:avLst/>
            <a:gdLst/>
            <a:ahLst/>
            <a:cxnLst/>
            <a:rect l="l" t="t" r="r" b="b"/>
            <a:pathLst>
              <a:path w="594208" h="594208">
                <a:moveTo>
                  <a:pt x="0" y="0"/>
                </a:moveTo>
                <a:lnTo>
                  <a:pt x="594208" y="0"/>
                </a:lnTo>
                <a:lnTo>
                  <a:pt x="594208" y="594208"/>
                </a:lnTo>
                <a:lnTo>
                  <a:pt x="0" y="5942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840705" y="2906673"/>
            <a:ext cx="782847" cy="782847"/>
          </a:xfrm>
          <a:custGeom>
            <a:avLst/>
            <a:gdLst/>
            <a:ahLst/>
            <a:cxnLst/>
            <a:rect l="l" t="t" r="r" b="b"/>
            <a:pathLst>
              <a:path w="782847" h="782847">
                <a:moveTo>
                  <a:pt x="0" y="0"/>
                </a:moveTo>
                <a:lnTo>
                  <a:pt x="782847" y="0"/>
                </a:lnTo>
                <a:lnTo>
                  <a:pt x="782847" y="782847"/>
                </a:lnTo>
                <a:lnTo>
                  <a:pt x="0" y="782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2501225" y="4500225"/>
            <a:ext cx="5786775" cy="5786775"/>
          </a:xfrm>
          <a:custGeom>
            <a:avLst/>
            <a:gdLst/>
            <a:ahLst/>
            <a:cxnLst/>
            <a:rect l="l" t="t" r="r" b="b"/>
            <a:pathLst>
              <a:path w="5786775" h="5786775">
                <a:moveTo>
                  <a:pt x="5786775" y="0"/>
                </a:moveTo>
                <a:lnTo>
                  <a:pt x="0" y="0"/>
                </a:lnTo>
                <a:lnTo>
                  <a:pt x="0" y="5786775"/>
                </a:lnTo>
                <a:lnTo>
                  <a:pt x="5786775" y="5786775"/>
                </a:lnTo>
                <a:lnTo>
                  <a:pt x="578677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647578" y="8231068"/>
            <a:ext cx="528325" cy="528325"/>
          </a:xfrm>
          <a:custGeom>
            <a:avLst/>
            <a:gdLst/>
            <a:ahLst/>
            <a:cxnLst/>
            <a:rect l="l" t="t" r="r" b="b"/>
            <a:pathLst>
              <a:path w="528325" h="528325">
                <a:moveTo>
                  <a:pt x="0" y="0"/>
                </a:moveTo>
                <a:lnTo>
                  <a:pt x="528325" y="0"/>
                </a:lnTo>
                <a:lnTo>
                  <a:pt x="528325" y="528324"/>
                </a:lnTo>
                <a:lnTo>
                  <a:pt x="0" y="528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545329" y="5878200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2" y="0"/>
                </a:lnTo>
                <a:lnTo>
                  <a:pt x="636062" y="636061"/>
                </a:lnTo>
                <a:lnTo>
                  <a:pt x="0" y="6360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642587" y="7268389"/>
            <a:ext cx="4544458" cy="4114800"/>
          </a:xfrm>
          <a:custGeom>
            <a:avLst/>
            <a:gdLst/>
            <a:ahLst/>
            <a:cxnLst/>
            <a:rect l="l" t="t" r="r" b="b"/>
            <a:pathLst>
              <a:path w="4544458" h="4114800">
                <a:moveTo>
                  <a:pt x="0" y="0"/>
                </a:moveTo>
                <a:lnTo>
                  <a:pt x="4544458" y="0"/>
                </a:lnTo>
                <a:lnTo>
                  <a:pt x="4544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49843" y="1117205"/>
            <a:ext cx="18280744" cy="138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Gefallen/Missfallen ausdrücken</a:t>
            </a:r>
            <a:endParaRPr lang="en-US" sz="800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25" name="Freeform 25"/>
          <p:cNvSpPr/>
          <p:nvPr/>
        </p:nvSpPr>
        <p:spPr>
          <a:xfrm flipH="1" flipV="1">
            <a:off x="14386129" y="-1096189"/>
            <a:ext cx="4544458" cy="4114800"/>
          </a:xfrm>
          <a:custGeom>
            <a:avLst/>
            <a:gdLst/>
            <a:ahLst/>
            <a:cxnLst/>
            <a:rect l="l" t="t" r="r" b="b"/>
            <a:pathLst>
              <a:path w="4544458" h="4114800">
                <a:moveTo>
                  <a:pt x="454445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44458" y="0"/>
                </a:lnTo>
                <a:lnTo>
                  <a:pt x="4544458" y="411480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110239" y="6196230"/>
            <a:ext cx="1792849" cy="1792849"/>
          </a:xfrm>
          <a:custGeom>
            <a:avLst/>
            <a:gdLst/>
            <a:ahLst/>
            <a:cxnLst/>
            <a:rect l="l" t="t" r="r" b="b"/>
            <a:pathLst>
              <a:path w="1792849" h="1792849">
                <a:moveTo>
                  <a:pt x="0" y="0"/>
                </a:moveTo>
                <a:lnTo>
                  <a:pt x="1792849" y="0"/>
                </a:lnTo>
                <a:lnTo>
                  <a:pt x="1792849" y="1792849"/>
                </a:lnTo>
                <a:lnTo>
                  <a:pt x="0" y="179284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469639" y="3851445"/>
            <a:ext cx="1669743" cy="1745236"/>
          </a:xfrm>
          <a:custGeom>
            <a:avLst/>
            <a:gdLst/>
            <a:ahLst/>
            <a:cxnLst/>
            <a:rect l="l" t="t" r="r" b="b"/>
            <a:pathLst>
              <a:path w="1669743" h="1745236">
                <a:moveTo>
                  <a:pt x="0" y="0"/>
                </a:moveTo>
                <a:lnTo>
                  <a:pt x="1669743" y="0"/>
                </a:lnTo>
                <a:lnTo>
                  <a:pt x="1669743" y="1745236"/>
                </a:lnTo>
                <a:lnTo>
                  <a:pt x="0" y="174523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377878" y="4106320"/>
            <a:ext cx="6056251" cy="9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r>
              <a:rPr lang="en-US" sz="526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gefallen/stehen/passen</a:t>
            </a:r>
            <a:endParaRPr lang="en-US" sz="526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377878" y="6354037"/>
            <a:ext cx="6056251" cy="9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r>
              <a:rPr lang="en-US" sz="526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mögen/gut finden</a:t>
            </a:r>
            <a:endParaRPr lang="en-US" sz="526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232129" y="6616217"/>
            <a:ext cx="166974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WEN/</a:t>
            </a:r>
            <a:endParaRPr lang="en-US" sz="3000">
              <a:solidFill>
                <a:srgbClr val="FFFFF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WAS?</a:t>
            </a:r>
            <a:endParaRPr lang="en-US" sz="3000">
              <a:solidFill>
                <a:srgbClr val="FFFFF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898508" y="2533650"/>
            <a:ext cx="482746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Cum exprim ce îmi place sau îmi displace?</a:t>
            </a:r>
            <a:endParaRPr lang="en-US" sz="2000">
              <a:solidFill>
                <a:srgbClr val="000000"/>
              </a:solidFill>
              <a:latin typeface="Arimo" panose="020B0604020202020204"/>
              <a:ea typeface="Arimo" panose="020B0604020202020204"/>
              <a:cs typeface="Arimo" panose="020B0604020202020204"/>
              <a:sym typeface="Arimo" panose="020B060402020202020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647394" y="4803774"/>
            <a:ext cx="4334024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a-i plăcea / a-i sta bine    / a i se potrivi</a:t>
            </a:r>
            <a:endParaRPr lang="en-US" sz="2000">
              <a:solidFill>
                <a:srgbClr val="000000"/>
              </a:solidFill>
              <a:latin typeface="Arimo" panose="020B0604020202020204"/>
              <a:ea typeface="Arimo" panose="020B0604020202020204"/>
              <a:cs typeface="Arimo" panose="020B0604020202020204"/>
              <a:sym typeface="Arimo" panose="020B06040202020202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342457" y="7140092"/>
            <a:ext cx="4404866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a-i plăcea /   / a i se părea  bun, frumos</a:t>
            </a:r>
            <a:endParaRPr lang="en-US" sz="2000">
              <a:solidFill>
                <a:srgbClr val="000000"/>
              </a:solidFill>
              <a:latin typeface="Arimo" panose="020B0604020202020204"/>
              <a:ea typeface="Arimo" panose="020B0604020202020204"/>
              <a:cs typeface="Arimo" panose="020B0604020202020204"/>
              <a:sym typeface="Arimo" panose="020B0604020202020204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070497" y="3851445"/>
            <a:ext cx="1669743" cy="1745236"/>
          </a:xfrm>
          <a:custGeom>
            <a:avLst/>
            <a:gdLst/>
            <a:ahLst/>
            <a:cxnLst/>
            <a:rect l="l" t="t" r="r" b="b"/>
            <a:pathLst>
              <a:path w="1669743" h="1745236">
                <a:moveTo>
                  <a:pt x="0" y="0"/>
                </a:moveTo>
                <a:lnTo>
                  <a:pt x="1669743" y="0"/>
                </a:lnTo>
                <a:lnTo>
                  <a:pt x="1669743" y="1745236"/>
                </a:lnTo>
                <a:lnTo>
                  <a:pt x="0" y="174523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953809" y="4515847"/>
            <a:ext cx="166974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Dativ</a:t>
            </a:r>
            <a:endParaRPr lang="en-US" sz="3000">
              <a:solidFill>
                <a:srgbClr val="FFFFF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372647" y="4563496"/>
            <a:ext cx="166974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WEM?</a:t>
            </a:r>
            <a:endParaRPr lang="en-US" sz="3000">
              <a:solidFill>
                <a:srgbClr val="FFFFF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588290" y="6196230"/>
            <a:ext cx="1792849" cy="1792849"/>
          </a:xfrm>
          <a:custGeom>
            <a:avLst/>
            <a:gdLst/>
            <a:ahLst/>
            <a:cxnLst/>
            <a:rect l="l" t="t" r="r" b="b"/>
            <a:pathLst>
              <a:path w="1792849" h="1792849">
                <a:moveTo>
                  <a:pt x="0" y="0"/>
                </a:moveTo>
                <a:lnTo>
                  <a:pt x="1792849" y="0"/>
                </a:lnTo>
                <a:lnTo>
                  <a:pt x="1792849" y="1792849"/>
                </a:lnTo>
                <a:lnTo>
                  <a:pt x="0" y="179284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593879" y="6805130"/>
            <a:ext cx="166974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Akk.</a:t>
            </a:r>
            <a:endParaRPr lang="en-US" sz="3000">
              <a:solidFill>
                <a:srgbClr val="FFFFFF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2522508" y="2451765"/>
            <a:ext cx="8074997" cy="3642925"/>
          </a:xfrm>
          <a:custGeom>
            <a:avLst/>
            <a:gdLst/>
            <a:ahLst/>
            <a:cxnLst/>
            <a:rect l="l" t="t" r="r" b="b"/>
            <a:pathLst>
              <a:path w="8074997" h="3642925">
                <a:moveTo>
                  <a:pt x="0" y="0"/>
                </a:moveTo>
                <a:lnTo>
                  <a:pt x="8074996" y="0"/>
                </a:lnTo>
                <a:lnTo>
                  <a:pt x="8074996" y="3642925"/>
                </a:lnTo>
                <a:lnTo>
                  <a:pt x="0" y="364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989507" y="2779127"/>
            <a:ext cx="10287000" cy="28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505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Die Jacke gefällt mir. </a:t>
            </a:r>
            <a:endParaRPr lang="en-US" sz="505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555"/>
              </a:lnSpc>
            </a:pPr>
            <a:r>
              <a:rPr lang="en-US" sz="505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Die Schuhe gefallen mir nicht.</a:t>
            </a:r>
            <a:endParaRPr lang="en-US" sz="505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555"/>
              </a:lnSpc>
            </a:pPr>
            <a:r>
              <a:rPr lang="en-US" sz="505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Der Hut steht dir gut.</a:t>
            </a:r>
            <a:endParaRPr lang="en-US" sz="505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555"/>
              </a:lnSpc>
            </a:pPr>
            <a:r>
              <a:rPr lang="en-US" sz="505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Das T-Shirt passt dir nicht. </a:t>
            </a:r>
            <a:endParaRPr lang="en-US" sz="505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7470" y="5766743"/>
            <a:ext cx="5471372" cy="5471372"/>
          </a:xfrm>
          <a:custGeom>
            <a:avLst/>
            <a:gdLst/>
            <a:ahLst/>
            <a:cxnLst/>
            <a:rect l="l" t="t" r="r" b="b"/>
            <a:pathLst>
              <a:path w="5471372" h="5471372">
                <a:moveTo>
                  <a:pt x="0" y="0"/>
                </a:moveTo>
                <a:lnTo>
                  <a:pt x="5471372" y="0"/>
                </a:lnTo>
                <a:lnTo>
                  <a:pt x="5471372" y="5471372"/>
                </a:lnTo>
                <a:lnTo>
                  <a:pt x="0" y="5471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28750" y="6662842"/>
            <a:ext cx="782847" cy="782847"/>
          </a:xfrm>
          <a:custGeom>
            <a:avLst/>
            <a:gdLst/>
            <a:ahLst/>
            <a:cxnLst/>
            <a:rect l="l" t="t" r="r" b="b"/>
            <a:pathLst>
              <a:path w="782847" h="782847">
                <a:moveTo>
                  <a:pt x="0" y="0"/>
                </a:moveTo>
                <a:lnTo>
                  <a:pt x="782847" y="0"/>
                </a:lnTo>
                <a:lnTo>
                  <a:pt x="782847" y="782847"/>
                </a:lnTo>
                <a:lnTo>
                  <a:pt x="0" y="782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04389" y="522550"/>
            <a:ext cx="10118725" cy="228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5"/>
              </a:lnSpc>
            </a:pPr>
            <a:r>
              <a:rPr lang="en-US" sz="1329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Beispiele:</a:t>
            </a:r>
            <a:endParaRPr lang="en-US" sz="1329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821645" y="4347834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2" y="0"/>
                </a:lnTo>
                <a:lnTo>
                  <a:pt x="636062" y="636062"/>
                </a:lnTo>
                <a:lnTo>
                  <a:pt x="0" y="6360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597798" y="1325619"/>
            <a:ext cx="473289" cy="473289"/>
          </a:xfrm>
          <a:custGeom>
            <a:avLst/>
            <a:gdLst/>
            <a:ahLst/>
            <a:cxnLst/>
            <a:rect l="l" t="t" r="r" b="b"/>
            <a:pathLst>
              <a:path w="473289" h="473289">
                <a:moveTo>
                  <a:pt x="0" y="0"/>
                </a:moveTo>
                <a:lnTo>
                  <a:pt x="473289" y="0"/>
                </a:lnTo>
                <a:lnTo>
                  <a:pt x="473289" y="473289"/>
                </a:lnTo>
                <a:lnTo>
                  <a:pt x="0" y="473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247133" y="-1167468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5044776" y="7339668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449035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490357" y="0"/>
                </a:lnTo>
                <a:lnTo>
                  <a:pt x="4490357" y="411480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838425" y="1459925"/>
            <a:ext cx="6748404" cy="7047941"/>
          </a:xfrm>
          <a:custGeom>
            <a:avLst/>
            <a:gdLst/>
            <a:ahLst/>
            <a:cxnLst/>
            <a:rect l="l" t="t" r="r" b="b"/>
            <a:pathLst>
              <a:path w="6748404" h="7047941">
                <a:moveTo>
                  <a:pt x="0" y="0"/>
                </a:moveTo>
                <a:lnTo>
                  <a:pt x="6748404" y="0"/>
                </a:lnTo>
                <a:lnTo>
                  <a:pt x="6748404" y="7047941"/>
                </a:lnTo>
                <a:lnTo>
                  <a:pt x="0" y="70479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955917" y="4830520"/>
            <a:ext cx="1085850" cy="153376"/>
          </a:xfrm>
          <a:custGeom>
            <a:avLst/>
            <a:gdLst/>
            <a:ahLst/>
            <a:cxnLst/>
            <a:rect l="l" t="t" r="r" b="b"/>
            <a:pathLst>
              <a:path w="1085850" h="153376">
                <a:moveTo>
                  <a:pt x="0" y="0"/>
                </a:moveTo>
                <a:lnTo>
                  <a:pt x="1085850" y="0"/>
                </a:lnTo>
                <a:lnTo>
                  <a:pt x="1085850" y="153376"/>
                </a:lnTo>
                <a:lnTo>
                  <a:pt x="0" y="15337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522508" y="6605692"/>
            <a:ext cx="7723660" cy="2161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0"/>
              </a:lnSpc>
            </a:pPr>
            <a:r>
              <a:rPr lang="en-US" sz="2435">
                <a:solidFill>
                  <a:srgbClr val="2B3425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rPr>
              <a:t>Dupa cum observați în exemplele de mai sus, ca în limba româna, și în limba germană, verbele care cer cazul DATIV ne ajută să exprimăm faptul că  ne place/displace un lucru. </a:t>
            </a:r>
            <a:endParaRPr lang="en-US" sz="2435">
              <a:solidFill>
                <a:srgbClr val="2B3425"/>
              </a:solidFill>
              <a:latin typeface="Trocchi" panose="00000500000000000000"/>
              <a:ea typeface="Trocchi" panose="00000500000000000000"/>
              <a:cs typeface="Trocchi" panose="00000500000000000000"/>
              <a:sym typeface="Trocchi" panose="00000500000000000000"/>
            </a:endParaRPr>
          </a:p>
          <a:p>
            <a:pPr algn="ctr">
              <a:lnSpc>
                <a:spcPts val="3410"/>
              </a:lnSpc>
            </a:pPr>
          </a:p>
        </p:txBody>
      </p:sp>
      <p:sp>
        <p:nvSpPr>
          <p:cNvPr id="25" name="TextBox 25"/>
          <p:cNvSpPr txBox="1"/>
          <p:nvPr/>
        </p:nvSpPr>
        <p:spPr>
          <a:xfrm rot="198869">
            <a:off x="12031669" y="2444159"/>
            <a:ext cx="4426355" cy="436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615" lvl="1" indent="-300990" algn="just">
              <a:lnSpc>
                <a:spcPts val="3905"/>
              </a:lnSpc>
              <a:buFont typeface="Arial" panose="020B0604020202020204"/>
              <a:buChar char="•"/>
            </a:pPr>
            <a:r>
              <a:rPr lang="en-US" sz="2790">
                <a:solidFill>
                  <a:srgbClr val="2B3425"/>
                </a:solidFill>
                <a:latin typeface="Telegraf" panose="00000500000000000000"/>
                <a:ea typeface="Telegraf" panose="00000500000000000000"/>
                <a:cs typeface="Telegraf" panose="00000500000000000000"/>
                <a:sym typeface="Telegraf" panose="00000500000000000000"/>
              </a:rPr>
              <a:t>gefallen- a-i plăcea la modul general</a:t>
            </a:r>
            <a:endParaRPr lang="en-US" sz="2790">
              <a:solidFill>
                <a:srgbClr val="2B3425"/>
              </a:solidFill>
              <a:latin typeface="Telegraf" panose="00000500000000000000"/>
              <a:ea typeface="Telegraf" panose="00000500000000000000"/>
              <a:cs typeface="Telegraf" panose="00000500000000000000"/>
              <a:sym typeface="Telegraf" panose="00000500000000000000"/>
            </a:endParaRPr>
          </a:p>
          <a:p>
            <a:pPr algn="just">
              <a:lnSpc>
                <a:spcPts val="2750"/>
              </a:lnSpc>
            </a:pPr>
            <a:r>
              <a:rPr lang="en-US" sz="1965">
                <a:solidFill>
                  <a:srgbClr val="2B3425"/>
                </a:solidFill>
                <a:latin typeface="Telegraf" panose="00000500000000000000"/>
                <a:ea typeface="Telegraf" panose="00000500000000000000"/>
                <a:cs typeface="Telegraf" panose="00000500000000000000"/>
                <a:sym typeface="Telegraf" panose="00000500000000000000"/>
              </a:rPr>
              <a:t> </a:t>
            </a:r>
            <a:endParaRPr lang="en-US" sz="1965">
              <a:solidFill>
                <a:srgbClr val="2B3425"/>
              </a:solidFill>
              <a:latin typeface="Telegraf" panose="00000500000000000000"/>
              <a:ea typeface="Telegraf" panose="00000500000000000000"/>
              <a:cs typeface="Telegraf" panose="00000500000000000000"/>
              <a:sym typeface="Telegraf" panose="00000500000000000000"/>
            </a:endParaRPr>
          </a:p>
          <a:p>
            <a:pPr algn="just">
              <a:lnSpc>
                <a:spcPts val="2750"/>
              </a:lnSpc>
            </a:pPr>
            <a:r>
              <a:rPr lang="en-US" sz="1965">
                <a:solidFill>
                  <a:srgbClr val="2B3425"/>
                </a:solidFill>
                <a:latin typeface="Telegraf" panose="00000500000000000000"/>
                <a:ea typeface="Telegraf" panose="00000500000000000000"/>
                <a:cs typeface="Telegraf" panose="00000500000000000000"/>
                <a:sym typeface="Telegraf" panose="00000500000000000000"/>
              </a:rPr>
              <a:t>(schimbare vocalica la persoana a II-a si a III-a sg. !!!)</a:t>
            </a:r>
            <a:endParaRPr lang="en-US" sz="1965">
              <a:solidFill>
                <a:srgbClr val="2B3425"/>
              </a:solidFill>
              <a:latin typeface="Telegraf" panose="00000500000000000000"/>
              <a:ea typeface="Telegraf" panose="00000500000000000000"/>
              <a:cs typeface="Telegraf" panose="00000500000000000000"/>
              <a:sym typeface="Telegraf" panose="00000500000000000000"/>
            </a:endParaRPr>
          </a:p>
          <a:p>
            <a:pPr algn="just">
              <a:lnSpc>
                <a:spcPts val="2750"/>
              </a:lnSpc>
            </a:pPr>
          </a:p>
          <a:p>
            <a:pPr marL="602615" lvl="1" indent="-300990" algn="just">
              <a:lnSpc>
                <a:spcPts val="3905"/>
              </a:lnSpc>
              <a:buFont typeface="Arial" panose="020B0604020202020204"/>
              <a:buChar char="•"/>
            </a:pPr>
            <a:r>
              <a:rPr lang="en-US" sz="2790">
                <a:solidFill>
                  <a:srgbClr val="2B3425"/>
                </a:solidFill>
                <a:latin typeface="Telegraf" panose="00000500000000000000"/>
                <a:ea typeface="Telegraf" panose="00000500000000000000"/>
                <a:cs typeface="Telegraf" panose="00000500000000000000"/>
                <a:sym typeface="Telegraf" panose="00000500000000000000"/>
              </a:rPr>
              <a:t> </a:t>
            </a:r>
            <a:r>
              <a:rPr lang="en-US" sz="2790">
                <a:solidFill>
                  <a:srgbClr val="2B3425"/>
                </a:solidFill>
                <a:latin typeface="Telegraf" panose="00000500000000000000"/>
                <a:ea typeface="Telegraf" panose="00000500000000000000"/>
                <a:cs typeface="Telegraf" panose="00000500000000000000"/>
                <a:sym typeface="Telegraf" panose="00000500000000000000"/>
              </a:rPr>
              <a:t>gut stehen- a-i sta bine</a:t>
            </a:r>
            <a:endParaRPr lang="en-US" sz="2790">
              <a:solidFill>
                <a:srgbClr val="2B3425"/>
              </a:solidFill>
              <a:latin typeface="Telegraf" panose="00000500000000000000"/>
              <a:ea typeface="Telegraf" panose="00000500000000000000"/>
              <a:cs typeface="Telegraf" panose="00000500000000000000"/>
              <a:sym typeface="Telegraf" panose="00000500000000000000"/>
            </a:endParaRPr>
          </a:p>
          <a:p>
            <a:pPr marL="602615" lvl="1" indent="-300990" algn="just">
              <a:lnSpc>
                <a:spcPts val="3905"/>
              </a:lnSpc>
              <a:buFont typeface="Arial" panose="020B0604020202020204"/>
              <a:buChar char="•"/>
            </a:pPr>
            <a:r>
              <a:rPr lang="en-US" sz="2790">
                <a:solidFill>
                  <a:srgbClr val="2B3425"/>
                </a:solidFill>
                <a:latin typeface="Telegraf" panose="00000500000000000000"/>
                <a:ea typeface="Telegraf" panose="00000500000000000000"/>
                <a:cs typeface="Telegraf" panose="00000500000000000000"/>
                <a:sym typeface="Telegraf" panose="00000500000000000000"/>
              </a:rPr>
              <a:t> </a:t>
            </a:r>
            <a:r>
              <a:rPr lang="en-US" sz="2790">
                <a:solidFill>
                  <a:srgbClr val="2B3425"/>
                </a:solidFill>
                <a:latin typeface="Telegraf" panose="00000500000000000000"/>
                <a:ea typeface="Telegraf" panose="00000500000000000000"/>
                <a:cs typeface="Telegraf" panose="00000500000000000000"/>
                <a:sym typeface="Telegraf" panose="00000500000000000000"/>
              </a:rPr>
              <a:t>passen- a i se potrivi</a:t>
            </a:r>
            <a:endParaRPr lang="en-US" sz="2790">
              <a:solidFill>
                <a:srgbClr val="2B3425"/>
              </a:solidFill>
              <a:latin typeface="Telegraf" panose="00000500000000000000"/>
              <a:ea typeface="Telegraf" panose="00000500000000000000"/>
              <a:cs typeface="Telegraf" panose="00000500000000000000"/>
              <a:sym typeface="Telegraf" panose="00000500000000000000"/>
            </a:endParaRPr>
          </a:p>
          <a:p>
            <a:pPr algn="just">
              <a:lnSpc>
                <a:spcPts val="3905"/>
              </a:lnSpc>
            </a:pPr>
          </a:p>
        </p:txBody>
      </p:sp>
      <p:sp>
        <p:nvSpPr>
          <p:cNvPr id="26" name="Freeform 26"/>
          <p:cNvSpPr/>
          <p:nvPr/>
        </p:nvSpPr>
        <p:spPr>
          <a:xfrm>
            <a:off x="5841413" y="5480692"/>
            <a:ext cx="1085850" cy="153376"/>
          </a:xfrm>
          <a:custGeom>
            <a:avLst/>
            <a:gdLst/>
            <a:ahLst/>
            <a:cxnLst/>
            <a:rect l="l" t="t" r="r" b="b"/>
            <a:pathLst>
              <a:path w="1085850" h="153376">
                <a:moveTo>
                  <a:pt x="0" y="0"/>
                </a:moveTo>
                <a:lnTo>
                  <a:pt x="1085850" y="0"/>
                </a:lnTo>
                <a:lnTo>
                  <a:pt x="1085850" y="153376"/>
                </a:lnTo>
                <a:lnTo>
                  <a:pt x="0" y="15337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702582" y="4096012"/>
            <a:ext cx="1363511" cy="192596"/>
          </a:xfrm>
          <a:custGeom>
            <a:avLst/>
            <a:gdLst/>
            <a:ahLst/>
            <a:cxnLst/>
            <a:rect l="l" t="t" r="r" b="b"/>
            <a:pathLst>
              <a:path w="1363511" h="192596">
                <a:moveTo>
                  <a:pt x="0" y="0"/>
                </a:moveTo>
                <a:lnTo>
                  <a:pt x="1363511" y="0"/>
                </a:lnTo>
                <a:lnTo>
                  <a:pt x="1363511" y="192596"/>
                </a:lnTo>
                <a:lnTo>
                  <a:pt x="0" y="1925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055917" y="3378810"/>
            <a:ext cx="1570991" cy="221902"/>
          </a:xfrm>
          <a:custGeom>
            <a:avLst/>
            <a:gdLst/>
            <a:ahLst/>
            <a:cxnLst/>
            <a:rect l="l" t="t" r="r" b="b"/>
            <a:pathLst>
              <a:path w="1570991" h="221902">
                <a:moveTo>
                  <a:pt x="0" y="0"/>
                </a:moveTo>
                <a:lnTo>
                  <a:pt x="1570991" y="0"/>
                </a:lnTo>
                <a:lnTo>
                  <a:pt x="1570991" y="221902"/>
                </a:lnTo>
                <a:lnTo>
                  <a:pt x="0" y="2219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0" y="333550"/>
            <a:ext cx="2250972" cy="159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FFF9F3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Verben </a:t>
            </a:r>
            <a:endParaRPr lang="en-US" sz="3100">
              <a:solidFill>
                <a:srgbClr val="FFF9F3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FFF9F3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mit dem Dativ</a:t>
            </a:r>
            <a:endParaRPr lang="en-US" sz="3100">
              <a:solidFill>
                <a:srgbClr val="FFF9F3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28750" y="875512"/>
            <a:ext cx="15830550" cy="117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D5616B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Dativ bei Personalpronomen (Singular): </a:t>
            </a:r>
            <a:endParaRPr lang="en-US" sz="6800">
              <a:solidFill>
                <a:srgbClr val="D5616B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4" name="Freeform 14"/>
          <p:cNvSpPr/>
          <p:nvPr/>
        </p:nvSpPr>
        <p:spPr>
          <a:xfrm rot="5400000">
            <a:off x="-36334" y="-299412"/>
            <a:ext cx="5568748" cy="5568748"/>
          </a:xfrm>
          <a:custGeom>
            <a:avLst/>
            <a:gdLst/>
            <a:ahLst/>
            <a:cxnLst/>
            <a:rect l="l" t="t" r="r" b="b"/>
            <a:pathLst>
              <a:path w="5568748" h="5568748">
                <a:moveTo>
                  <a:pt x="0" y="0"/>
                </a:moveTo>
                <a:lnTo>
                  <a:pt x="5568747" y="0"/>
                </a:lnTo>
                <a:lnTo>
                  <a:pt x="5568747" y="5568747"/>
                </a:lnTo>
                <a:lnTo>
                  <a:pt x="0" y="556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05984" y="1955120"/>
            <a:ext cx="594208" cy="594208"/>
          </a:xfrm>
          <a:custGeom>
            <a:avLst/>
            <a:gdLst/>
            <a:ahLst/>
            <a:cxnLst/>
            <a:rect l="l" t="t" r="r" b="b"/>
            <a:pathLst>
              <a:path w="594208" h="594208">
                <a:moveTo>
                  <a:pt x="0" y="0"/>
                </a:moveTo>
                <a:lnTo>
                  <a:pt x="594208" y="0"/>
                </a:lnTo>
                <a:lnTo>
                  <a:pt x="594208" y="594208"/>
                </a:lnTo>
                <a:lnTo>
                  <a:pt x="0" y="594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29642" y="3409463"/>
            <a:ext cx="782847" cy="782847"/>
          </a:xfrm>
          <a:custGeom>
            <a:avLst/>
            <a:gdLst/>
            <a:ahLst/>
            <a:cxnLst/>
            <a:rect l="l" t="t" r="r" b="b"/>
            <a:pathLst>
              <a:path w="782847" h="782847">
                <a:moveTo>
                  <a:pt x="0" y="0"/>
                </a:moveTo>
                <a:lnTo>
                  <a:pt x="782847" y="0"/>
                </a:lnTo>
                <a:lnTo>
                  <a:pt x="782847" y="782847"/>
                </a:lnTo>
                <a:lnTo>
                  <a:pt x="0" y="782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223188" y="5560169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2" y="0"/>
                </a:lnTo>
                <a:lnTo>
                  <a:pt x="636062" y="636061"/>
                </a:lnTo>
                <a:lnTo>
                  <a:pt x="0" y="636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 flipH="1" flipV="1">
            <a:off x="12567499" y="5560169"/>
            <a:ext cx="5720501" cy="5720501"/>
          </a:xfrm>
          <a:custGeom>
            <a:avLst/>
            <a:gdLst/>
            <a:ahLst/>
            <a:cxnLst/>
            <a:rect l="l" t="t" r="r" b="b"/>
            <a:pathLst>
              <a:path w="5720501" h="5720501">
                <a:moveTo>
                  <a:pt x="5720501" y="5720501"/>
                </a:moveTo>
                <a:lnTo>
                  <a:pt x="0" y="5720501"/>
                </a:lnTo>
                <a:lnTo>
                  <a:pt x="0" y="0"/>
                </a:lnTo>
                <a:lnTo>
                  <a:pt x="5720501" y="0"/>
                </a:lnTo>
                <a:lnTo>
                  <a:pt x="5720501" y="572050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544018" y="8488345"/>
            <a:ext cx="470987" cy="470987"/>
          </a:xfrm>
          <a:custGeom>
            <a:avLst/>
            <a:gdLst/>
            <a:ahLst/>
            <a:cxnLst/>
            <a:rect l="l" t="t" r="r" b="b"/>
            <a:pathLst>
              <a:path w="470987" h="470987">
                <a:moveTo>
                  <a:pt x="0" y="0"/>
                </a:moveTo>
                <a:lnTo>
                  <a:pt x="470987" y="0"/>
                </a:lnTo>
                <a:lnTo>
                  <a:pt x="470987" y="470988"/>
                </a:lnTo>
                <a:lnTo>
                  <a:pt x="0" y="470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2418221" y="7142316"/>
            <a:ext cx="5507812" cy="5507812"/>
          </a:xfrm>
          <a:custGeom>
            <a:avLst/>
            <a:gdLst/>
            <a:ahLst/>
            <a:cxnLst/>
            <a:rect l="l" t="t" r="r" b="b"/>
            <a:pathLst>
              <a:path w="5507812" h="5507812">
                <a:moveTo>
                  <a:pt x="0" y="0"/>
                </a:moveTo>
                <a:lnTo>
                  <a:pt x="5507813" y="0"/>
                </a:lnTo>
                <a:lnTo>
                  <a:pt x="5507813" y="5507812"/>
                </a:lnTo>
                <a:lnTo>
                  <a:pt x="0" y="55078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745686" y="-2098349"/>
            <a:ext cx="5507812" cy="5507812"/>
          </a:xfrm>
          <a:custGeom>
            <a:avLst/>
            <a:gdLst/>
            <a:ahLst/>
            <a:cxnLst/>
            <a:rect l="l" t="t" r="r" b="b"/>
            <a:pathLst>
              <a:path w="5507812" h="5507812">
                <a:moveTo>
                  <a:pt x="0" y="0"/>
                </a:moveTo>
                <a:lnTo>
                  <a:pt x="5507812" y="0"/>
                </a:lnTo>
                <a:lnTo>
                  <a:pt x="5507812" y="5507812"/>
                </a:lnTo>
                <a:lnTo>
                  <a:pt x="0" y="5507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 rot="0">
            <a:off x="2412489" y="3550047"/>
            <a:ext cx="3392863" cy="4358129"/>
            <a:chOff x="0" y="0"/>
            <a:chExt cx="635000" cy="8156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" cy="815657"/>
            </a:xfrm>
            <a:custGeom>
              <a:avLst/>
              <a:gdLst/>
              <a:ahLst/>
              <a:cxnLst/>
              <a:rect l="l" t="t" r="r" b="b"/>
              <a:pathLst>
                <a:path w="635000" h="815657">
                  <a:moveTo>
                    <a:pt x="635000" y="0"/>
                  </a:moveTo>
                  <a:lnTo>
                    <a:pt x="635000" y="701357"/>
                  </a:lnTo>
                  <a:lnTo>
                    <a:pt x="317500" y="815657"/>
                  </a:lnTo>
                  <a:lnTo>
                    <a:pt x="0" y="70135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8CA87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635000" cy="787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FFFFFF"/>
                  </a:solidFill>
                  <a:latin typeface="Trocchi" panose="00000500000000000000"/>
                  <a:ea typeface="Trocchi" panose="00000500000000000000"/>
                  <a:cs typeface="Trocchi" panose="00000500000000000000"/>
                  <a:sym typeface="Trocchi" panose="00000500000000000000"/>
                </a:rPr>
                <a:t>ich </a:t>
              </a:r>
              <a:endParaRPr lang="en-US" sz="410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endParaRPr>
            </a:p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FFFFFF"/>
                  </a:solidFill>
                  <a:latin typeface="Trocchi" panose="00000500000000000000"/>
                  <a:ea typeface="Trocchi" panose="00000500000000000000"/>
                  <a:cs typeface="Trocchi" panose="00000500000000000000"/>
                  <a:sym typeface="Trocchi" panose="00000500000000000000"/>
                </a:rPr>
                <a:t>du </a:t>
              </a:r>
              <a:endParaRPr lang="en-US" sz="410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endParaRPr>
            </a:p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FFFFFF"/>
                  </a:solidFill>
                  <a:latin typeface="Trocchi" panose="00000500000000000000"/>
                  <a:ea typeface="Trocchi" panose="00000500000000000000"/>
                  <a:cs typeface="Trocchi" panose="00000500000000000000"/>
                  <a:sym typeface="Trocchi" panose="00000500000000000000"/>
                </a:rPr>
                <a:t>er</a:t>
              </a:r>
              <a:endParaRPr lang="en-US" sz="410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endParaRPr>
            </a:p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FFFFFF"/>
                  </a:solidFill>
                  <a:latin typeface="Trocchi" panose="00000500000000000000"/>
                  <a:ea typeface="Trocchi" panose="00000500000000000000"/>
                  <a:cs typeface="Trocchi" panose="00000500000000000000"/>
                  <a:sym typeface="Trocchi" panose="00000500000000000000"/>
                </a:rPr>
                <a:t>sie </a:t>
              </a:r>
              <a:endParaRPr lang="en-US" sz="410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endParaRPr>
            </a:p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FFFFFF"/>
                  </a:solidFill>
                  <a:latin typeface="Trocchi" panose="00000500000000000000"/>
                  <a:ea typeface="Trocchi" panose="00000500000000000000"/>
                  <a:cs typeface="Trocchi" panose="00000500000000000000"/>
                  <a:sym typeface="Trocchi" panose="00000500000000000000"/>
                </a:rPr>
                <a:t>es</a:t>
              </a:r>
              <a:endParaRPr lang="en-US" sz="410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0">
            <a:off x="6024489" y="3550047"/>
            <a:ext cx="3319536" cy="4249007"/>
            <a:chOff x="0" y="0"/>
            <a:chExt cx="6350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" cy="812800"/>
            </a:xfrm>
            <a:custGeom>
              <a:avLst/>
              <a:gdLst/>
              <a:ahLst/>
              <a:cxnLst/>
              <a:rect l="l" t="t" r="r" b="b"/>
              <a:pathLst>
                <a:path w="635000" h="8128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5616B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 rot="0">
            <a:off x="9829800" y="3581651"/>
            <a:ext cx="7029450" cy="4217402"/>
            <a:chOff x="0" y="0"/>
            <a:chExt cx="955693" cy="5733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55693" cy="573380"/>
            </a:xfrm>
            <a:custGeom>
              <a:avLst/>
              <a:gdLst/>
              <a:ahLst/>
              <a:cxnLst/>
              <a:rect l="l" t="t" r="r" b="b"/>
              <a:pathLst>
                <a:path w="955693" h="573380">
                  <a:moveTo>
                    <a:pt x="876275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493961"/>
                  </a:lnTo>
                  <a:cubicBezTo>
                    <a:pt x="43699" y="493961"/>
                    <a:pt x="79418" y="529300"/>
                    <a:pt x="79418" y="573380"/>
                  </a:cubicBezTo>
                  <a:lnTo>
                    <a:pt x="876275" y="573380"/>
                  </a:lnTo>
                  <a:cubicBezTo>
                    <a:pt x="876275" y="529680"/>
                    <a:pt x="911614" y="493961"/>
                    <a:pt x="955693" y="493961"/>
                  </a:cubicBezTo>
                  <a:lnTo>
                    <a:pt x="955693" y="79418"/>
                  </a:lnTo>
                  <a:cubicBezTo>
                    <a:pt x="911994" y="79418"/>
                    <a:pt x="876275" y="44079"/>
                    <a:pt x="876275" y="0"/>
                  </a:cubicBez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38100" y="0"/>
              <a:ext cx="879493" cy="535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1" name="Freeform 31"/>
          <p:cNvSpPr/>
          <p:nvPr/>
        </p:nvSpPr>
        <p:spPr>
          <a:xfrm>
            <a:off x="14212008" y="3914199"/>
            <a:ext cx="1067356" cy="960620"/>
          </a:xfrm>
          <a:custGeom>
            <a:avLst/>
            <a:gdLst/>
            <a:ahLst/>
            <a:cxnLst/>
            <a:rect l="l" t="t" r="r" b="b"/>
            <a:pathLst>
              <a:path w="1067356" h="960620">
                <a:moveTo>
                  <a:pt x="0" y="0"/>
                </a:moveTo>
                <a:lnTo>
                  <a:pt x="1067356" y="0"/>
                </a:lnTo>
                <a:lnTo>
                  <a:pt x="1067356" y="960621"/>
                </a:lnTo>
                <a:lnTo>
                  <a:pt x="0" y="960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335620" y="2560149"/>
            <a:ext cx="3329759" cy="88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2B3425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Nominativ</a:t>
            </a:r>
            <a:endParaRPr lang="en-US" sz="5250">
              <a:solidFill>
                <a:srgbClr val="2B3425"/>
              </a:solidFill>
              <a:latin typeface="Abril Fatface" panose="02000503000000020003"/>
              <a:ea typeface="Abril Fatface" panose="02000503000000020003"/>
              <a:cs typeface="Abril Fatface" panose="02000503000000020003"/>
              <a:sym typeface="Abril Fatface" panose="02000503000000020003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265781" y="2560149"/>
            <a:ext cx="2177234" cy="88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2B3425"/>
                </a:solidFill>
                <a:latin typeface="Abril Fatface" panose="02000503000000020003"/>
                <a:ea typeface="Abril Fatface" panose="02000503000000020003"/>
                <a:cs typeface="Abril Fatface" panose="02000503000000020003"/>
                <a:sym typeface="Abril Fatface" panose="02000503000000020003"/>
              </a:rPr>
              <a:t>Dativ</a:t>
            </a:r>
            <a:endParaRPr lang="en-US" sz="5250">
              <a:solidFill>
                <a:srgbClr val="2B3425"/>
              </a:solidFill>
              <a:latin typeface="Abril Fatface" panose="02000503000000020003"/>
              <a:ea typeface="Abril Fatface" panose="02000503000000020003"/>
              <a:cs typeface="Abril Fatface" panose="02000503000000020003"/>
              <a:sym typeface="Abril Fatface" panose="02000503000000020003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019077" y="3495926"/>
            <a:ext cx="3124923" cy="438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0"/>
              </a:lnSpc>
            </a:pPr>
            <a:r>
              <a:rPr lang="en-US" sz="416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rPr>
              <a:t>mir</a:t>
            </a:r>
            <a:endParaRPr lang="en-US" sz="4160">
              <a:solidFill>
                <a:srgbClr val="FFFFFF"/>
              </a:solidFill>
              <a:latin typeface="Trocchi" panose="00000500000000000000"/>
              <a:ea typeface="Trocchi" panose="00000500000000000000"/>
              <a:cs typeface="Trocchi" panose="00000500000000000000"/>
              <a:sym typeface="Trocchi" panose="00000500000000000000"/>
            </a:endParaRPr>
          </a:p>
          <a:p>
            <a:pPr algn="ctr">
              <a:lnSpc>
                <a:spcPts val="5820"/>
              </a:lnSpc>
            </a:pPr>
            <a:r>
              <a:rPr lang="en-US" sz="416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rPr>
              <a:t>dir</a:t>
            </a:r>
            <a:endParaRPr lang="en-US" sz="4160">
              <a:solidFill>
                <a:srgbClr val="FFFFFF"/>
              </a:solidFill>
              <a:latin typeface="Trocchi" panose="00000500000000000000"/>
              <a:ea typeface="Trocchi" panose="00000500000000000000"/>
              <a:cs typeface="Trocchi" panose="00000500000000000000"/>
              <a:sym typeface="Trocchi" panose="00000500000000000000"/>
            </a:endParaRPr>
          </a:p>
          <a:p>
            <a:pPr algn="ctr">
              <a:lnSpc>
                <a:spcPts val="5820"/>
              </a:lnSpc>
            </a:pPr>
            <a:r>
              <a:rPr lang="en-US" sz="416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rPr>
              <a:t>ihm</a:t>
            </a:r>
            <a:endParaRPr lang="en-US" sz="4160">
              <a:solidFill>
                <a:srgbClr val="FFFFFF"/>
              </a:solidFill>
              <a:latin typeface="Trocchi" panose="00000500000000000000"/>
              <a:ea typeface="Trocchi" panose="00000500000000000000"/>
              <a:cs typeface="Trocchi" panose="00000500000000000000"/>
              <a:sym typeface="Trocchi" panose="00000500000000000000"/>
            </a:endParaRPr>
          </a:p>
          <a:p>
            <a:pPr algn="ctr">
              <a:lnSpc>
                <a:spcPts val="5820"/>
              </a:lnSpc>
            </a:pPr>
            <a:r>
              <a:rPr lang="en-US" sz="416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rPr>
              <a:t> ihr</a:t>
            </a:r>
            <a:endParaRPr lang="en-US" sz="4160">
              <a:solidFill>
                <a:srgbClr val="FFFFFF"/>
              </a:solidFill>
              <a:latin typeface="Trocchi" panose="00000500000000000000"/>
              <a:ea typeface="Trocchi" panose="00000500000000000000"/>
              <a:cs typeface="Trocchi" panose="00000500000000000000"/>
              <a:sym typeface="Trocchi" panose="00000500000000000000"/>
            </a:endParaRPr>
          </a:p>
          <a:p>
            <a:pPr algn="ctr">
              <a:lnSpc>
                <a:spcPts val="5820"/>
              </a:lnSpc>
            </a:pPr>
            <a:r>
              <a:rPr lang="en-US" sz="4160">
                <a:solidFill>
                  <a:srgbClr val="FFFFFF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rPr>
              <a:t>ihm</a:t>
            </a:r>
            <a:endParaRPr lang="en-US" sz="4160">
              <a:solidFill>
                <a:srgbClr val="FFFFFF"/>
              </a:solidFill>
              <a:latin typeface="Trocchi" panose="00000500000000000000"/>
              <a:ea typeface="Trocchi" panose="00000500000000000000"/>
              <a:cs typeface="Trocchi" panose="00000500000000000000"/>
              <a:sym typeface="Trocchi" panose="00000500000000000000"/>
            </a:endParaRPr>
          </a:p>
          <a:p>
            <a:pPr algn="ctr">
              <a:lnSpc>
                <a:spcPts val="5820"/>
              </a:lnSpc>
            </a:pPr>
          </a:p>
        </p:txBody>
      </p:sp>
      <p:sp>
        <p:nvSpPr>
          <p:cNvPr id="35" name="TextBox 35"/>
          <p:cNvSpPr txBox="1"/>
          <p:nvPr/>
        </p:nvSpPr>
        <p:spPr>
          <a:xfrm>
            <a:off x="9904943" y="4071292"/>
            <a:ext cx="6879163" cy="354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3390">
                <a:solidFill>
                  <a:srgbClr val="000000"/>
                </a:solidFill>
                <a:latin typeface="Trirong" panose="00000500000000000000"/>
                <a:ea typeface="Trirong" panose="00000500000000000000"/>
                <a:cs typeface="Trirong" panose="00000500000000000000"/>
                <a:sym typeface="Trirong" panose="00000500000000000000"/>
              </a:rPr>
              <a:t>Die Schuhe passen mir nicht.</a:t>
            </a:r>
            <a:endParaRPr lang="en-US" sz="3390">
              <a:solidFill>
                <a:srgbClr val="000000"/>
              </a:solidFill>
              <a:latin typeface="Trirong" panose="00000500000000000000"/>
              <a:ea typeface="Trirong" panose="00000500000000000000"/>
              <a:cs typeface="Trirong" panose="00000500000000000000"/>
              <a:sym typeface="Trirong" panose="00000500000000000000"/>
            </a:endParaRPr>
          </a:p>
          <a:p>
            <a:pPr algn="ctr">
              <a:lnSpc>
                <a:spcPts val="4745"/>
              </a:lnSpc>
            </a:pPr>
          </a:p>
          <a:p>
            <a:pPr algn="ctr">
              <a:lnSpc>
                <a:spcPts val="4745"/>
              </a:lnSpc>
            </a:pPr>
            <a:r>
              <a:rPr lang="en-US" sz="3390">
                <a:solidFill>
                  <a:srgbClr val="000000"/>
                </a:solidFill>
                <a:latin typeface="Trirong" panose="00000500000000000000"/>
                <a:ea typeface="Trirong" panose="00000500000000000000"/>
                <a:cs typeface="Trirong" panose="00000500000000000000"/>
                <a:sym typeface="Trirong" panose="00000500000000000000"/>
              </a:rPr>
              <a:t>Die Ohhringe stehen ihr ganz gut.</a:t>
            </a:r>
            <a:endParaRPr lang="en-US" sz="3390">
              <a:solidFill>
                <a:srgbClr val="000000"/>
              </a:solidFill>
              <a:latin typeface="Trirong" panose="00000500000000000000"/>
              <a:ea typeface="Trirong" panose="00000500000000000000"/>
              <a:cs typeface="Trirong" panose="00000500000000000000"/>
              <a:sym typeface="Trirong" panose="00000500000000000000"/>
            </a:endParaRPr>
          </a:p>
          <a:p>
            <a:pPr algn="ctr">
              <a:lnSpc>
                <a:spcPts val="4745"/>
              </a:lnSpc>
            </a:pPr>
            <a:r>
              <a:rPr lang="en-US" sz="3390">
                <a:solidFill>
                  <a:srgbClr val="000000"/>
                </a:solidFill>
                <a:latin typeface="Trirong" panose="00000500000000000000"/>
                <a:ea typeface="Trirong" panose="00000500000000000000"/>
                <a:cs typeface="Trirong" panose="00000500000000000000"/>
                <a:sym typeface="Trirong" panose="00000500000000000000"/>
              </a:rPr>
              <a:t> </a:t>
            </a:r>
            <a:endParaRPr lang="en-US" sz="3390">
              <a:solidFill>
                <a:srgbClr val="000000"/>
              </a:solidFill>
              <a:latin typeface="Trirong" panose="00000500000000000000"/>
              <a:ea typeface="Trirong" panose="00000500000000000000"/>
              <a:cs typeface="Trirong" panose="00000500000000000000"/>
              <a:sym typeface="Trirong" panose="00000500000000000000"/>
            </a:endParaRPr>
          </a:p>
          <a:p>
            <a:pPr algn="ctr">
              <a:lnSpc>
                <a:spcPts val="4745"/>
              </a:lnSpc>
            </a:pPr>
            <a:r>
              <a:rPr lang="en-US" sz="3390">
                <a:solidFill>
                  <a:srgbClr val="000000"/>
                </a:solidFill>
                <a:latin typeface="Trirong" panose="00000500000000000000"/>
                <a:ea typeface="Trirong" panose="00000500000000000000"/>
                <a:cs typeface="Trirong" panose="00000500000000000000"/>
                <a:sym typeface="Trirong" panose="00000500000000000000"/>
              </a:rPr>
              <a:t>Gefällt dir mein T-Shirt?</a:t>
            </a:r>
            <a:endParaRPr lang="en-US" sz="3390">
              <a:solidFill>
                <a:srgbClr val="000000"/>
              </a:solidFill>
              <a:latin typeface="Trirong" panose="00000500000000000000"/>
              <a:ea typeface="Trirong" panose="00000500000000000000"/>
              <a:cs typeface="Trirong" panose="00000500000000000000"/>
              <a:sym typeface="Trirong" panose="00000500000000000000"/>
            </a:endParaRPr>
          </a:p>
          <a:p>
            <a:pPr algn="ctr">
              <a:lnSpc>
                <a:spcPts val="4745"/>
              </a:lnSpc>
            </a:pPr>
          </a:p>
        </p:txBody>
      </p:sp>
      <p:sp>
        <p:nvSpPr>
          <p:cNvPr id="36" name="Freeform 36"/>
          <p:cNvSpPr/>
          <p:nvPr/>
        </p:nvSpPr>
        <p:spPr>
          <a:xfrm>
            <a:off x="14015005" y="5079858"/>
            <a:ext cx="1067356" cy="960620"/>
          </a:xfrm>
          <a:custGeom>
            <a:avLst/>
            <a:gdLst/>
            <a:ahLst/>
            <a:cxnLst/>
            <a:rect l="l" t="t" r="r" b="b"/>
            <a:pathLst>
              <a:path w="1067356" h="960620">
                <a:moveTo>
                  <a:pt x="0" y="0"/>
                </a:moveTo>
                <a:lnTo>
                  <a:pt x="1067356" y="0"/>
                </a:lnTo>
                <a:lnTo>
                  <a:pt x="1067356" y="960621"/>
                </a:lnTo>
                <a:lnTo>
                  <a:pt x="0" y="9606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277725" y="6318856"/>
            <a:ext cx="914956" cy="823460"/>
          </a:xfrm>
          <a:custGeom>
            <a:avLst/>
            <a:gdLst/>
            <a:ahLst/>
            <a:cxnLst/>
            <a:rect l="l" t="t" r="r" b="b"/>
            <a:pathLst>
              <a:path w="914956" h="823460">
                <a:moveTo>
                  <a:pt x="0" y="0"/>
                </a:moveTo>
                <a:lnTo>
                  <a:pt x="914956" y="0"/>
                </a:lnTo>
                <a:lnTo>
                  <a:pt x="914956" y="823460"/>
                </a:lnTo>
                <a:lnTo>
                  <a:pt x="0" y="8234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628201" y="899310"/>
            <a:ext cx="7031597" cy="258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Beispiele</a:t>
            </a:r>
            <a:endParaRPr lang="en-US" sz="1500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857026" y="3268054"/>
            <a:ext cx="5031421" cy="5068281"/>
          </a:xfrm>
          <a:custGeom>
            <a:avLst/>
            <a:gdLst/>
            <a:ahLst/>
            <a:cxnLst/>
            <a:rect l="l" t="t" r="r" b="b"/>
            <a:pathLst>
              <a:path w="5031421" h="5068281">
                <a:moveTo>
                  <a:pt x="0" y="0"/>
                </a:moveTo>
                <a:lnTo>
                  <a:pt x="5031421" y="0"/>
                </a:lnTo>
                <a:lnTo>
                  <a:pt x="5031421" y="5068281"/>
                </a:lnTo>
                <a:lnTo>
                  <a:pt x="0" y="50682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212452" y="4155359"/>
            <a:ext cx="3694179" cy="207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5"/>
              </a:lnSpc>
            </a:pPr>
            <a:r>
              <a:rPr lang="en-US" sz="394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Wie steht ihr dieser Pullover ? – Sehr gut. </a:t>
            </a:r>
            <a:endParaRPr lang="en-US" sz="394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ctr">
              <a:lnSpc>
                <a:spcPts val="5525"/>
              </a:lnSpc>
            </a:pPr>
          </a:p>
        </p:txBody>
      </p:sp>
      <p:sp>
        <p:nvSpPr>
          <p:cNvPr id="16" name="Freeform 16"/>
          <p:cNvSpPr/>
          <p:nvPr/>
        </p:nvSpPr>
        <p:spPr>
          <a:xfrm>
            <a:off x="-7620" y="4804247"/>
            <a:ext cx="5364015" cy="5506783"/>
          </a:xfrm>
          <a:custGeom>
            <a:avLst/>
            <a:gdLst/>
            <a:ahLst/>
            <a:cxnLst/>
            <a:rect l="l" t="t" r="r" b="b"/>
            <a:pathLst>
              <a:path w="5364015" h="5506783">
                <a:moveTo>
                  <a:pt x="0" y="0"/>
                </a:moveTo>
                <a:lnTo>
                  <a:pt x="5364015" y="0"/>
                </a:lnTo>
                <a:lnTo>
                  <a:pt x="5364015" y="5506783"/>
                </a:lnTo>
                <a:lnTo>
                  <a:pt x="0" y="5506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803198" y="8488345"/>
            <a:ext cx="501858" cy="501858"/>
          </a:xfrm>
          <a:custGeom>
            <a:avLst/>
            <a:gdLst/>
            <a:ahLst/>
            <a:cxnLst/>
            <a:rect l="l" t="t" r="r" b="b"/>
            <a:pathLst>
              <a:path w="501858" h="501858">
                <a:moveTo>
                  <a:pt x="0" y="0"/>
                </a:moveTo>
                <a:lnTo>
                  <a:pt x="501859" y="0"/>
                </a:lnTo>
                <a:lnTo>
                  <a:pt x="501859" y="501859"/>
                </a:lnTo>
                <a:lnTo>
                  <a:pt x="0" y="501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28750" y="4804247"/>
            <a:ext cx="782847" cy="782847"/>
          </a:xfrm>
          <a:custGeom>
            <a:avLst/>
            <a:gdLst/>
            <a:ahLst/>
            <a:cxnLst/>
            <a:rect l="l" t="t" r="r" b="b"/>
            <a:pathLst>
              <a:path w="782847" h="782847">
                <a:moveTo>
                  <a:pt x="0" y="0"/>
                </a:moveTo>
                <a:lnTo>
                  <a:pt x="782847" y="0"/>
                </a:lnTo>
                <a:lnTo>
                  <a:pt x="782847" y="782847"/>
                </a:lnTo>
                <a:lnTo>
                  <a:pt x="0" y="782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412489" y="3268054"/>
            <a:ext cx="5031421" cy="5068281"/>
          </a:xfrm>
          <a:custGeom>
            <a:avLst/>
            <a:gdLst/>
            <a:ahLst/>
            <a:cxnLst/>
            <a:rect l="l" t="t" r="r" b="b"/>
            <a:pathLst>
              <a:path w="5031421" h="5068281">
                <a:moveTo>
                  <a:pt x="0" y="0"/>
                </a:moveTo>
                <a:lnTo>
                  <a:pt x="5031421" y="0"/>
                </a:lnTo>
                <a:lnTo>
                  <a:pt x="5031421" y="5068281"/>
                </a:lnTo>
                <a:lnTo>
                  <a:pt x="0" y="50682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 flipV="1">
            <a:off x="12562198" y="0"/>
            <a:ext cx="5725802" cy="5878200"/>
          </a:xfrm>
          <a:custGeom>
            <a:avLst/>
            <a:gdLst/>
            <a:ahLst/>
            <a:cxnLst/>
            <a:rect l="l" t="t" r="r" b="b"/>
            <a:pathLst>
              <a:path w="5725802" h="5878200">
                <a:moveTo>
                  <a:pt x="5725802" y="5878200"/>
                </a:moveTo>
                <a:lnTo>
                  <a:pt x="0" y="5878200"/>
                </a:lnTo>
                <a:lnTo>
                  <a:pt x="0" y="0"/>
                </a:lnTo>
                <a:lnTo>
                  <a:pt x="5725802" y="0"/>
                </a:lnTo>
                <a:lnTo>
                  <a:pt x="5725802" y="58782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552288" y="2016730"/>
            <a:ext cx="470987" cy="470987"/>
          </a:xfrm>
          <a:custGeom>
            <a:avLst/>
            <a:gdLst/>
            <a:ahLst/>
            <a:cxnLst/>
            <a:rect l="l" t="t" r="r" b="b"/>
            <a:pathLst>
              <a:path w="470987" h="470987">
                <a:moveTo>
                  <a:pt x="0" y="0"/>
                </a:moveTo>
                <a:lnTo>
                  <a:pt x="470987" y="0"/>
                </a:lnTo>
                <a:lnTo>
                  <a:pt x="470987" y="470987"/>
                </a:lnTo>
                <a:lnTo>
                  <a:pt x="0" y="470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432112" y="3268054"/>
            <a:ext cx="5031421" cy="5068281"/>
          </a:xfrm>
          <a:custGeom>
            <a:avLst/>
            <a:gdLst/>
            <a:ahLst/>
            <a:cxnLst/>
            <a:rect l="l" t="t" r="r" b="b"/>
            <a:pathLst>
              <a:path w="5031421" h="5068281">
                <a:moveTo>
                  <a:pt x="0" y="0"/>
                </a:moveTo>
                <a:lnTo>
                  <a:pt x="5031422" y="0"/>
                </a:lnTo>
                <a:lnTo>
                  <a:pt x="5031422" y="5068281"/>
                </a:lnTo>
                <a:lnTo>
                  <a:pt x="0" y="50682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223188" y="5560169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2" y="0"/>
                </a:lnTo>
                <a:lnTo>
                  <a:pt x="636062" y="636061"/>
                </a:lnTo>
                <a:lnTo>
                  <a:pt x="0" y="6360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-1366974" y="-1028700"/>
            <a:ext cx="5367474" cy="3893858"/>
          </a:xfrm>
          <a:custGeom>
            <a:avLst/>
            <a:gdLst/>
            <a:ahLst/>
            <a:cxnLst/>
            <a:rect l="l" t="t" r="r" b="b"/>
            <a:pathLst>
              <a:path w="5367474" h="3893858">
                <a:moveTo>
                  <a:pt x="0" y="0"/>
                </a:moveTo>
                <a:lnTo>
                  <a:pt x="5367474" y="0"/>
                </a:lnTo>
                <a:lnTo>
                  <a:pt x="5367474" y="3893858"/>
                </a:lnTo>
                <a:lnTo>
                  <a:pt x="0" y="38938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 flipV="1">
            <a:off x="15530949" y="8486775"/>
            <a:ext cx="4963026" cy="3600450"/>
          </a:xfrm>
          <a:custGeom>
            <a:avLst/>
            <a:gdLst/>
            <a:ahLst/>
            <a:cxnLst/>
            <a:rect l="l" t="t" r="r" b="b"/>
            <a:pathLst>
              <a:path w="4963026" h="3600450">
                <a:moveTo>
                  <a:pt x="4963026" y="3600450"/>
                </a:moveTo>
                <a:lnTo>
                  <a:pt x="0" y="3600450"/>
                </a:lnTo>
                <a:lnTo>
                  <a:pt x="0" y="0"/>
                </a:lnTo>
                <a:lnTo>
                  <a:pt x="4963026" y="0"/>
                </a:lnTo>
                <a:lnTo>
                  <a:pt x="4963026" y="360045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 rot="0">
            <a:off x="12732507" y="6256756"/>
            <a:ext cx="1778138" cy="177813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29" name="Freeform 29"/>
          <p:cNvSpPr/>
          <p:nvPr/>
        </p:nvSpPr>
        <p:spPr>
          <a:xfrm>
            <a:off x="13060022" y="6478778"/>
            <a:ext cx="1308436" cy="1236472"/>
          </a:xfrm>
          <a:custGeom>
            <a:avLst/>
            <a:gdLst/>
            <a:ahLst/>
            <a:cxnLst/>
            <a:rect l="l" t="t" r="r" b="b"/>
            <a:pathLst>
              <a:path w="1308436" h="1236472">
                <a:moveTo>
                  <a:pt x="0" y="0"/>
                </a:moveTo>
                <a:lnTo>
                  <a:pt x="1308436" y="0"/>
                </a:lnTo>
                <a:lnTo>
                  <a:pt x="1308436" y="1236472"/>
                </a:lnTo>
                <a:lnTo>
                  <a:pt x="0" y="12364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627053" y="5050985"/>
            <a:ext cx="1024324" cy="144686"/>
          </a:xfrm>
          <a:custGeom>
            <a:avLst/>
            <a:gdLst/>
            <a:ahLst/>
            <a:cxnLst/>
            <a:rect l="l" t="t" r="r" b="b"/>
            <a:pathLst>
              <a:path w="1024324" h="144686">
                <a:moveTo>
                  <a:pt x="0" y="0"/>
                </a:moveTo>
                <a:lnTo>
                  <a:pt x="1024324" y="0"/>
                </a:lnTo>
                <a:lnTo>
                  <a:pt x="1024324" y="144686"/>
                </a:lnTo>
                <a:lnTo>
                  <a:pt x="0" y="1446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1799004" y="4048861"/>
            <a:ext cx="3626095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Gefallen dir diese Schuhe? - Nein, sie sind komisch. </a:t>
            </a:r>
            <a:endParaRPr lang="en-US" sz="420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8860574" y="4804247"/>
            <a:ext cx="1024324" cy="144686"/>
          </a:xfrm>
          <a:custGeom>
            <a:avLst/>
            <a:gdLst/>
            <a:ahLst/>
            <a:cxnLst/>
            <a:rect l="l" t="t" r="r" b="b"/>
            <a:pathLst>
              <a:path w="1024324" h="144686">
                <a:moveTo>
                  <a:pt x="0" y="0"/>
                </a:moveTo>
                <a:lnTo>
                  <a:pt x="1024324" y="0"/>
                </a:lnTo>
                <a:lnTo>
                  <a:pt x="1024324" y="144686"/>
                </a:lnTo>
                <a:lnTo>
                  <a:pt x="0" y="1446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3393397" y="4731904"/>
            <a:ext cx="1024324" cy="144686"/>
          </a:xfrm>
          <a:custGeom>
            <a:avLst/>
            <a:gdLst/>
            <a:ahLst/>
            <a:cxnLst/>
            <a:rect l="l" t="t" r="r" b="b"/>
            <a:pathLst>
              <a:path w="1024324" h="144686">
                <a:moveTo>
                  <a:pt x="0" y="0"/>
                </a:moveTo>
                <a:lnTo>
                  <a:pt x="1024324" y="0"/>
                </a:lnTo>
                <a:lnTo>
                  <a:pt x="1024324" y="144686"/>
                </a:lnTo>
                <a:lnTo>
                  <a:pt x="0" y="1446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2838329" y="4347001"/>
            <a:ext cx="3626095" cy="234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Passt dir die Hose?- Nein, sie ist zu klein.</a:t>
            </a:r>
            <a:endParaRPr lang="en-US" sz="420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ctr">
              <a:lnSpc>
                <a:spcPts val="7000"/>
              </a:lnSpc>
            </a:pPr>
          </a:p>
        </p:txBody>
      </p:sp>
      <p:grpSp>
        <p:nvGrpSpPr>
          <p:cNvPr id="35" name="Group 35"/>
          <p:cNvGrpSpPr/>
          <p:nvPr/>
        </p:nvGrpSpPr>
        <p:grpSpPr>
          <a:xfrm rot="0">
            <a:off x="8170211" y="5963582"/>
            <a:ext cx="2071311" cy="207131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8" name="Freeform 38"/>
          <p:cNvSpPr/>
          <p:nvPr/>
        </p:nvSpPr>
        <p:spPr>
          <a:xfrm>
            <a:off x="8430013" y="6163542"/>
            <a:ext cx="1551708" cy="1551708"/>
          </a:xfrm>
          <a:custGeom>
            <a:avLst/>
            <a:gdLst/>
            <a:ahLst/>
            <a:cxnLst/>
            <a:rect l="l" t="t" r="r" b="b"/>
            <a:pathLst>
              <a:path w="1551708" h="1551708">
                <a:moveTo>
                  <a:pt x="0" y="0"/>
                </a:moveTo>
                <a:lnTo>
                  <a:pt x="1551707" y="0"/>
                </a:lnTo>
                <a:lnTo>
                  <a:pt x="1551707" y="1551708"/>
                </a:lnTo>
                <a:lnTo>
                  <a:pt x="0" y="15517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 rot="0">
            <a:off x="3595089" y="5963582"/>
            <a:ext cx="2071311" cy="2071311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42" name="Freeform 42"/>
          <p:cNvSpPr/>
          <p:nvPr/>
        </p:nvSpPr>
        <p:spPr>
          <a:xfrm rot="230672">
            <a:off x="4252423" y="6219804"/>
            <a:ext cx="756644" cy="1592935"/>
          </a:xfrm>
          <a:custGeom>
            <a:avLst/>
            <a:gdLst/>
            <a:ahLst/>
            <a:cxnLst/>
            <a:rect l="l" t="t" r="r" b="b"/>
            <a:pathLst>
              <a:path w="756644" h="1592935">
                <a:moveTo>
                  <a:pt x="0" y="0"/>
                </a:moveTo>
                <a:lnTo>
                  <a:pt x="756644" y="0"/>
                </a:lnTo>
                <a:lnTo>
                  <a:pt x="756644" y="1592935"/>
                </a:lnTo>
                <a:lnTo>
                  <a:pt x="0" y="15929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 rot="5400000">
            <a:off x="-416971" y="-218873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00000" flipH="1" flipV="1">
            <a:off x="13537960" y="5550956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514350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5143500" y="0"/>
                </a:lnTo>
                <a:lnTo>
                  <a:pt x="5143500" y="51435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839918" y="2884087"/>
            <a:ext cx="629721" cy="629721"/>
          </a:xfrm>
          <a:custGeom>
            <a:avLst/>
            <a:gdLst/>
            <a:ahLst/>
            <a:cxnLst/>
            <a:rect l="l" t="t" r="r" b="b"/>
            <a:pathLst>
              <a:path w="629721" h="629721">
                <a:moveTo>
                  <a:pt x="0" y="0"/>
                </a:moveTo>
                <a:lnTo>
                  <a:pt x="629721" y="0"/>
                </a:lnTo>
                <a:lnTo>
                  <a:pt x="629721" y="629721"/>
                </a:lnTo>
                <a:lnTo>
                  <a:pt x="0" y="6297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076914" y="1272132"/>
            <a:ext cx="394516" cy="394516"/>
          </a:xfrm>
          <a:custGeom>
            <a:avLst/>
            <a:gdLst/>
            <a:ahLst/>
            <a:cxnLst/>
            <a:rect l="l" t="t" r="r" b="b"/>
            <a:pathLst>
              <a:path w="394516" h="394516">
                <a:moveTo>
                  <a:pt x="0" y="0"/>
                </a:moveTo>
                <a:lnTo>
                  <a:pt x="394516" y="0"/>
                </a:lnTo>
                <a:lnTo>
                  <a:pt x="394516" y="394516"/>
                </a:lnTo>
                <a:lnTo>
                  <a:pt x="0" y="3945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008705" y="6674400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1" y="0"/>
                </a:lnTo>
                <a:lnTo>
                  <a:pt x="636061" y="636062"/>
                </a:lnTo>
                <a:lnTo>
                  <a:pt x="0" y="636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287500" y="8122706"/>
            <a:ext cx="465071" cy="465071"/>
          </a:xfrm>
          <a:custGeom>
            <a:avLst/>
            <a:gdLst/>
            <a:ahLst/>
            <a:cxnLst/>
            <a:rect l="l" t="t" r="r" b="b"/>
            <a:pathLst>
              <a:path w="465071" h="465071">
                <a:moveTo>
                  <a:pt x="0" y="0"/>
                </a:moveTo>
                <a:lnTo>
                  <a:pt x="465071" y="0"/>
                </a:lnTo>
                <a:lnTo>
                  <a:pt x="465071" y="465070"/>
                </a:lnTo>
                <a:lnTo>
                  <a:pt x="0" y="465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 flipV="1">
            <a:off x="15112148" y="-2002031"/>
            <a:ext cx="5456788" cy="4573781"/>
          </a:xfrm>
          <a:custGeom>
            <a:avLst/>
            <a:gdLst/>
            <a:ahLst/>
            <a:cxnLst/>
            <a:rect l="l" t="t" r="r" b="b"/>
            <a:pathLst>
              <a:path w="5456788" h="4573781">
                <a:moveTo>
                  <a:pt x="5456788" y="4573781"/>
                </a:moveTo>
                <a:lnTo>
                  <a:pt x="0" y="4573781"/>
                </a:lnTo>
                <a:lnTo>
                  <a:pt x="0" y="0"/>
                </a:lnTo>
                <a:lnTo>
                  <a:pt x="5456788" y="0"/>
                </a:lnTo>
                <a:lnTo>
                  <a:pt x="5456788" y="457378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2738782" y="6992431"/>
            <a:ext cx="6598577" cy="5530808"/>
          </a:xfrm>
          <a:custGeom>
            <a:avLst/>
            <a:gdLst/>
            <a:ahLst/>
            <a:cxnLst/>
            <a:rect l="l" t="t" r="r" b="b"/>
            <a:pathLst>
              <a:path w="6598577" h="5530808">
                <a:moveTo>
                  <a:pt x="0" y="0"/>
                </a:moveTo>
                <a:lnTo>
                  <a:pt x="6598578" y="0"/>
                </a:lnTo>
                <a:lnTo>
                  <a:pt x="6598578" y="5530808"/>
                </a:lnTo>
                <a:lnTo>
                  <a:pt x="0" y="55308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006763" y="3906417"/>
            <a:ext cx="6361173" cy="149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5"/>
              </a:lnSpc>
            </a:pPr>
            <a:r>
              <a:rPr lang="en-US" sz="425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Locul al III-lea, </a:t>
            </a:r>
            <a:endParaRPr lang="en-US" sz="425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ctr">
              <a:lnSpc>
                <a:spcPts val="5955"/>
              </a:lnSpc>
            </a:pPr>
            <a:r>
              <a:rPr lang="en-US" sz="425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dupa predicat.</a:t>
            </a:r>
            <a:endParaRPr lang="en-US" sz="425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28725" y="2277897"/>
            <a:ext cx="15830550" cy="1842100"/>
          </a:xfrm>
          <a:custGeom>
            <a:avLst/>
            <a:gdLst/>
            <a:ahLst/>
            <a:cxnLst/>
            <a:rect l="l" t="t" r="r" b="b"/>
            <a:pathLst>
              <a:path w="15830550" h="1842100">
                <a:moveTo>
                  <a:pt x="0" y="0"/>
                </a:moveTo>
                <a:lnTo>
                  <a:pt x="15830550" y="0"/>
                </a:lnTo>
                <a:lnTo>
                  <a:pt x="15830550" y="1842101"/>
                </a:lnTo>
                <a:lnTo>
                  <a:pt x="0" y="18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964285" y="5010421"/>
            <a:ext cx="7315200" cy="3112285"/>
          </a:xfrm>
          <a:custGeom>
            <a:avLst/>
            <a:gdLst/>
            <a:ahLst/>
            <a:cxnLst/>
            <a:rect l="l" t="t" r="r" b="b"/>
            <a:pathLst>
              <a:path w="7315200" h="3112285">
                <a:moveTo>
                  <a:pt x="0" y="0"/>
                </a:moveTo>
                <a:lnTo>
                  <a:pt x="7315200" y="0"/>
                </a:lnTo>
                <a:lnTo>
                  <a:pt x="7315200" y="3112285"/>
                </a:lnTo>
                <a:lnTo>
                  <a:pt x="0" y="31122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172693" y="895350"/>
            <a:ext cx="7902947" cy="1014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58664E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Wortstellung/ Topica</a:t>
            </a:r>
            <a:endParaRPr lang="en-US" sz="5800">
              <a:solidFill>
                <a:srgbClr val="58664E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964285" y="4158229"/>
            <a:ext cx="4135663" cy="144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5"/>
              </a:lnSpc>
            </a:pPr>
            <a:r>
              <a:rPr lang="en-US" sz="415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Locul I, înaintea predicatului.</a:t>
            </a:r>
            <a:endParaRPr lang="en-US" sz="415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26" name="Freeform 26"/>
          <p:cNvSpPr/>
          <p:nvPr/>
        </p:nvSpPr>
        <p:spPr>
          <a:xfrm rot="-6877406">
            <a:off x="1511913" y="5399317"/>
            <a:ext cx="1915453" cy="1019978"/>
          </a:xfrm>
          <a:custGeom>
            <a:avLst/>
            <a:gdLst/>
            <a:ahLst/>
            <a:cxnLst/>
            <a:rect l="l" t="t" r="r" b="b"/>
            <a:pathLst>
              <a:path w="1915453" h="1019978">
                <a:moveTo>
                  <a:pt x="0" y="0"/>
                </a:moveTo>
                <a:lnTo>
                  <a:pt x="1915452" y="0"/>
                </a:lnTo>
                <a:lnTo>
                  <a:pt x="1915452" y="1019979"/>
                </a:lnTo>
                <a:lnTo>
                  <a:pt x="0" y="10199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837133" y="2442742"/>
            <a:ext cx="14613735" cy="155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0" algn="ctr">
              <a:lnSpc>
                <a:spcPts val="28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414B3B"/>
                </a:solidFill>
                <a:latin typeface="Biski Bold"/>
                <a:ea typeface="Biski Bold"/>
                <a:cs typeface="Biski Bold"/>
                <a:sym typeface="Biski Bold"/>
              </a:rPr>
              <a:t>Observăm că articolul</a:t>
            </a:r>
            <a:r>
              <a:rPr lang="en-US" sz="2000">
                <a:solidFill>
                  <a:srgbClr val="414B3B"/>
                </a:solidFill>
                <a:latin typeface="Biski Bold"/>
                <a:ea typeface="Biski Bold"/>
                <a:cs typeface="Biski Bold"/>
                <a:sym typeface="Biski Bold"/>
              </a:rPr>
              <a:t> de vestimentație pe care îl analizăm ocupă funcția de subiect- puloverul, pantofii sau pantalonii ne plac, ne vin bine sau ni se potrivesc.</a:t>
            </a:r>
            <a:endParaRPr lang="en-US" sz="2000">
              <a:solidFill>
                <a:srgbClr val="414B3B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marL="431800" lvl="1" indent="-215900" algn="ctr">
              <a:lnSpc>
                <a:spcPts val="28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414B3B"/>
                </a:solidFill>
                <a:latin typeface="Biski Bold"/>
                <a:ea typeface="Biski Bold"/>
                <a:cs typeface="Biski Bold"/>
                <a:sym typeface="Biski Bold"/>
              </a:rPr>
              <a:t>Topica este flexibilă în acest caz: predicatul pe locul al II-lea, subiectul fie pelocul I, fie pe locul al III-lea. </a:t>
            </a:r>
            <a:endParaRPr lang="en-US" sz="2000">
              <a:solidFill>
                <a:srgbClr val="414B3B"/>
              </a:solidFill>
              <a:latin typeface="Biski Bold"/>
              <a:ea typeface="Biski Bold"/>
              <a:cs typeface="Biski Bold"/>
              <a:sym typeface="Biski Bold"/>
            </a:endParaRPr>
          </a:p>
          <a:p>
            <a:pPr algn="ctr">
              <a:lnSpc>
                <a:spcPts val="2800"/>
              </a:lnSpc>
            </a:pPr>
          </a:p>
        </p:txBody>
      </p:sp>
      <p:sp>
        <p:nvSpPr>
          <p:cNvPr id="28" name="TextBox 28"/>
          <p:cNvSpPr txBox="1"/>
          <p:nvPr/>
        </p:nvSpPr>
        <p:spPr>
          <a:xfrm>
            <a:off x="2909205" y="6715125"/>
            <a:ext cx="5214962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887BB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Der Rock</a:t>
            </a:r>
            <a:r>
              <a:rPr lang="en-US" sz="39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 gefällt </a:t>
            </a:r>
            <a:r>
              <a:rPr lang="en-US" sz="3900">
                <a:solidFill>
                  <a:srgbClr val="FF001E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mir</a:t>
            </a:r>
            <a:r>
              <a:rPr lang="en-US" sz="39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.   </a:t>
            </a:r>
            <a:endParaRPr lang="en-US" sz="39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9437994" y="4983297"/>
            <a:ext cx="7315200" cy="3112285"/>
          </a:xfrm>
          <a:custGeom>
            <a:avLst/>
            <a:gdLst/>
            <a:ahLst/>
            <a:cxnLst/>
            <a:rect l="l" t="t" r="r" b="b"/>
            <a:pathLst>
              <a:path w="7315200" h="3112285">
                <a:moveTo>
                  <a:pt x="0" y="0"/>
                </a:moveTo>
                <a:lnTo>
                  <a:pt x="7315200" y="0"/>
                </a:lnTo>
                <a:lnTo>
                  <a:pt x="7315200" y="3112285"/>
                </a:lnTo>
                <a:lnTo>
                  <a:pt x="0" y="31122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7600706" flipH="1">
            <a:off x="15204964" y="5694599"/>
            <a:ext cx="1444506" cy="769199"/>
          </a:xfrm>
          <a:custGeom>
            <a:avLst/>
            <a:gdLst/>
            <a:ahLst/>
            <a:cxnLst/>
            <a:rect l="l" t="t" r="r" b="b"/>
            <a:pathLst>
              <a:path w="1444506" h="769199">
                <a:moveTo>
                  <a:pt x="1444506" y="0"/>
                </a:moveTo>
                <a:lnTo>
                  <a:pt x="0" y="0"/>
                </a:lnTo>
                <a:lnTo>
                  <a:pt x="0" y="769199"/>
                </a:lnTo>
                <a:lnTo>
                  <a:pt x="1444506" y="769199"/>
                </a:lnTo>
                <a:lnTo>
                  <a:pt x="1444506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965356" y="6715125"/>
            <a:ext cx="5221994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FF001E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Mir</a:t>
            </a:r>
            <a:r>
              <a:rPr lang="en-US" sz="38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 gefällt </a:t>
            </a:r>
            <a:r>
              <a:rPr lang="en-US" sz="3800">
                <a:solidFill>
                  <a:srgbClr val="887BB0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der Rock</a:t>
            </a:r>
            <a:r>
              <a:rPr lang="en-US" sz="38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.  </a:t>
            </a:r>
            <a:endParaRPr lang="en-US" sz="38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</a:pPr>
            </a:p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28750" y="875512"/>
            <a:ext cx="15830550" cy="117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D5616B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Dativ bei Substantiven: </a:t>
            </a:r>
            <a:endParaRPr lang="en-US" sz="6800">
              <a:solidFill>
                <a:srgbClr val="D5616B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4" name="Freeform 14"/>
          <p:cNvSpPr/>
          <p:nvPr/>
        </p:nvSpPr>
        <p:spPr>
          <a:xfrm rot="5400000">
            <a:off x="-36334" y="-299412"/>
            <a:ext cx="5568748" cy="5568748"/>
          </a:xfrm>
          <a:custGeom>
            <a:avLst/>
            <a:gdLst/>
            <a:ahLst/>
            <a:cxnLst/>
            <a:rect l="l" t="t" r="r" b="b"/>
            <a:pathLst>
              <a:path w="5568748" h="5568748">
                <a:moveTo>
                  <a:pt x="0" y="0"/>
                </a:moveTo>
                <a:lnTo>
                  <a:pt x="5568747" y="0"/>
                </a:lnTo>
                <a:lnTo>
                  <a:pt x="5568747" y="5568747"/>
                </a:lnTo>
                <a:lnTo>
                  <a:pt x="0" y="5568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015005" y="1234989"/>
            <a:ext cx="594208" cy="594208"/>
          </a:xfrm>
          <a:custGeom>
            <a:avLst/>
            <a:gdLst/>
            <a:ahLst/>
            <a:cxnLst/>
            <a:rect l="l" t="t" r="r" b="b"/>
            <a:pathLst>
              <a:path w="594208" h="594208">
                <a:moveTo>
                  <a:pt x="0" y="0"/>
                </a:moveTo>
                <a:lnTo>
                  <a:pt x="594208" y="0"/>
                </a:lnTo>
                <a:lnTo>
                  <a:pt x="594208" y="594208"/>
                </a:lnTo>
                <a:lnTo>
                  <a:pt x="0" y="594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29642" y="3409463"/>
            <a:ext cx="782847" cy="782847"/>
          </a:xfrm>
          <a:custGeom>
            <a:avLst/>
            <a:gdLst/>
            <a:ahLst/>
            <a:cxnLst/>
            <a:rect l="l" t="t" r="r" b="b"/>
            <a:pathLst>
              <a:path w="782847" h="782847">
                <a:moveTo>
                  <a:pt x="0" y="0"/>
                </a:moveTo>
                <a:lnTo>
                  <a:pt x="782847" y="0"/>
                </a:lnTo>
                <a:lnTo>
                  <a:pt x="782847" y="782847"/>
                </a:lnTo>
                <a:lnTo>
                  <a:pt x="0" y="782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223188" y="5560169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2" y="0"/>
                </a:lnTo>
                <a:lnTo>
                  <a:pt x="636062" y="636061"/>
                </a:lnTo>
                <a:lnTo>
                  <a:pt x="0" y="636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 flipH="1" flipV="1">
            <a:off x="12567499" y="5560169"/>
            <a:ext cx="5720501" cy="5720501"/>
          </a:xfrm>
          <a:custGeom>
            <a:avLst/>
            <a:gdLst/>
            <a:ahLst/>
            <a:cxnLst/>
            <a:rect l="l" t="t" r="r" b="b"/>
            <a:pathLst>
              <a:path w="5720501" h="5720501">
                <a:moveTo>
                  <a:pt x="5720501" y="5720501"/>
                </a:moveTo>
                <a:lnTo>
                  <a:pt x="0" y="5720501"/>
                </a:lnTo>
                <a:lnTo>
                  <a:pt x="0" y="0"/>
                </a:lnTo>
                <a:lnTo>
                  <a:pt x="5720501" y="0"/>
                </a:lnTo>
                <a:lnTo>
                  <a:pt x="5720501" y="572050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544018" y="8488345"/>
            <a:ext cx="470987" cy="470987"/>
          </a:xfrm>
          <a:custGeom>
            <a:avLst/>
            <a:gdLst/>
            <a:ahLst/>
            <a:cxnLst/>
            <a:rect l="l" t="t" r="r" b="b"/>
            <a:pathLst>
              <a:path w="470987" h="470987">
                <a:moveTo>
                  <a:pt x="0" y="0"/>
                </a:moveTo>
                <a:lnTo>
                  <a:pt x="470987" y="0"/>
                </a:lnTo>
                <a:lnTo>
                  <a:pt x="470987" y="470988"/>
                </a:lnTo>
                <a:lnTo>
                  <a:pt x="0" y="470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2418221" y="7142316"/>
            <a:ext cx="5507812" cy="5507812"/>
          </a:xfrm>
          <a:custGeom>
            <a:avLst/>
            <a:gdLst/>
            <a:ahLst/>
            <a:cxnLst/>
            <a:rect l="l" t="t" r="r" b="b"/>
            <a:pathLst>
              <a:path w="5507812" h="5507812">
                <a:moveTo>
                  <a:pt x="0" y="0"/>
                </a:moveTo>
                <a:lnTo>
                  <a:pt x="5507813" y="0"/>
                </a:lnTo>
                <a:lnTo>
                  <a:pt x="5507813" y="5507812"/>
                </a:lnTo>
                <a:lnTo>
                  <a:pt x="0" y="55078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643230" y="-1929971"/>
            <a:ext cx="5507812" cy="5507812"/>
          </a:xfrm>
          <a:custGeom>
            <a:avLst/>
            <a:gdLst/>
            <a:ahLst/>
            <a:cxnLst/>
            <a:rect l="l" t="t" r="r" b="b"/>
            <a:pathLst>
              <a:path w="5507812" h="5507812">
                <a:moveTo>
                  <a:pt x="0" y="0"/>
                </a:moveTo>
                <a:lnTo>
                  <a:pt x="5507812" y="0"/>
                </a:lnTo>
                <a:lnTo>
                  <a:pt x="5507812" y="5507812"/>
                </a:lnTo>
                <a:lnTo>
                  <a:pt x="0" y="55078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 rot="0">
            <a:off x="3664487" y="5326485"/>
            <a:ext cx="11359076" cy="3523189"/>
            <a:chOff x="0" y="0"/>
            <a:chExt cx="1544330" cy="4789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44330" cy="478997"/>
            </a:xfrm>
            <a:custGeom>
              <a:avLst/>
              <a:gdLst/>
              <a:ahLst/>
              <a:cxnLst/>
              <a:rect l="l" t="t" r="r" b="b"/>
              <a:pathLst>
                <a:path w="1544330" h="478997">
                  <a:moveTo>
                    <a:pt x="1464912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399579"/>
                  </a:lnTo>
                  <a:cubicBezTo>
                    <a:pt x="43699" y="399579"/>
                    <a:pt x="79418" y="434918"/>
                    <a:pt x="79418" y="478997"/>
                  </a:cubicBezTo>
                  <a:lnTo>
                    <a:pt x="1464912" y="478997"/>
                  </a:lnTo>
                  <a:cubicBezTo>
                    <a:pt x="1464912" y="435298"/>
                    <a:pt x="1500251" y="399579"/>
                    <a:pt x="1544330" y="399579"/>
                  </a:cubicBezTo>
                  <a:lnTo>
                    <a:pt x="1544330" y="79418"/>
                  </a:lnTo>
                  <a:cubicBezTo>
                    <a:pt x="1500631" y="79418"/>
                    <a:pt x="1464912" y="44079"/>
                    <a:pt x="1464912" y="0"/>
                  </a:cubicBez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38100" y="0"/>
              <a:ext cx="1468130" cy="440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aphicFrame>
        <p:nvGraphicFramePr>
          <p:cNvPr id="25" name="Table 25"/>
          <p:cNvGraphicFramePr>
            <a:graphicFrameLocks noGrp="1"/>
          </p:cNvGraphicFramePr>
          <p:nvPr/>
        </p:nvGraphicFramePr>
        <p:xfrm>
          <a:off x="3664487" y="1987166"/>
          <a:ext cx="11359076" cy="3181350"/>
        </p:xfrm>
        <a:graphic>
          <a:graphicData uri="http://schemas.openxmlformats.org/drawingml/2006/table">
            <a:tbl>
              <a:tblPr/>
              <a:tblGrid>
                <a:gridCol w="2271815"/>
                <a:gridCol w="2271815"/>
                <a:gridCol w="2271815"/>
                <a:gridCol w="2271815"/>
                <a:gridCol w="2271815"/>
              </a:tblGrid>
              <a:tr h="1060450"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Maskulinum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Femininum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Neutrum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Plural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</a:tr>
              <a:tr h="1060450"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Nominativ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3631B3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der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FF001E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die 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23890E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das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F48825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die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</a:tr>
              <a:tr h="1060450"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Dativ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3631B3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dem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FF001E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der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23890E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dem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F48825"/>
                          </a:solidFill>
                          <a:latin typeface="Biski Bold"/>
                          <a:ea typeface="Biski Bold"/>
                          <a:cs typeface="Biski Bold"/>
                          <a:sym typeface="Biski Bold"/>
                        </a:rPr>
                        <a:t>den ...(-n)</a:t>
                      </a:r>
                      <a:endParaRPr lang="en-US" sz="1100"/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6"/>
          <p:cNvSpPr txBox="1"/>
          <p:nvPr/>
        </p:nvSpPr>
        <p:spPr>
          <a:xfrm>
            <a:off x="4669550" y="5556550"/>
            <a:ext cx="9973680" cy="293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Die Jacke steht </a:t>
            </a:r>
            <a:r>
              <a:rPr lang="en-US" sz="4200">
                <a:solidFill>
                  <a:srgbClr val="3631B3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meinem</a:t>
            </a: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 </a:t>
            </a:r>
            <a:r>
              <a:rPr lang="en-US" sz="4200">
                <a:solidFill>
                  <a:srgbClr val="3631B3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Vater</a:t>
            </a: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 sehr gut. </a:t>
            </a:r>
            <a:endParaRPr lang="en-US" sz="4200">
              <a:solidFill>
                <a:srgbClr val="000000"/>
              </a:solidFill>
              <a:latin typeface="Hangyaboly" panose="00000500000000000000"/>
              <a:ea typeface="Hangyaboly" panose="00000500000000000000"/>
              <a:cs typeface="Hangyaboly" panose="00000500000000000000"/>
              <a:sym typeface="Hangyaboly" panose="00000500000000000000"/>
            </a:endParaRPr>
          </a:p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Die Bluse gefällt </a:t>
            </a:r>
            <a:r>
              <a:rPr lang="en-US" sz="4200">
                <a:solidFill>
                  <a:srgbClr val="FF001E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der</a:t>
            </a: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 </a:t>
            </a:r>
            <a:r>
              <a:rPr lang="en-US" sz="4200">
                <a:solidFill>
                  <a:srgbClr val="E621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Mutter</a:t>
            </a: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 nicht. </a:t>
            </a:r>
            <a:endParaRPr lang="en-US" sz="4200">
              <a:solidFill>
                <a:srgbClr val="000000"/>
              </a:solidFill>
              <a:latin typeface="Hangyaboly" panose="00000500000000000000"/>
              <a:ea typeface="Hangyaboly" panose="00000500000000000000"/>
              <a:cs typeface="Hangyaboly" panose="00000500000000000000"/>
              <a:sym typeface="Hangyaboly" panose="00000500000000000000"/>
            </a:endParaRPr>
          </a:p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Die Schuhe passen </a:t>
            </a:r>
            <a:r>
              <a:rPr lang="en-US" sz="4200">
                <a:solidFill>
                  <a:srgbClr val="23890E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dem</a:t>
            </a: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 </a:t>
            </a:r>
            <a:r>
              <a:rPr lang="en-US" sz="4200">
                <a:solidFill>
                  <a:srgbClr val="23890E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Kind</a:t>
            </a: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 nicht. </a:t>
            </a:r>
            <a:endParaRPr lang="en-US" sz="4200">
              <a:solidFill>
                <a:srgbClr val="000000"/>
              </a:solidFill>
              <a:latin typeface="Hangyaboly" panose="00000500000000000000"/>
              <a:ea typeface="Hangyaboly" panose="00000500000000000000"/>
              <a:cs typeface="Hangyaboly" panose="00000500000000000000"/>
              <a:sym typeface="Hangyaboly" panose="00000500000000000000"/>
            </a:endParaRPr>
          </a:p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48825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Den Kindern</a:t>
            </a:r>
            <a:r>
              <a:rPr lang="en-US" sz="4200">
                <a:solidFill>
                  <a:srgbClr val="000000"/>
                </a:solidFill>
                <a:latin typeface="Hangyaboly" panose="00000500000000000000"/>
                <a:ea typeface="Hangyaboly" panose="00000500000000000000"/>
                <a:cs typeface="Hangyaboly" panose="00000500000000000000"/>
                <a:sym typeface="Hangyaboly" panose="00000500000000000000"/>
              </a:rPr>
              <a:t> gefallen die Hausaufgaben nicht. </a:t>
            </a:r>
            <a:endParaRPr lang="en-US" sz="4200">
              <a:solidFill>
                <a:srgbClr val="000000"/>
              </a:solidFill>
              <a:latin typeface="Hangyaboly" panose="00000500000000000000"/>
              <a:ea typeface="Hangyaboly" panose="00000500000000000000"/>
              <a:cs typeface="Hangyaboly" panose="00000500000000000000"/>
              <a:sym typeface="Hangyaboly" panose="000005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9F3"/>
            </a:solidFill>
            <a:ln w="57150" cap="rnd">
              <a:solidFill>
                <a:srgbClr val="887BB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2522508" y="2451765"/>
            <a:ext cx="8616359" cy="3887153"/>
          </a:xfrm>
          <a:custGeom>
            <a:avLst/>
            <a:gdLst/>
            <a:ahLst/>
            <a:cxnLst/>
            <a:rect l="l" t="t" r="r" b="b"/>
            <a:pathLst>
              <a:path w="8616359" h="3887153">
                <a:moveTo>
                  <a:pt x="0" y="0"/>
                </a:moveTo>
                <a:lnTo>
                  <a:pt x="8616358" y="0"/>
                </a:lnTo>
                <a:lnTo>
                  <a:pt x="8616358" y="3887153"/>
                </a:lnTo>
                <a:lnTo>
                  <a:pt x="0" y="3887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763156" y="2779127"/>
            <a:ext cx="8075269" cy="285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505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z. B. </a:t>
            </a:r>
            <a:endParaRPr lang="en-US" sz="505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555"/>
              </a:lnSpc>
            </a:pPr>
            <a:r>
              <a:rPr lang="en-US" sz="505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Ich mag deinen Rock sehr. </a:t>
            </a:r>
            <a:endParaRPr lang="en-US" sz="505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555"/>
              </a:lnSpc>
            </a:pPr>
            <a:r>
              <a:rPr lang="en-US" sz="5050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 Du findest die Mütze nicht praktisch. </a:t>
            </a:r>
            <a:endParaRPr lang="en-US" sz="5050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  <a:p>
            <a:pPr algn="l">
              <a:lnSpc>
                <a:spcPts val="5555"/>
              </a:lnSpc>
            </a:pPr>
          </a:p>
        </p:txBody>
      </p:sp>
      <p:sp>
        <p:nvSpPr>
          <p:cNvPr id="15" name="Freeform 15"/>
          <p:cNvSpPr/>
          <p:nvPr/>
        </p:nvSpPr>
        <p:spPr>
          <a:xfrm>
            <a:off x="27470" y="5766743"/>
            <a:ext cx="5471372" cy="5471372"/>
          </a:xfrm>
          <a:custGeom>
            <a:avLst/>
            <a:gdLst/>
            <a:ahLst/>
            <a:cxnLst/>
            <a:rect l="l" t="t" r="r" b="b"/>
            <a:pathLst>
              <a:path w="5471372" h="5471372">
                <a:moveTo>
                  <a:pt x="0" y="0"/>
                </a:moveTo>
                <a:lnTo>
                  <a:pt x="5471372" y="0"/>
                </a:lnTo>
                <a:lnTo>
                  <a:pt x="5471372" y="5471372"/>
                </a:lnTo>
                <a:lnTo>
                  <a:pt x="0" y="5471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976496" y="8111005"/>
            <a:ext cx="782847" cy="782847"/>
          </a:xfrm>
          <a:custGeom>
            <a:avLst/>
            <a:gdLst/>
            <a:ahLst/>
            <a:cxnLst/>
            <a:rect l="l" t="t" r="r" b="b"/>
            <a:pathLst>
              <a:path w="782847" h="782847">
                <a:moveTo>
                  <a:pt x="0" y="0"/>
                </a:moveTo>
                <a:lnTo>
                  <a:pt x="782847" y="0"/>
                </a:lnTo>
                <a:lnTo>
                  <a:pt x="782847" y="782847"/>
                </a:lnTo>
                <a:lnTo>
                  <a:pt x="0" y="782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04389" y="522550"/>
            <a:ext cx="10118725" cy="228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15"/>
              </a:lnSpc>
            </a:pPr>
            <a:r>
              <a:rPr lang="en-US" sz="13295">
                <a:solidFill>
                  <a:srgbClr val="2B3425"/>
                </a:solidFill>
                <a:latin typeface="KG Primary Penmanship" panose="02000506000000020003"/>
                <a:ea typeface="KG Primary Penmanship" panose="02000506000000020003"/>
                <a:cs typeface="KG Primary Penmanship" panose="02000506000000020003"/>
                <a:sym typeface="KG Primary Penmanship" panose="02000506000000020003"/>
              </a:rPr>
              <a:t>Beispiele:</a:t>
            </a:r>
            <a:endParaRPr lang="en-US" sz="13295">
              <a:solidFill>
                <a:srgbClr val="2B3425"/>
              </a:solidFill>
              <a:latin typeface="KG Primary Penmanship" panose="02000506000000020003"/>
              <a:ea typeface="KG Primary Penmanship" panose="02000506000000020003"/>
              <a:cs typeface="KG Primary Penmanship" panose="02000506000000020003"/>
              <a:sym typeface="KG Primary Penmanship" panose="02000506000000020003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821645" y="4347834"/>
            <a:ext cx="636062" cy="636062"/>
          </a:xfrm>
          <a:custGeom>
            <a:avLst/>
            <a:gdLst/>
            <a:ahLst/>
            <a:cxnLst/>
            <a:rect l="l" t="t" r="r" b="b"/>
            <a:pathLst>
              <a:path w="636062" h="636062">
                <a:moveTo>
                  <a:pt x="0" y="0"/>
                </a:moveTo>
                <a:lnTo>
                  <a:pt x="636062" y="0"/>
                </a:lnTo>
                <a:lnTo>
                  <a:pt x="636062" y="636062"/>
                </a:lnTo>
                <a:lnTo>
                  <a:pt x="0" y="6360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597798" y="1325619"/>
            <a:ext cx="473289" cy="473289"/>
          </a:xfrm>
          <a:custGeom>
            <a:avLst/>
            <a:gdLst/>
            <a:ahLst/>
            <a:cxnLst/>
            <a:rect l="l" t="t" r="r" b="b"/>
            <a:pathLst>
              <a:path w="473289" h="473289">
                <a:moveTo>
                  <a:pt x="0" y="0"/>
                </a:moveTo>
                <a:lnTo>
                  <a:pt x="473289" y="0"/>
                </a:lnTo>
                <a:lnTo>
                  <a:pt x="473289" y="473289"/>
                </a:lnTo>
                <a:lnTo>
                  <a:pt x="0" y="473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247133" y="-1167468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 flipV="1">
            <a:off x="15044776" y="7339668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449035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490357" y="0"/>
                </a:lnTo>
                <a:lnTo>
                  <a:pt x="4490357" y="411480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838425" y="1459925"/>
            <a:ext cx="6748404" cy="7047941"/>
          </a:xfrm>
          <a:custGeom>
            <a:avLst/>
            <a:gdLst/>
            <a:ahLst/>
            <a:cxnLst/>
            <a:rect l="l" t="t" r="r" b="b"/>
            <a:pathLst>
              <a:path w="6748404" h="7047941">
                <a:moveTo>
                  <a:pt x="0" y="0"/>
                </a:moveTo>
                <a:lnTo>
                  <a:pt x="6748404" y="0"/>
                </a:lnTo>
                <a:lnTo>
                  <a:pt x="6748404" y="7047941"/>
                </a:lnTo>
                <a:lnTo>
                  <a:pt x="0" y="70479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130011" y="4053946"/>
            <a:ext cx="1959137" cy="276728"/>
          </a:xfrm>
          <a:custGeom>
            <a:avLst/>
            <a:gdLst/>
            <a:ahLst/>
            <a:cxnLst/>
            <a:rect l="l" t="t" r="r" b="b"/>
            <a:pathLst>
              <a:path w="1959137" h="276728">
                <a:moveTo>
                  <a:pt x="0" y="0"/>
                </a:moveTo>
                <a:lnTo>
                  <a:pt x="1959137" y="0"/>
                </a:lnTo>
                <a:lnTo>
                  <a:pt x="1959137" y="276728"/>
                </a:lnTo>
                <a:lnTo>
                  <a:pt x="0" y="2767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263941" y="4872945"/>
            <a:ext cx="1691277" cy="238893"/>
          </a:xfrm>
          <a:custGeom>
            <a:avLst/>
            <a:gdLst/>
            <a:ahLst/>
            <a:cxnLst/>
            <a:rect l="l" t="t" r="r" b="b"/>
            <a:pathLst>
              <a:path w="1691277" h="238893">
                <a:moveTo>
                  <a:pt x="0" y="0"/>
                </a:moveTo>
                <a:lnTo>
                  <a:pt x="1691277" y="0"/>
                </a:lnTo>
                <a:lnTo>
                  <a:pt x="1691277" y="238892"/>
                </a:lnTo>
                <a:lnTo>
                  <a:pt x="0" y="2388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80477" y="5873117"/>
            <a:ext cx="571481" cy="1306243"/>
          </a:xfrm>
          <a:custGeom>
            <a:avLst/>
            <a:gdLst/>
            <a:ahLst/>
            <a:cxnLst/>
            <a:rect l="l" t="t" r="r" b="b"/>
            <a:pathLst>
              <a:path w="571481" h="1306243">
                <a:moveTo>
                  <a:pt x="0" y="0"/>
                </a:moveTo>
                <a:lnTo>
                  <a:pt x="571481" y="0"/>
                </a:lnTo>
                <a:lnTo>
                  <a:pt x="571481" y="1306243"/>
                </a:lnTo>
                <a:lnTo>
                  <a:pt x="0" y="13062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522508" y="6605692"/>
            <a:ext cx="7723660" cy="86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2435">
                <a:solidFill>
                  <a:srgbClr val="2B3425"/>
                </a:solidFill>
                <a:latin typeface="Trocchi" panose="00000500000000000000"/>
                <a:ea typeface="Trocchi" panose="00000500000000000000"/>
                <a:cs typeface="Trocchi" panose="00000500000000000000"/>
                <a:sym typeface="Trocchi" panose="00000500000000000000"/>
              </a:rPr>
              <a:t>Nu uitați: pe acestea le vom folosi cu cazul Akk.   </a:t>
            </a:r>
            <a:endParaRPr lang="en-US" sz="2435">
              <a:solidFill>
                <a:srgbClr val="2B3425"/>
              </a:solidFill>
              <a:latin typeface="Trocchi" panose="00000500000000000000"/>
              <a:ea typeface="Trocchi" panose="00000500000000000000"/>
              <a:cs typeface="Trocchi" panose="00000500000000000000"/>
              <a:sym typeface="Trocchi" panose="00000500000000000000"/>
            </a:endParaRPr>
          </a:p>
          <a:p>
            <a:pPr algn="ctr">
              <a:lnSpc>
                <a:spcPts val="3410"/>
              </a:lnSpc>
            </a:pPr>
          </a:p>
        </p:txBody>
      </p:sp>
      <p:sp>
        <p:nvSpPr>
          <p:cNvPr id="27" name="TextBox 27"/>
          <p:cNvSpPr txBox="1"/>
          <p:nvPr/>
        </p:nvSpPr>
        <p:spPr>
          <a:xfrm>
            <a:off x="0" y="333550"/>
            <a:ext cx="2250972" cy="159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FFF9F3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Verben </a:t>
            </a:r>
            <a:endParaRPr lang="en-US" sz="3100">
              <a:solidFill>
                <a:srgbClr val="FFF9F3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FFF9F3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mit dem Akkusativ</a:t>
            </a:r>
            <a:endParaRPr lang="en-US" sz="3100">
              <a:solidFill>
                <a:srgbClr val="FFF9F3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28" name="TextBox 28"/>
          <p:cNvSpPr txBox="1"/>
          <p:nvPr/>
        </p:nvSpPr>
        <p:spPr>
          <a:xfrm rot="228016">
            <a:off x="11376776" y="2342069"/>
            <a:ext cx="5223244" cy="413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5365" lvl="1" indent="-507365" algn="ctr">
              <a:lnSpc>
                <a:spcPts val="6580"/>
              </a:lnSpc>
              <a:buFont typeface="Arial" panose="020B0604020202020204"/>
              <a:buChar char="•"/>
            </a:pPr>
            <a:r>
              <a:rPr lang="en-US" sz="47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mögen= a-i plăcea</a:t>
            </a:r>
            <a:endParaRPr lang="en-US" sz="47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1015365" lvl="1" indent="-507365" algn="ctr">
              <a:lnSpc>
                <a:spcPts val="6580"/>
              </a:lnSpc>
              <a:buFont typeface="Arial" panose="020B0604020202020204"/>
              <a:buChar char="•"/>
            </a:pPr>
            <a:r>
              <a:rPr lang="en-US" sz="47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gut finden= a i se părea bun/frumos</a:t>
            </a:r>
            <a:endParaRPr lang="en-US" sz="47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3354</Words>
  <Application>WPS Presentation</Application>
  <PresentationFormat>On-screen Show (4:3)</PresentationFormat>
  <Paragraphs>229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KG Primary Penmanship</vt:lpstr>
      <vt:lpstr>Arial</vt:lpstr>
      <vt:lpstr>League Spartan</vt:lpstr>
      <vt:lpstr>Arimo</vt:lpstr>
      <vt:lpstr>Trocchi</vt:lpstr>
      <vt:lpstr>Telegraf</vt:lpstr>
      <vt:lpstr>Canva Sans Bold</vt:lpstr>
      <vt:lpstr>Abril Fatface</vt:lpstr>
      <vt:lpstr>Trirong</vt:lpstr>
      <vt:lpstr>Biski Bold</vt:lpstr>
      <vt:lpstr>Canva Sans</vt:lpstr>
      <vt:lpstr>Hangyaboly</vt:lpstr>
      <vt:lpstr>Biski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Nanu Daniela_Germana_Die Verben + D, +Akk, D+Akk.pptx</dc:title>
  <dc:creator/>
  <cp:lastModifiedBy>HP</cp:lastModifiedBy>
  <cp:revision>2</cp:revision>
  <dcterms:created xsi:type="dcterms:W3CDTF">2006-08-16T00:00:00Z</dcterms:created>
  <dcterms:modified xsi:type="dcterms:W3CDTF">2024-07-31T17:44:33Z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452D4B3A4CFD4450833E8546B1238E69_13</vt:lpwstr>
  </property>
  <property fmtid="{D5CDD505-2E9C-101B-9397-08002B2CF9AE}" pid="3" name="KSOProductBuildVer">
    <vt:lpwstr>1033-12.2.0.17153</vt:lpwstr>
  </property>
</Properties>
</file>