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7" r:id="rId2"/>
    <p:sldId id="267" r:id="rId3"/>
    <p:sldId id="268" r:id="rId4"/>
    <p:sldId id="269" r:id="rId5"/>
    <p:sldId id="270" r:id="rId6"/>
    <p:sldId id="272" r:id="rId7"/>
    <p:sldId id="273" r:id="rId8"/>
    <p:sldId id="277" r:id="rId9"/>
    <p:sldId id="26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ea Stefan" initials="BS" lastIdx="1" clrIdx="0">
    <p:extLst>
      <p:ext uri="{19B8F6BF-5375-455C-9EA6-DF929625EA0E}">
        <p15:presenceInfo xmlns="" xmlns:p15="http://schemas.microsoft.com/office/powerpoint/2012/main" userId="036161134894d6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1706"/>
    <a:srgbClr val="000099"/>
    <a:srgbClr val="6600FF"/>
    <a:srgbClr val="66FF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44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88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855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545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0401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86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62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196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038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41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767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98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663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7E9E38B-96C3-4B85-B42B-3E4B337D63AA}" type="datetimeFigureOut">
              <a:rPr lang="ro-RO" smtClean="0"/>
              <a:t>21.06.2024</a:t>
            </a:fld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C3A0E95-BB38-4A6D-BBFC-9B48C1838E4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041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-geografic.net/cum-a-aparut-mancarea-nesanatoasa/" TargetMode="External"/><Relationship Id="rId7" Type="http://schemas.openxmlformats.org/officeDocument/2006/relationships/hyperlink" Target="https://www.google.com/search?q=imagini+fast+food&amp;source=lnms&amp;tbm=isch&amp;sa=X&amp;ved=2ahUKEwj7lpea5_bwAhWVhP0HHc4_BfMQ_AUoAXoECAEQAw#imgrc=LbgrwDaDzOb9HM&amp;imgdii=-D-v7OeqHqOv2M" TargetMode="External"/><Relationship Id="rId2" Type="http://schemas.openxmlformats.org/officeDocument/2006/relationships/hyperlink" Target="https://ro.wikipedia.org/wiki/Fast_f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.ro/controlul-greutatii/obezitatea-si-alimentele-de-tip-fast-food" TargetMode="External"/><Relationship Id="rId5" Type="http://schemas.openxmlformats.org/officeDocument/2006/relationships/hyperlink" Target="https://www.sfatulmedicului.ro/Alimentatia-sanatoasa/adevarul-despre-alimentele-fas-food_5501" TargetMode="External"/><Relationship Id="rId4" Type="http://schemas.openxmlformats.org/officeDocument/2006/relationships/hyperlink" Target="https://www.doctor.info.ro/fast_food,_avnataje_vs._dezavantaj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482F6D-DD4E-4373-ABCA-DBA142315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984" y="220014"/>
            <a:ext cx="11352538" cy="733226"/>
          </a:xfrm>
        </p:spPr>
        <p:txBody>
          <a:bodyPr>
            <a:normAutofit/>
          </a:bodyPr>
          <a:lstStyle/>
          <a:p>
            <a:pPr algn="ctr"/>
            <a:r>
              <a:rPr lang="ro-RO" sz="23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Școala Gimnazială ,,Matei Basarab” Târgoviște</a:t>
            </a:r>
            <a:endParaRPr lang="ro-RO" sz="23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C5AC5B-0C11-448D-822B-3C1D73665FAE}"/>
              </a:ext>
            </a:extLst>
          </p:cNvPr>
          <p:cNvSpPr txBox="1"/>
          <p:nvPr/>
        </p:nvSpPr>
        <p:spPr>
          <a:xfrm>
            <a:off x="7432464" y="5160658"/>
            <a:ext cx="4011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o-RO" dirty="0">
                <a:solidFill>
                  <a:srgbClr val="0000FF"/>
                </a:solidFill>
                <a:latin typeface="Arial Black" panose="020B0A04020102020204" pitchFamily="34" charset="0"/>
              </a:rPr>
              <a:t>       </a:t>
            </a:r>
            <a:r>
              <a:rPr lang="ro-RO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Stoica Nicoleta Mădălina</a:t>
            </a:r>
            <a:endParaRPr lang="ro-RO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endParaRPr lang="ro-RO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973AC6-B7DE-4443-BCFF-7F823A71AB92}"/>
              </a:ext>
            </a:extLst>
          </p:cNvPr>
          <p:cNvSpPr txBox="1"/>
          <p:nvPr/>
        </p:nvSpPr>
        <p:spPr>
          <a:xfrm>
            <a:off x="9225088" y="571465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         </a:t>
            </a:r>
            <a:endParaRPr lang="ro-RO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927937-6365-41DC-8CC0-23A2D639D13F}"/>
              </a:ext>
            </a:extLst>
          </p:cNvPr>
          <p:cNvSpPr/>
          <p:nvPr/>
        </p:nvSpPr>
        <p:spPr>
          <a:xfrm>
            <a:off x="139640" y="1789483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1" cap="none" spc="0" dirty="0">
                <a:ln w="38100">
                  <a:solidFill>
                    <a:srgbClr val="000099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RELAȚIA DINTRE </a:t>
            </a:r>
          </a:p>
          <a:p>
            <a:pPr algn="ctr"/>
            <a:r>
              <a:rPr lang="ro-RO" sz="4400" b="1" cap="none" spc="0" dirty="0">
                <a:ln w="38100">
                  <a:solidFill>
                    <a:srgbClr val="000099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ALIMENTAȚIA FAST-FOOD ȘI OBEZITATE</a:t>
            </a:r>
          </a:p>
        </p:txBody>
      </p:sp>
    </p:spTree>
    <p:extLst>
      <p:ext uri="{BB962C8B-B14F-4D97-AF65-F5344CB8AC3E}">
        <p14:creationId xmlns:p14="http://schemas.microsoft.com/office/powerpoint/2010/main" val="285794813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E1B28E-A3B5-40F5-BF39-3588C06B1FA2}"/>
              </a:ext>
            </a:extLst>
          </p:cNvPr>
          <p:cNvSpPr txBox="1"/>
          <p:nvPr/>
        </p:nvSpPr>
        <p:spPr>
          <a:xfrm>
            <a:off x="2822713" y="521012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48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BIBLIOGRAFIA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61ED17-99D8-48B4-9A31-586663CCB6E7}"/>
              </a:ext>
            </a:extLst>
          </p:cNvPr>
          <p:cNvSpPr txBox="1"/>
          <p:nvPr/>
        </p:nvSpPr>
        <p:spPr>
          <a:xfrm>
            <a:off x="972378" y="2490906"/>
            <a:ext cx="102472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https://ro.wikipedia.org/wiki/Fast_food</a:t>
            </a:r>
            <a:endParaRPr lang="ro-RO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https://atlas-geografic.net/cum-a-aparut-mancarea-nesanatoasa/</a:t>
            </a:r>
            <a:endParaRPr lang="ro-RO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https://www.doctor.info.ro/fast_food,_avnataje_vs._dezavantaje.html</a:t>
            </a:r>
            <a:endParaRPr lang="ro-RO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https://www.sfatulmedicului.ro/Alimentatia-sanatoasa/adevarul-despre-alimentele-fas-food_5501</a:t>
            </a:r>
            <a:endParaRPr lang="ro-RO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https://doc.ro/controlul-greutatii/obezitatea-si-alimentele-de-tip-fast-food</a:t>
            </a:r>
            <a:endParaRPr lang="ro-RO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https://www.google.com/search?q=imagini+fast+food&amp;source=lnms&amp;tbm=isch&amp;sa=X&amp;ved=2ahUKEwj7lpea5_bwAhWVhP0HHc4_BfMQ_AUoAXoECAEQAw#imgrc=LbgrwDaDzOb9HM&amp;imgdii=-D-v7OeqHqOv2M</a:t>
            </a:r>
            <a:endParaRPr lang="ro-RO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fast+food+continut+grasimi&amp;tbm=isch&amp;ved=2ahUKEwiHne3L7vbwAhXVAhoKHVAVA58Q2-cCegQIABAA&amp;oq=fast+food+continut+grasimi&amp;gs_lcp=CgNpbWcQAzoCCAA6BAgAEB46BggAEAUQHjoGCAAQCBAeOgQIABAYUI_bAViW_QFg1oECaABwAHgAgAG9AYgBsRKSAQQwLjE2mAEAoAEBqgELZ3dzLXdpei1pbWfAAQE&amp;sclient=img&amp;ei=hGG2YIfLC9WFaNCqjPgJ&amp;bih=742&amp;biw=1510&amp;hl=ro#imgrc=E1m4-M2mGWx-aM&amp;imgdii=SeOMuMzfGgYSgM</a:t>
            </a:r>
          </a:p>
        </p:txBody>
      </p:sp>
    </p:spTree>
    <p:extLst>
      <p:ext uri="{BB962C8B-B14F-4D97-AF65-F5344CB8AC3E}">
        <p14:creationId xmlns:p14="http://schemas.microsoft.com/office/powerpoint/2010/main" val="218843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chemeClr val="bg1">
                <a:tint val="100000"/>
              </a:schemeClr>
            </a:gs>
            <a:gs pos="100000">
              <a:schemeClr val="bg1">
                <a:tint val="84000"/>
                <a:shade val="84000"/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617499-E25E-44A6-B2A2-7F793B7ECB82}"/>
              </a:ext>
            </a:extLst>
          </p:cNvPr>
          <p:cNvSpPr txBox="1"/>
          <p:nvPr/>
        </p:nvSpPr>
        <p:spPr>
          <a:xfrm>
            <a:off x="84251" y="1782395"/>
            <a:ext cx="1163872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mâncarea preparată rapid și servită în restaurantele de specialitate.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Primii oameni care au vândut astfel de mâncare au fost comercializanții ambulanți. De obi</a:t>
            </a:r>
            <a:r>
              <a:rPr lang="ro-RO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cei, aceștia se opreau în fața fabricilor, iar muncitorii le cumpărau mâncarea, pentru a se hrăni regulat.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16C1716-F691-41F0-8B28-8D5F6712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751" y="3429000"/>
            <a:ext cx="4987249" cy="2818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4890EB-103F-4A59-8C06-16EDEBFD1773}"/>
              </a:ext>
            </a:extLst>
          </p:cNvPr>
          <p:cNvSpPr txBox="1"/>
          <p:nvPr/>
        </p:nvSpPr>
        <p:spPr>
          <a:xfrm>
            <a:off x="84251" y="3357601"/>
            <a:ext cx="68083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 mâncare junk (nesănătoasă) a fost Cracker Jack, un amestec dulce-sărat din popcorn, melasă și alune introdus de frații Frederick și Louis Rueckheim la Târgul Mondial de la Chicago din 1893. Treptat, acest tip de mâncare s-a diversificat, apărând burgerii, cartofii prăjiți, pufuleții Cheetos, pizza, shaorma, hotdog-ul și s-a răspândit în toată lumea. </a:t>
            </a:r>
            <a:r>
              <a:rPr lang="ro-RO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EBDB51A-F3D4-41A8-B479-B2887D1C4D50}"/>
              </a:ext>
            </a:extLst>
          </p:cNvPr>
          <p:cNvSpPr txBox="1"/>
          <p:nvPr/>
        </p:nvSpPr>
        <p:spPr>
          <a:xfrm>
            <a:off x="365203" y="428591"/>
            <a:ext cx="11514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54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Ce este fast-food-ul?</a:t>
            </a:r>
            <a:endParaRPr lang="en-US" sz="5400" b="1" cap="none" spc="-15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67AF15-4329-46AD-A0F1-B65FBFA0F627}"/>
              </a:ext>
            </a:extLst>
          </p:cNvPr>
          <p:cNvSpPr txBox="1"/>
          <p:nvPr/>
        </p:nvSpPr>
        <p:spPr>
          <a:xfrm>
            <a:off x="602901" y="473500"/>
            <a:ext cx="11257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5400" b="1" cap="none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Compoziția fast</a:t>
            </a:r>
            <a:r>
              <a:rPr lang="ro-RO" sz="54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-food-ului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E1A03B-00B1-4700-8731-988117AEACC6}"/>
              </a:ext>
            </a:extLst>
          </p:cNvPr>
          <p:cNvSpPr txBox="1"/>
          <p:nvPr/>
        </p:nvSpPr>
        <p:spPr>
          <a:xfrm>
            <a:off x="214400" y="2025908"/>
            <a:ext cx="8015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36575"/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 mâncare conține: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un număr mare de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calorii, 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conducând la o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explozie calorică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impact asupra creierului, determinându-l să consume porția până la final;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grăsimi, glucide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cantitate mare de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sare, 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conduc la perturbarea metabolismului normal și la acumularea în depozite a acestor substanțe;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nutrienți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vitaminele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B12, A, C, D, E, elemente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benefice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organism, în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cantități mici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cantitate infimă de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2FF208-CE4E-471D-A5CE-31E8C0C5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1" y="2488361"/>
            <a:ext cx="3896139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346080-EAD6-4B91-9B47-AEBF90009DC1}"/>
              </a:ext>
            </a:extLst>
          </p:cNvPr>
          <p:cNvSpPr txBox="1"/>
          <p:nvPr/>
        </p:nvSpPr>
        <p:spPr>
          <a:xfrm>
            <a:off x="817265" y="140334"/>
            <a:ext cx="10728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54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Avantaje ale consumului de fast-food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200597-BAFE-4338-91D5-FEB804A964B6}"/>
              </a:ext>
            </a:extLst>
          </p:cNvPr>
          <p:cNvSpPr txBox="1"/>
          <p:nvPr/>
        </p:nvSpPr>
        <p:spPr>
          <a:xfrm>
            <a:off x="121817" y="2002900"/>
            <a:ext cx="769034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Deși cunoaștem faptul că fast-food-ul este foarte nesănătos, există și câteva avantaje ale acestor mâncăruri: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 variante de hrănire pentru persoanele ocupate;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găsesc gata preparate;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fi consumate în timp ce se desfășoară alte activități;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un aspect atractiv și un gust îmbietor;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relativ ieftine.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56450C-C963-4A12-9F36-819306CC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29" y="2474774"/>
            <a:ext cx="4204254" cy="4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AFB71D-598E-4E53-A105-6A2B98B9AB27}"/>
              </a:ext>
            </a:extLst>
          </p:cNvPr>
          <p:cNvSpPr txBox="1"/>
          <p:nvPr/>
        </p:nvSpPr>
        <p:spPr>
          <a:xfrm>
            <a:off x="1014885" y="123092"/>
            <a:ext cx="10490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44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Dezavantaje majore ale consumului de fast-food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CE4CDA-7E11-45C9-AD71-BC25F9C7D430}"/>
              </a:ext>
            </a:extLst>
          </p:cNvPr>
          <p:cNvSpPr txBox="1"/>
          <p:nvPr/>
        </p:nvSpPr>
        <p:spPr>
          <a:xfrm>
            <a:off x="114718" y="2172644"/>
            <a:ext cx="119625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Fast-food-urile au un aport sporit de substanțe dăunătoare, în comparație cu vitaminele și mineralele conținute. Din cauza conținutului mare de grăsimi, glucide, carbohidrați, sare, aditivi, coloranți, conservanți și a aportului redus de fibre, consumul de fast-food conduce la: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obezitate 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(creșterea exagerată a masei corporale, cu peste 25% din cea normală);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dislipidemie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(perturbări ale metabolismului lipidelor);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hipertensiune arterială 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(creșterea tensiunii);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 cardiace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o-RO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 zaharat.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F2FBBC-0ED8-4758-9647-982541A6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0" y="4540232"/>
            <a:ext cx="2252870" cy="23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3D627F-FA89-4ABA-BC22-2588584E2B6C}"/>
              </a:ext>
            </a:extLst>
          </p:cNvPr>
          <p:cNvSpPr txBox="1"/>
          <p:nvPr/>
        </p:nvSpPr>
        <p:spPr>
          <a:xfrm>
            <a:off x="258417" y="481255"/>
            <a:ext cx="11857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54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Fast-food-ul și riscul obezității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7DE481-853C-4CB8-85D7-F7A21A3FFF02}"/>
              </a:ext>
            </a:extLst>
          </p:cNvPr>
          <p:cNvSpPr txBox="1"/>
          <p:nvPr/>
        </p:nvSpPr>
        <p:spPr>
          <a:xfrm>
            <a:off x="390939" y="2370429"/>
            <a:ext cx="63477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Specialiștii avertizează că un consum regulat de alimente de tip fast-food reprezintă o cale sigură către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obezitate.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 afecțiune apare din cauza </a:t>
            </a: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dezechilibrului creat între un consum prea mare de calorii în raport cu nevoile organismului </a:t>
            </a:r>
            <a:r>
              <a:rPr lang="ro-RO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funcție de activitățile zilnice desfășurate.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5F241B-D80F-49AF-9766-177CA5C9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44" y="2370429"/>
            <a:ext cx="4766197" cy="4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F4F763-415D-459E-9094-5B3F579A44D5}"/>
              </a:ext>
            </a:extLst>
          </p:cNvPr>
          <p:cNvSpPr txBox="1"/>
          <p:nvPr/>
        </p:nvSpPr>
        <p:spPr>
          <a:xfrm>
            <a:off x="549965" y="461377"/>
            <a:ext cx="11092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44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Cum să luptăm împotriva obezității?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D16F86-07E6-41FA-A107-CD3205C9E4B1}"/>
              </a:ext>
            </a:extLst>
          </p:cNvPr>
          <p:cNvSpPr txBox="1"/>
          <p:nvPr/>
        </p:nvSpPr>
        <p:spPr>
          <a:xfrm>
            <a:off x="549965" y="2176668"/>
            <a:ext cx="68646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Facem alegeri alimentare sănătoase (legume, fructe, cereale integrale, apă)!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Mâncăm încet și mestecăm bine (pentru a favoriza digestia)!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Consumăm gustări sănătoase (legume, fructe, semințe, iaurturi slabe)!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Reducem consumul de băuturi dulci în favoarea apei!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Facem mișcare în fiecare zi!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2B3A0A-8087-4DD1-89DD-92CE3EF1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361" y="4581939"/>
            <a:ext cx="4221936" cy="207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A0198D-ADAA-4C71-8E71-88E793F6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95" y="1978549"/>
            <a:ext cx="4109002" cy="23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27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DB0E8A-EFFF-47C9-A728-690FCB95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60441"/>
            <a:ext cx="5053214" cy="5297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A5E816-D993-4DF8-8974-9A49A032C0DE}"/>
              </a:ext>
            </a:extLst>
          </p:cNvPr>
          <p:cNvSpPr txBox="1"/>
          <p:nvPr/>
        </p:nvSpPr>
        <p:spPr>
          <a:xfrm>
            <a:off x="3276600" y="227016"/>
            <a:ext cx="47210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646738" algn="l"/>
              </a:tabLst>
            </a:pPr>
            <a:r>
              <a:rPr lang="ro-RO" sz="6600" b="1" spc="-15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AȘA DA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DE0C99-FB78-4C18-AA42-B348A983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" y="2864539"/>
            <a:ext cx="2689363" cy="2689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E0F780-A6ED-4ABE-B303-04DB6CD6C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911" y="2864539"/>
            <a:ext cx="3265668" cy="28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75CA32-A87F-40EE-8380-75A91388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EA7FA7-9DDE-4353-904B-F1A9BB68994A}"/>
              </a:ext>
            </a:extLst>
          </p:cNvPr>
          <p:cNvSpPr/>
          <p:nvPr/>
        </p:nvSpPr>
        <p:spPr>
          <a:xfrm>
            <a:off x="3263347" y="1351508"/>
            <a:ext cx="566530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1" cap="none" spc="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6FF66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Aveți grijă de </a:t>
            </a:r>
          </a:p>
          <a:p>
            <a:pPr algn="ctr"/>
            <a:r>
              <a:rPr lang="ro-RO" sz="4400" b="1" cap="none" spc="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6FF66"/>
                </a:solidFill>
                <a:effectLst>
                  <a:glow rad="228600">
                    <a:srgbClr val="FFFF00">
                      <a:alpha val="40000"/>
                    </a:srgb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sănătatea dumneavoastră! Hrăniți-vă sănătos și evitați consumul de fast-food!</a:t>
            </a:r>
            <a:endParaRPr lang="en-US" sz="4400" b="1" cap="none" spc="0" dirty="0">
              <a:ln w="381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6FF66"/>
              </a:solidFill>
              <a:effectLst>
                <a:glow rad="228600">
                  <a:srgbClr val="FFFF00">
                    <a:alpha val="40000"/>
                  </a:srgb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9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670</TotalTime>
  <Words>483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Quotable</vt:lpstr>
      <vt:lpstr>Școala Gimnazială ,,Matei Basarab” Târgoviște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COLEGIUL NAȚIONAL „CONSTANTIN CANTACUZINO” TÂRGOVIȘTE</dc:title>
  <dc:creator>Badea Stefan</dc:creator>
  <cp:lastModifiedBy>User</cp:lastModifiedBy>
  <cp:revision>78</cp:revision>
  <dcterms:created xsi:type="dcterms:W3CDTF">2021-01-07T10:42:00Z</dcterms:created>
  <dcterms:modified xsi:type="dcterms:W3CDTF">2024-06-21T14:58:02Z</dcterms:modified>
</cp:coreProperties>
</file>