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90" r:id="rId2"/>
    <p:sldId id="291" r:id="rId3"/>
    <p:sldId id="288" r:id="rId4"/>
    <p:sldId id="287" r:id="rId5"/>
    <p:sldId id="280" r:id="rId6"/>
    <p:sldId id="286" r:id="rId7"/>
    <p:sldId id="283" r:id="rId8"/>
    <p:sldId id="257" r:id="rId9"/>
    <p:sldId id="267" r:id="rId10"/>
    <p:sldId id="268" r:id="rId11"/>
    <p:sldId id="270" r:id="rId12"/>
    <p:sldId id="271" r:id="rId13"/>
    <p:sldId id="269" r:id="rId14"/>
    <p:sldId id="266" r:id="rId15"/>
    <p:sldId id="273" r:id="rId16"/>
    <p:sldId id="274" r:id="rId17"/>
    <p:sldId id="276" r:id="rId18"/>
    <p:sldId id="28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562541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580161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83305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07252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5620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3299146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903877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77866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377283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15DF7-12BD-499D-A0A3-8F5379D0AF06}" type="datetimeFigureOut">
              <a:rPr lang="ro-RO" smtClean="0"/>
              <a:t>23.07.2024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74797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E15DF7-12BD-499D-A0A3-8F5379D0AF06}" type="datetimeFigureOut">
              <a:rPr lang="ro-RO" smtClean="0"/>
              <a:t>23.07.2024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211234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E15DF7-12BD-499D-A0A3-8F5379D0AF06}" type="datetimeFigureOut">
              <a:rPr lang="ro-RO" smtClean="0"/>
              <a:t>23.07.2024</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1876766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E15DF7-12BD-499D-A0A3-8F5379D0AF06}" type="datetimeFigureOut">
              <a:rPr lang="ro-RO" smtClean="0"/>
              <a:t>23.07.2024</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4263657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15DF7-12BD-499D-A0A3-8F5379D0AF06}" type="datetimeFigureOut">
              <a:rPr lang="ro-RO" smtClean="0"/>
              <a:t>23.07.2024</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330174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E15DF7-12BD-499D-A0A3-8F5379D0AF06}" type="datetimeFigureOut">
              <a:rPr lang="ro-RO" smtClean="0"/>
              <a:t>23.07.2024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144799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E15DF7-12BD-499D-A0A3-8F5379D0AF06}" type="datetimeFigureOut">
              <a:rPr lang="ro-RO" smtClean="0"/>
              <a:t>23.07.2024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D7B9CB7-A191-4D70-AB74-106718B42F21}" type="slidenum">
              <a:rPr lang="ro-RO" smtClean="0"/>
              <a:t>‹#›</a:t>
            </a:fld>
            <a:endParaRPr lang="ro-RO"/>
          </a:p>
        </p:txBody>
      </p:sp>
    </p:spTree>
    <p:extLst>
      <p:ext uri="{BB962C8B-B14F-4D97-AF65-F5344CB8AC3E}">
        <p14:creationId xmlns:p14="http://schemas.microsoft.com/office/powerpoint/2010/main" val="2790326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E15DF7-12BD-499D-A0A3-8F5379D0AF06}" type="datetimeFigureOut">
              <a:rPr lang="ro-RO" smtClean="0"/>
              <a:t>23.07.2024</a:t>
            </a:fld>
            <a:endParaRPr lang="ro-R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D7B9CB7-A191-4D70-AB74-106718B42F21}" type="slidenum">
              <a:rPr lang="ro-RO" smtClean="0"/>
              <a:t>‹#›</a:t>
            </a:fld>
            <a:endParaRPr lang="ro-RO"/>
          </a:p>
        </p:txBody>
      </p:sp>
    </p:spTree>
    <p:extLst>
      <p:ext uri="{BB962C8B-B14F-4D97-AF65-F5344CB8AC3E}">
        <p14:creationId xmlns:p14="http://schemas.microsoft.com/office/powerpoint/2010/main" val="348537965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researchgate.net/publication/340863236_Tulburarile_de_comportament_in_copilarie_si_adolescenta_Modalitati_de_evaluare_si_interventie" TargetMode="External"/><Relationship Id="rId2" Type="http://schemas.openxmlformats.org/officeDocument/2006/relationships/hyperlink" Target="https://tmenglish.files.wordpress.com/2010/05/strategii-prevenire-violenta.pdf" TargetMode="External"/><Relationship Id="rId1" Type="http://schemas.openxmlformats.org/officeDocument/2006/relationships/slideLayout" Target="../slideLayouts/slideLayout6.xml"/><Relationship Id="rId6" Type="http://schemas.openxmlformats.org/officeDocument/2006/relationships/hyperlink" Target="https://ibn.idsi.md/sites/default/files/imag_file/152-156_38.pdf" TargetMode="External"/><Relationship Id="rId5" Type="http://schemas.openxmlformats.org/officeDocument/2006/relationships/hyperlink" Target="https://www.google.com/search?client=firefox-b-d&amp;q=Program-terapeutic-pentru-copiii-agresivi-Petermann-pdf" TargetMode="External"/><Relationship Id="rId4" Type="http://schemas.openxmlformats.org/officeDocument/2006/relationships/hyperlink" Target="https://storage.rcs-rds.ro/links/e3d8adeb-a838-4605-6f12-6f7328cad2b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BDCAF-8AF8-2E2A-7A62-0F02DDCA4E86}"/>
              </a:ext>
            </a:extLst>
          </p:cNvPr>
          <p:cNvSpPr>
            <a:spLocks noGrp="1"/>
          </p:cNvSpPr>
          <p:nvPr>
            <p:ph type="title"/>
          </p:nvPr>
        </p:nvSpPr>
        <p:spPr>
          <a:xfrm>
            <a:off x="1225974" y="1381760"/>
            <a:ext cx="8405706" cy="4287520"/>
          </a:xfrm>
        </p:spPr>
        <p:txBody>
          <a:bodyPr>
            <a:normAutofit/>
          </a:bodyPr>
          <a:lstStyle/>
          <a:p>
            <a:pPr algn="ctr"/>
            <a:r>
              <a:rPr lang="ro-RO" sz="4000" dirty="0">
                <a:latin typeface="Times New Roman" panose="02020603050405020304" pitchFamily="18" charset="0"/>
                <a:cs typeface="Times New Roman" panose="02020603050405020304" pitchFamily="18" charset="0"/>
              </a:rPr>
              <a:t>VIOLENȚA ÎN ȘCOALĂ</a:t>
            </a:r>
            <a:br>
              <a:rPr lang="ro-RO" sz="4000" dirty="0">
                <a:solidFill>
                  <a:schemeClr val="tx1"/>
                </a:solidFill>
                <a:latin typeface="Times New Roman" panose="02020603050405020304" pitchFamily="18" charset="0"/>
                <a:cs typeface="Times New Roman" panose="02020603050405020304" pitchFamily="18" charset="0"/>
              </a:rPr>
            </a:br>
            <a:r>
              <a:rPr lang="ro-RO" sz="4000" dirty="0">
                <a:solidFill>
                  <a:schemeClr val="tx1"/>
                </a:solidFill>
                <a:latin typeface="Times New Roman" panose="02020603050405020304" pitchFamily="18" charset="0"/>
                <a:cs typeface="Times New Roman" panose="02020603050405020304" pitchFamily="18" charset="0"/>
              </a:rPr>
              <a:t>activitate cadre didactice</a:t>
            </a:r>
            <a:br>
              <a:rPr lang="ro-RO" sz="1800" dirty="0">
                <a:solidFill>
                  <a:schemeClr val="tx1"/>
                </a:solidFill>
                <a:latin typeface="Times New Roman" panose="02020603050405020304" pitchFamily="18" charset="0"/>
                <a:cs typeface="Times New Roman" panose="02020603050405020304" pitchFamily="18" charset="0"/>
              </a:rPr>
            </a:br>
            <a:endParaRPr lang="en-US" sz="1800" dirty="0"/>
          </a:p>
        </p:txBody>
      </p:sp>
      <p:sp>
        <p:nvSpPr>
          <p:cNvPr id="3" name="Oval 2">
            <a:extLst>
              <a:ext uri="{FF2B5EF4-FFF2-40B4-BE49-F238E27FC236}">
                <a16:creationId xmlns:a16="http://schemas.microsoft.com/office/drawing/2014/main" id="{9D435463-A7F8-C648-7AAD-BCFE37F67353}"/>
              </a:ext>
            </a:extLst>
          </p:cNvPr>
          <p:cNvSpPr/>
          <p:nvPr/>
        </p:nvSpPr>
        <p:spPr>
          <a:xfrm>
            <a:off x="2875280" y="3647440"/>
            <a:ext cx="5323840" cy="16256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sz="1800">
                <a:solidFill>
                  <a:schemeClr val="tx1"/>
                </a:solidFill>
                <a:latin typeface="Times New Roman" panose="02020603050405020304" pitchFamily="18" charset="0"/>
                <a:cs typeface="Times New Roman" panose="02020603050405020304" pitchFamily="18" charset="0"/>
              </a:rPr>
              <a:t>ȚUCHEL MARIANA</a:t>
            </a:r>
            <a:endParaRPr lang="en-US"/>
          </a:p>
        </p:txBody>
      </p:sp>
    </p:spTree>
    <p:extLst>
      <p:ext uri="{BB962C8B-B14F-4D97-AF65-F5344CB8AC3E}">
        <p14:creationId xmlns:p14="http://schemas.microsoft.com/office/powerpoint/2010/main" val="2263295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3"/>
            <a:ext cx="10058400" cy="1055087"/>
          </a:xfrm>
        </p:spPr>
        <p:txBody>
          <a:bodyPr>
            <a:normAutofit fontScale="90000"/>
          </a:bodyPr>
          <a:lstStyle/>
          <a:p>
            <a:pPr algn="ctr"/>
            <a:r>
              <a:rPr lang="ro-RO" sz="3600" dirty="0">
                <a:latin typeface="+mn-lt"/>
              </a:rPr>
              <a:t>Managementul cazurilor de violență gravă ale elevilor asupra personalului școlii</a:t>
            </a:r>
          </a:p>
        </p:txBody>
      </p:sp>
      <p:sp>
        <p:nvSpPr>
          <p:cNvPr id="3" name="Substituent conținut 2"/>
          <p:cNvSpPr>
            <a:spLocks noGrp="1"/>
          </p:cNvSpPr>
          <p:nvPr>
            <p:ph idx="1"/>
          </p:nvPr>
        </p:nvSpPr>
        <p:spPr>
          <a:xfrm>
            <a:off x="667765" y="1452784"/>
            <a:ext cx="11100390" cy="4034470"/>
          </a:xfrm>
        </p:spPr>
        <p:txBody>
          <a:bodyPr>
            <a:noAutofit/>
          </a:bodyPr>
          <a:lstStyle/>
          <a:p>
            <a:pPr algn="ctr"/>
            <a:r>
              <a:rPr lang="ro-RO" dirty="0">
                <a:solidFill>
                  <a:schemeClr val="tx1"/>
                </a:solidFill>
                <a:latin typeface="Times New Roman" panose="02020603050405020304" pitchFamily="18" charset="0"/>
                <a:cs typeface="Times New Roman" panose="02020603050405020304" pitchFamily="18" charset="0"/>
              </a:rPr>
              <a:t>Se consideră forme de violență a elevilor asupra personalului școlii următoarele:</a:t>
            </a:r>
          </a:p>
          <a:p>
            <a:pPr algn="ctr"/>
            <a:r>
              <a:rPr lang="ro-RO" dirty="0">
                <a:solidFill>
                  <a:schemeClr val="tx1"/>
                </a:solidFill>
                <a:latin typeface="Times New Roman" panose="02020603050405020304" pitchFamily="18" charset="0"/>
                <a:cs typeface="Times New Roman" panose="02020603050405020304" pitchFamily="18" charset="0"/>
              </a:rPr>
              <a:t>- Forme de abuz fizic, care constituie infracțiuni: vătămarea corporală, vătămarea corporală din culpă, lovirea sau alte violențe, lovirile sau vătămările cauzatoare de moarte, uciderea din culpă, omorul,                  omorul calificat.</a:t>
            </a:r>
          </a:p>
          <a:p>
            <a:pPr algn="ctr"/>
            <a:r>
              <a:rPr lang="ro-RO" dirty="0">
                <a:solidFill>
                  <a:schemeClr val="tx1"/>
                </a:solidFill>
                <a:latin typeface="Times New Roman" panose="02020603050405020304" pitchFamily="18" charset="0"/>
                <a:cs typeface="Times New Roman" panose="02020603050405020304" pitchFamily="18" charset="0"/>
              </a:rPr>
              <a:t>- Alte forme de abuz fizic: lovirea, aruncarea cu obiecte, imobilizarea;</a:t>
            </a:r>
          </a:p>
          <a:p>
            <a:pPr algn="ctr"/>
            <a:r>
              <a:rPr lang="ro-RO" dirty="0">
                <a:solidFill>
                  <a:schemeClr val="tx1"/>
                </a:solidFill>
                <a:latin typeface="Times New Roman" panose="02020603050405020304" pitchFamily="18" charset="0"/>
                <a:cs typeface="Times New Roman" panose="02020603050405020304" pitchFamily="18" charset="0"/>
              </a:rPr>
              <a:t>- Forme de abuz psihologic, care constituie infracțiuni: instigarea publică, incitarea la ură sau discriminare, amenințarea, șantajul, hărțuirea, lipsirea de libertare în mod ilegal, determinarea sau înlesnirea sinuciderii.</a:t>
            </a:r>
          </a:p>
          <a:p>
            <a:pPr algn="ctr"/>
            <a:r>
              <a:rPr lang="ro-RO" dirty="0">
                <a:solidFill>
                  <a:schemeClr val="tx1"/>
                </a:solidFill>
                <a:latin typeface="Times New Roman" panose="02020603050405020304" pitchFamily="18" charset="0"/>
                <a:cs typeface="Times New Roman" panose="02020603050405020304" pitchFamily="18" charset="0"/>
              </a:rPr>
              <a:t>- Alte forme de abuz psihologic: </a:t>
            </a:r>
            <a:r>
              <a:rPr lang="ro-RO" dirty="0" err="1">
                <a:solidFill>
                  <a:schemeClr val="tx1"/>
                </a:solidFill>
                <a:latin typeface="Times New Roman" panose="02020603050405020304" pitchFamily="18" charset="0"/>
                <a:cs typeface="Times New Roman" panose="02020603050405020304" pitchFamily="18" charset="0"/>
              </a:rPr>
              <a:t>bullyingul</a:t>
            </a:r>
            <a:r>
              <a:rPr lang="ro-RO" dirty="0">
                <a:solidFill>
                  <a:schemeClr val="tx1"/>
                </a:solidFill>
                <a:latin typeface="Times New Roman" panose="02020603050405020304" pitchFamily="18" charset="0"/>
                <a:cs typeface="Times New Roman" panose="02020603050405020304" pitchFamily="18" charset="0"/>
              </a:rPr>
              <a:t> și </a:t>
            </a:r>
            <a:r>
              <a:rPr lang="ro-RO" dirty="0" err="1">
                <a:solidFill>
                  <a:schemeClr val="tx1"/>
                </a:solidFill>
                <a:latin typeface="Times New Roman" panose="02020603050405020304" pitchFamily="18" charset="0"/>
                <a:cs typeface="Times New Roman" panose="02020603050405020304" pitchFamily="18" charset="0"/>
              </a:rPr>
              <a:t>cyberbullyingul</a:t>
            </a:r>
            <a:r>
              <a:rPr lang="ro-RO" dirty="0">
                <a:solidFill>
                  <a:schemeClr val="tx1"/>
                </a:solidFill>
                <a:latin typeface="Times New Roman" panose="02020603050405020304" pitchFamily="18" charset="0"/>
                <a:cs typeface="Times New Roman" panose="02020603050405020304" pitchFamily="18" charset="0"/>
              </a:rPr>
              <a:t>, semnele obscene, injuriile </a:t>
            </a:r>
            <a:r>
              <a:rPr lang="ro-RO" dirty="0" err="1">
                <a:solidFill>
                  <a:schemeClr val="tx1"/>
                </a:solidFill>
                <a:latin typeface="Times New Roman" panose="02020603050405020304" pitchFamily="18" charset="0"/>
                <a:cs typeface="Times New Roman" panose="02020603050405020304" pitchFamily="18" charset="0"/>
              </a:rPr>
              <a:t>şi</a:t>
            </a:r>
            <a:r>
              <a:rPr lang="ro-RO" dirty="0">
                <a:solidFill>
                  <a:schemeClr val="tx1"/>
                </a:solidFill>
                <a:latin typeface="Times New Roman" panose="02020603050405020304" pitchFamily="18" charset="0"/>
                <a:cs typeface="Times New Roman" panose="02020603050405020304" pitchFamily="18" charset="0"/>
              </a:rPr>
              <a:t> jignirile, calomnia, terorizarea;</a:t>
            </a:r>
          </a:p>
          <a:p>
            <a:pPr marL="0" indent="0" algn="ctr">
              <a:buNone/>
            </a:pPr>
            <a:r>
              <a:rPr lang="ro-RO" dirty="0">
                <a:solidFill>
                  <a:schemeClr val="tx1"/>
                </a:solidFill>
                <a:latin typeface="Times New Roman" panose="02020603050405020304" pitchFamily="18" charset="0"/>
                <a:cs typeface="Times New Roman" panose="02020603050405020304" pitchFamily="18" charset="0"/>
              </a:rPr>
              <a:t>- Forme de abuz sexual: agresiunea sexuală, violul, molestarea sexuală verbală, </a:t>
            </a:r>
            <a:r>
              <a:rPr lang="ro-RO" dirty="0" err="1">
                <a:solidFill>
                  <a:schemeClr val="tx1"/>
                </a:solidFill>
                <a:latin typeface="Times New Roman" panose="02020603050405020304" pitchFamily="18" charset="0"/>
                <a:cs typeface="Times New Roman" panose="02020603050405020304" pitchFamily="18" charset="0"/>
              </a:rPr>
              <a:t>sextingul</a:t>
            </a:r>
            <a:r>
              <a:rPr lang="ro-RO" dirty="0">
                <a:solidFill>
                  <a:schemeClr val="tx1"/>
                </a:solidFill>
                <a:latin typeface="Times New Roman" panose="02020603050405020304" pitchFamily="18" charset="0"/>
                <a:cs typeface="Times New Roman" panose="02020603050405020304" pitchFamily="18" charset="0"/>
              </a:rPr>
              <a:t>, </a:t>
            </a:r>
            <a:r>
              <a:rPr lang="ro-RO" dirty="0" err="1">
                <a:solidFill>
                  <a:schemeClr val="tx1"/>
                </a:solidFill>
                <a:latin typeface="Times New Roman" panose="02020603050405020304" pitchFamily="18" charset="0"/>
                <a:cs typeface="Times New Roman" panose="02020603050405020304" pitchFamily="18" charset="0"/>
              </a:rPr>
              <a:t>sexualizarea</a:t>
            </a:r>
            <a:r>
              <a:rPr lang="ro-RO"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64358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564021" y="286604"/>
            <a:ext cx="11271903" cy="260327"/>
          </a:xfrm>
        </p:spPr>
        <p:txBody>
          <a:bodyPr>
            <a:normAutofit fontScale="90000"/>
          </a:bodyPr>
          <a:lstStyle/>
          <a:p>
            <a:pPr algn="ctr"/>
            <a:r>
              <a:rPr lang="ro-RO" sz="2800" dirty="0">
                <a:solidFill>
                  <a:schemeClr val="tx1"/>
                </a:solidFill>
                <a:latin typeface="Times New Roman" panose="02020603050405020304" pitchFamily="18" charset="0"/>
                <a:cs typeface="Times New Roman" panose="02020603050405020304" pitchFamily="18" charset="0"/>
              </a:rPr>
              <a:t>Intervenția în caz de suspiciune de consum de substanțe </a:t>
            </a:r>
            <a:r>
              <a:rPr lang="ro-RO" sz="2800" dirty="0" err="1">
                <a:solidFill>
                  <a:schemeClr val="tx1"/>
                </a:solidFill>
                <a:latin typeface="Times New Roman" panose="02020603050405020304" pitchFamily="18" charset="0"/>
                <a:cs typeface="Times New Roman" panose="02020603050405020304" pitchFamily="18" charset="0"/>
              </a:rPr>
              <a:t>psihoactive</a:t>
            </a:r>
            <a:r>
              <a:rPr lang="ro-RO" sz="2800" dirty="0">
                <a:solidFill>
                  <a:schemeClr val="tx1"/>
                </a:solidFill>
                <a:latin typeface="Times New Roman" panose="02020603050405020304" pitchFamily="18" charset="0"/>
                <a:cs typeface="Times New Roman" panose="02020603050405020304" pitchFamily="18" charset="0"/>
              </a:rPr>
              <a:t> în rândul elevilor</a:t>
            </a:r>
          </a:p>
        </p:txBody>
      </p:sp>
      <p:sp>
        <p:nvSpPr>
          <p:cNvPr id="3" name="Substituent conținut 2"/>
          <p:cNvSpPr>
            <a:spLocks noGrp="1"/>
          </p:cNvSpPr>
          <p:nvPr>
            <p:ph idx="1"/>
          </p:nvPr>
        </p:nvSpPr>
        <p:spPr>
          <a:xfrm>
            <a:off x="162371" y="658027"/>
            <a:ext cx="11921382" cy="5785502"/>
          </a:xfrm>
        </p:spPr>
        <p:txBody>
          <a:bodyPr>
            <a:noAutofit/>
          </a:bodyPr>
          <a:lstStyle/>
          <a:p>
            <a:pPr marL="0" indent="0" algn="ctr">
              <a:buNone/>
            </a:pPr>
            <a:r>
              <a:rPr lang="ro-RO" sz="1300" dirty="0">
                <a:solidFill>
                  <a:schemeClr val="tx1"/>
                </a:solidFill>
                <a:latin typeface="Times New Roman" panose="02020603050405020304" pitchFamily="18" charset="0"/>
                <a:cs typeface="Times New Roman" panose="02020603050405020304" pitchFamily="18" charset="0"/>
              </a:rPr>
              <a:t> În urma observării unuia sau a mai multor semne ale consumului de substanțe </a:t>
            </a:r>
            <a:r>
              <a:rPr lang="ro-RO" sz="1300" dirty="0" err="1">
                <a:solidFill>
                  <a:schemeClr val="tx1"/>
                </a:solidFill>
                <a:latin typeface="Times New Roman" panose="02020603050405020304" pitchFamily="18" charset="0"/>
                <a:cs typeface="Times New Roman" panose="02020603050405020304" pitchFamily="18" charset="0"/>
              </a:rPr>
              <a:t>psihoactive</a:t>
            </a:r>
            <a:r>
              <a:rPr lang="ro-RO" sz="1300" dirty="0">
                <a:solidFill>
                  <a:schemeClr val="tx1"/>
                </a:solidFill>
                <a:latin typeface="Times New Roman" panose="02020603050405020304" pitchFamily="18" charset="0"/>
                <a:cs typeface="Times New Roman" panose="02020603050405020304" pitchFamily="18" charset="0"/>
              </a:rPr>
              <a:t>, din</a:t>
            </a:r>
          </a:p>
          <a:p>
            <a:pPr algn="ctr"/>
            <a:r>
              <a:rPr lang="ro-RO" sz="1300" dirty="0">
                <a:solidFill>
                  <a:schemeClr val="tx1"/>
                </a:solidFill>
                <a:latin typeface="Times New Roman" panose="02020603050405020304" pitchFamily="18" charset="0"/>
                <a:cs typeface="Times New Roman" panose="02020603050405020304" pitchFamily="18" charset="0"/>
              </a:rPr>
              <a:t>cele prezentate în Anexa 2, sau a altor modificări îngrijorătoare de comportament, orice membru al personalului UIP poate suspecta consumul de substanțe </a:t>
            </a:r>
            <a:r>
              <a:rPr lang="ro-RO" sz="1300" dirty="0" err="1">
                <a:solidFill>
                  <a:schemeClr val="tx1"/>
                </a:solidFill>
                <a:latin typeface="Times New Roman" panose="02020603050405020304" pitchFamily="18" charset="0"/>
                <a:cs typeface="Times New Roman" panose="02020603050405020304" pitchFamily="18" charset="0"/>
              </a:rPr>
              <a:t>psihoactive</a:t>
            </a:r>
            <a:r>
              <a:rPr lang="ro-RO" sz="1300" dirty="0">
                <a:solidFill>
                  <a:schemeClr val="tx1"/>
                </a:solidFill>
                <a:latin typeface="Times New Roman" panose="02020603050405020304" pitchFamily="18" charset="0"/>
                <a:cs typeface="Times New Roman" panose="02020603050405020304" pitchFamily="18" charset="0"/>
              </a:rPr>
              <a:t>. </a:t>
            </a:r>
          </a:p>
          <a:p>
            <a:pPr algn="ctr"/>
            <a:r>
              <a:rPr lang="ro-RO" sz="1300" dirty="0">
                <a:solidFill>
                  <a:schemeClr val="tx1"/>
                </a:solidFill>
                <a:latin typeface="Times New Roman" panose="02020603050405020304" pitchFamily="18" charset="0"/>
                <a:cs typeface="Times New Roman" panose="02020603050405020304" pitchFamily="18" charset="0"/>
              </a:rPr>
              <a:t>9.5.Directorul UIP sesizează verbal și în regim de urgență suspiciunea consumului de substanțe la CPECA.                                                                                                                     </a:t>
            </a:r>
            <a:r>
              <a:rPr lang="ro-RO" sz="1300" b="1" u="sng" dirty="0">
                <a:solidFill>
                  <a:srgbClr val="002060"/>
                </a:solidFill>
                <a:latin typeface="Times New Roman" panose="02020603050405020304" pitchFamily="18" charset="0"/>
                <a:cs typeface="Times New Roman" panose="02020603050405020304" pitchFamily="18" charset="0"/>
              </a:rPr>
              <a:t>Directorul UIP desemnează responsabil (de regulă, consilierul școlar) pentru colaborarea cu CPECA.</a:t>
            </a:r>
          </a:p>
          <a:p>
            <a:pPr algn="ctr"/>
            <a:r>
              <a:rPr lang="ro-RO" sz="1300" dirty="0">
                <a:solidFill>
                  <a:schemeClr val="tx1"/>
                </a:solidFill>
                <a:latin typeface="Times New Roman" panose="02020603050405020304" pitchFamily="18" charset="0"/>
                <a:cs typeface="Times New Roman" panose="02020603050405020304" pitchFamily="18" charset="0"/>
              </a:rPr>
              <a:t>9.6. </a:t>
            </a:r>
            <a:r>
              <a:rPr lang="ro-RO" sz="1300" b="1" dirty="0">
                <a:solidFill>
                  <a:srgbClr val="002060"/>
                </a:solidFill>
                <a:latin typeface="Times New Roman" panose="02020603050405020304" pitchFamily="18" charset="0"/>
                <a:cs typeface="Times New Roman" panose="02020603050405020304" pitchFamily="18" charset="0"/>
              </a:rPr>
              <a:t>Personalul școlii colaborează cu managerul de caz CPECA la evaluarea suspiciunii de consum și a nevoilor educaționale, sociale și psihologice ale elevului, la nivelul unității de învățământ, în vederea realizării planului de asistență.</a:t>
            </a:r>
          </a:p>
          <a:p>
            <a:pPr algn="ctr"/>
            <a:r>
              <a:rPr lang="ro-RO" sz="1300" b="1" u="sng" dirty="0">
                <a:solidFill>
                  <a:srgbClr val="002060"/>
                </a:solidFill>
                <a:latin typeface="Times New Roman" panose="02020603050405020304" pitchFamily="18" charset="0"/>
                <a:cs typeface="Times New Roman" panose="02020603050405020304" pitchFamily="18" charset="0"/>
              </a:rPr>
              <a:t>9.7. Profesorul diriginte, consilierul școlar și mediatorul școlar, cu consultarea managerului de caz CPECA, stabilesc măsuri de sprijin pentru elevi, la nivelul UIP.</a:t>
            </a:r>
          </a:p>
          <a:p>
            <a:pPr algn="ctr"/>
            <a:r>
              <a:rPr lang="ro-RO" sz="1300" b="1" dirty="0">
                <a:solidFill>
                  <a:srgbClr val="002060"/>
                </a:solidFill>
                <a:latin typeface="Times New Roman" panose="02020603050405020304" pitchFamily="18" charset="0"/>
                <a:cs typeface="Times New Roman" panose="02020603050405020304" pitchFamily="18" charset="0"/>
              </a:rPr>
              <a:t>9.8. Personalul didactic numit de director informează managerul de caz (CPECA) privind măsurile de sprijin stabilite la nivelul UIP pentru elev, în vederea integrării acestora în planul de asistență.</a:t>
            </a:r>
          </a:p>
          <a:p>
            <a:pPr algn="ctr"/>
            <a:r>
              <a:rPr lang="ro-RO" sz="1300" dirty="0">
                <a:solidFill>
                  <a:schemeClr val="tx1"/>
                </a:solidFill>
                <a:latin typeface="Times New Roman" panose="02020603050405020304" pitchFamily="18" charset="0"/>
                <a:cs typeface="Times New Roman" panose="02020603050405020304" pitchFamily="18" charset="0"/>
              </a:rPr>
              <a:t>9.9. Măsurile de sprijin propuse de personalul UIP sunt incluse în Planul de asistență coordonat de CPECA. Managerul de caz informează directorul privind toate serviciile și măsurile prevăzute pentru preșcolari/elevi, incluse în Planul de asistență.</a:t>
            </a:r>
          </a:p>
          <a:p>
            <a:pPr algn="ctr"/>
            <a:r>
              <a:rPr lang="ro-RO" sz="1300" b="1" dirty="0">
                <a:solidFill>
                  <a:srgbClr val="002060"/>
                </a:solidFill>
                <a:latin typeface="Times New Roman" panose="02020603050405020304" pitchFamily="18" charset="0"/>
                <a:cs typeface="Times New Roman" panose="02020603050405020304" pitchFamily="18" charset="0"/>
              </a:rPr>
              <a:t>9.10. Personalul școlii, părinții și CPECA pun în aplicare serviciile și măsurile de sprijin pentru elevi cuprinse în Planul de asistență.</a:t>
            </a:r>
          </a:p>
          <a:p>
            <a:pPr algn="ctr"/>
            <a:r>
              <a:rPr lang="ro-RO" sz="1300" dirty="0">
                <a:solidFill>
                  <a:schemeClr val="tx1"/>
                </a:solidFill>
                <a:latin typeface="Times New Roman" panose="02020603050405020304" pitchFamily="18" charset="0"/>
                <a:cs typeface="Times New Roman" panose="02020603050405020304" pitchFamily="18" charset="0"/>
              </a:rPr>
              <a:t>9.12. Personalul didactic se informează periodic de la managerul de caz CPECA cu privire la progresele </a:t>
            </a:r>
            <a:r>
              <a:rPr lang="ro-RO" sz="1300" dirty="0" err="1">
                <a:solidFill>
                  <a:schemeClr val="tx1"/>
                </a:solidFill>
                <a:latin typeface="Times New Roman" panose="02020603050405020304" pitchFamily="18" charset="0"/>
                <a:cs typeface="Times New Roman" panose="02020603050405020304" pitchFamily="18" charset="0"/>
              </a:rPr>
              <a:t>şi</a:t>
            </a:r>
            <a:r>
              <a:rPr lang="ro-RO" sz="1300" dirty="0">
                <a:solidFill>
                  <a:schemeClr val="tx1"/>
                </a:solidFill>
                <a:latin typeface="Times New Roman" panose="02020603050405020304" pitchFamily="18" charset="0"/>
                <a:cs typeface="Times New Roman" panose="02020603050405020304" pitchFamily="18" charset="0"/>
              </a:rPr>
              <a:t> dificultățile întâmpinate în implementarea măsurile de sprijin pentru elev (consumator) respectiv perpetuarea/dispariția semnelor consumului de substanțe, la nivelul UIP.</a:t>
            </a:r>
          </a:p>
          <a:p>
            <a:pPr algn="ctr"/>
            <a:r>
              <a:rPr lang="ro-RO" sz="1300" u="sng" dirty="0">
                <a:solidFill>
                  <a:schemeClr val="tx1"/>
                </a:solidFill>
                <a:latin typeface="Times New Roman" panose="02020603050405020304" pitchFamily="18" charset="0"/>
                <a:cs typeface="Times New Roman" panose="02020603050405020304" pitchFamily="18" charset="0"/>
              </a:rPr>
              <a:t>9.13. Directorul UIP răspunde solicitărilor managerului de caz desemnat de CPECA privind îmbunătățirea măsurilor de sprijin stabilite pentru elev (consumator), la nivelul UIP. </a:t>
            </a:r>
            <a:r>
              <a:rPr lang="ro-RO" sz="1300" b="1" u="sng" dirty="0">
                <a:solidFill>
                  <a:srgbClr val="002060"/>
                </a:solidFill>
                <a:latin typeface="Times New Roman" panose="02020603050405020304" pitchFamily="18" charset="0"/>
                <a:cs typeface="Times New Roman" panose="02020603050405020304" pitchFamily="18" charset="0"/>
              </a:rPr>
              <a:t>Profesorul diriginte, consilierul școlar și mediatorul școlar, împreună cu managerului de caz, stabilesc noi măsuri de sprijin pentru consumator/consumatori, la nivelul UIP.</a:t>
            </a:r>
          </a:p>
          <a:p>
            <a:pPr algn="ctr"/>
            <a:r>
              <a:rPr lang="ro-RO" sz="1300" dirty="0">
                <a:solidFill>
                  <a:schemeClr val="tx1"/>
                </a:solidFill>
                <a:latin typeface="Times New Roman" panose="02020603050405020304" pitchFamily="18" charset="0"/>
                <a:cs typeface="Times New Roman" panose="02020603050405020304" pitchFamily="18" charset="0"/>
              </a:rPr>
              <a:t>9.14. Dacă măsurile de sprijin conduc la atingerea obiectivelor din Planul de asistență, directorul UIP propune managerului de caz CPECA închiderea cazului, din perspectiva școlii. Decizia de închidere revine managerului de caz din cadrul CPECA. Acest moment este urmat de o perioadă de monitorizare post-servicii, în vederea prevenirii recăderilor.</a:t>
            </a:r>
          </a:p>
          <a:p>
            <a:pPr algn="ctr"/>
            <a:r>
              <a:rPr lang="ro-RO" sz="1300" dirty="0">
                <a:solidFill>
                  <a:schemeClr val="tx1"/>
                </a:solidFill>
                <a:latin typeface="Times New Roman" panose="02020603050405020304" pitchFamily="18" charset="0"/>
                <a:cs typeface="Times New Roman" panose="02020603050405020304" pitchFamily="18" charset="0"/>
              </a:rPr>
              <a:t>9.15. CPECA și directorul UIP planifică minimum 3 sesiuni de informare pentru elevi și cadre didactice pe tema prevenirii consumului de droguri.</a:t>
            </a:r>
          </a:p>
        </p:txBody>
      </p:sp>
    </p:spTree>
    <p:extLst>
      <p:ext uri="{BB962C8B-B14F-4D97-AF65-F5344CB8AC3E}">
        <p14:creationId xmlns:p14="http://schemas.microsoft.com/office/powerpoint/2010/main" val="2331318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205099" y="286603"/>
            <a:ext cx="11707738" cy="892717"/>
          </a:xfrm>
        </p:spPr>
        <p:txBody>
          <a:bodyPr>
            <a:noAutofit/>
          </a:bodyPr>
          <a:lstStyle/>
          <a:p>
            <a:pPr algn="ctr"/>
            <a:r>
              <a:rPr lang="ro-RO" sz="2800" dirty="0">
                <a:latin typeface="Times New Roman" panose="02020603050405020304" pitchFamily="18" charset="0"/>
                <a:cs typeface="Times New Roman" panose="02020603050405020304" pitchFamily="18" charset="0"/>
              </a:rPr>
              <a:t>Intervenția în caz de suspiciune de port sau folosire de obiecte periculoase sau suspiciunea săvârșirii unei infracțiuni</a:t>
            </a:r>
          </a:p>
        </p:txBody>
      </p:sp>
      <p:sp>
        <p:nvSpPr>
          <p:cNvPr id="3" name="Substituent conținut 2"/>
          <p:cNvSpPr>
            <a:spLocks noGrp="1"/>
          </p:cNvSpPr>
          <p:nvPr>
            <p:ph idx="1"/>
          </p:nvPr>
        </p:nvSpPr>
        <p:spPr>
          <a:xfrm>
            <a:off x="119641" y="1974078"/>
            <a:ext cx="3341405" cy="3801136"/>
          </a:xfrm>
        </p:spPr>
        <p:txBody>
          <a:bodyPr>
            <a:noAutofit/>
          </a:bodyPr>
          <a:lstStyle/>
          <a:p>
            <a:pPr algn="ctr"/>
            <a:r>
              <a:rPr lang="ro-RO" sz="1600" dirty="0">
                <a:solidFill>
                  <a:schemeClr val="tx1"/>
                </a:solidFill>
                <a:latin typeface="Times New Roman" panose="02020603050405020304" pitchFamily="18" charset="0"/>
                <a:cs typeface="Times New Roman" panose="02020603050405020304" pitchFamily="18" charset="0"/>
              </a:rPr>
              <a:t>Pașii următori sunt menționați pentru situațiile:</a:t>
            </a:r>
          </a:p>
          <a:p>
            <a:pPr algn="ctr"/>
            <a:r>
              <a:rPr lang="ro-RO" sz="1600" dirty="0">
                <a:solidFill>
                  <a:schemeClr val="tx1"/>
                </a:solidFill>
                <a:latin typeface="Times New Roman" panose="02020603050405020304" pitchFamily="18" charset="0"/>
                <a:cs typeface="Times New Roman" panose="02020603050405020304" pitchFamily="18" charset="0"/>
              </a:rPr>
              <a:t>- port sau folosire fără drept de obiecte periculoase;</a:t>
            </a:r>
          </a:p>
          <a:p>
            <a:pPr algn="ctr"/>
            <a:r>
              <a:rPr lang="ro-RO" sz="1600" dirty="0">
                <a:solidFill>
                  <a:schemeClr val="tx1"/>
                </a:solidFill>
                <a:latin typeface="Times New Roman" panose="02020603050405020304" pitchFamily="18" charset="0"/>
                <a:cs typeface="Times New Roman" panose="02020603050405020304" pitchFamily="18" charset="0"/>
              </a:rPr>
              <a:t>- furt;</a:t>
            </a:r>
          </a:p>
          <a:p>
            <a:pPr algn="ctr"/>
            <a:r>
              <a:rPr lang="ro-RO" sz="1600" dirty="0">
                <a:solidFill>
                  <a:schemeClr val="tx1"/>
                </a:solidFill>
                <a:latin typeface="Times New Roman" panose="02020603050405020304" pitchFamily="18" charset="0"/>
                <a:cs typeface="Times New Roman" panose="02020603050405020304" pitchFamily="18" charset="0"/>
              </a:rPr>
              <a:t>- desfășurarea jocurilor de noroc;</a:t>
            </a:r>
          </a:p>
          <a:p>
            <a:pPr algn="ctr"/>
            <a:r>
              <a:rPr lang="ro-RO" sz="1600" dirty="0">
                <a:solidFill>
                  <a:schemeClr val="tx1"/>
                </a:solidFill>
                <a:latin typeface="Times New Roman" panose="02020603050405020304" pitchFamily="18" charset="0"/>
                <a:cs typeface="Times New Roman" panose="02020603050405020304" pitchFamily="18" charset="0"/>
              </a:rPr>
              <a:t>- distrugerea obiectelor școlare;</a:t>
            </a:r>
          </a:p>
          <a:p>
            <a:pPr algn="ctr"/>
            <a:r>
              <a:rPr lang="ro-RO" sz="1600" dirty="0">
                <a:solidFill>
                  <a:schemeClr val="tx1"/>
                </a:solidFill>
                <a:latin typeface="Times New Roman" panose="02020603050405020304" pitchFamily="18" charset="0"/>
                <a:cs typeface="Times New Roman" panose="02020603050405020304" pitchFamily="18" charset="0"/>
              </a:rPr>
              <a:t>- alte infracțiuni săvârșite de elevi.</a:t>
            </a:r>
          </a:p>
        </p:txBody>
      </p:sp>
      <p:sp>
        <p:nvSpPr>
          <p:cNvPr id="4" name="Dreptunghi 3"/>
          <p:cNvSpPr/>
          <p:nvPr/>
        </p:nvSpPr>
        <p:spPr>
          <a:xfrm>
            <a:off x="3546504" y="1743341"/>
            <a:ext cx="8161234" cy="4031873"/>
          </a:xfrm>
          <a:prstGeom prst="rect">
            <a:avLst/>
          </a:prstGeom>
        </p:spPr>
        <p:txBody>
          <a:bodyPr wrap="square">
            <a:spAutoFit/>
          </a:bodyPr>
          <a:lstStyle/>
          <a:p>
            <a:pPr algn="ctr"/>
            <a:r>
              <a:rPr lang="ro-RO" sz="1600" b="1" dirty="0">
                <a:solidFill>
                  <a:srgbClr val="002060"/>
                </a:solidFill>
                <a:latin typeface="Times New Roman" panose="02020603050405020304" pitchFamily="18" charset="0"/>
                <a:cs typeface="Times New Roman" panose="02020603050405020304" pitchFamily="18" charset="0"/>
              </a:rPr>
              <a:t>10.6. Educatoarea/profesorul de învățământ primar/dirigintele, consilierul școlar și mediatorul școlar, convocați de Directorul UIP, cu consultarea părinților, realizează o analiză a cazului, în vederea stabilirii unor sancțiuni și măsuri de sprijin și de prevenire pentru elevi, la nivelul unității de învățământ.</a:t>
            </a:r>
          </a:p>
          <a:p>
            <a:pPr algn="ctr"/>
            <a:r>
              <a:rPr lang="ro-RO" sz="1600" b="1" dirty="0">
                <a:solidFill>
                  <a:srgbClr val="002060"/>
                </a:solidFill>
                <a:latin typeface="Times New Roman" panose="02020603050405020304" pitchFamily="18" charset="0"/>
                <a:cs typeface="Times New Roman" panose="02020603050405020304" pitchFamily="18" charset="0"/>
              </a:rPr>
              <a:t>10.7. Pe baza analizei cazului, educatoarea/profesorul de învățământ primar/dirigintele, consilierul școlar și mediatorul școlar, cu consultarea părinților, stabilesc măsuri de sprijin și prevenire pentru autor/autori, la nivelul UIP.</a:t>
            </a:r>
          </a:p>
          <a:p>
            <a:pPr algn="ctr"/>
            <a:r>
              <a:rPr lang="ro-RO" sz="1600" dirty="0">
                <a:latin typeface="Times New Roman" panose="02020603050405020304" pitchFamily="18" charset="0"/>
                <a:cs typeface="Times New Roman" panose="02020603050405020304" pitchFamily="18" charset="0"/>
              </a:rPr>
              <a:t>10.9. Personalul școlii, structurile de siguranță școlară și părinții pun în aplicare măsurile de sprijin, de prevenire și sancțiunile stabilite pentru elevi.</a:t>
            </a:r>
          </a:p>
          <a:p>
            <a:pPr algn="ctr"/>
            <a:r>
              <a:rPr lang="ro-RO" sz="1600" dirty="0">
                <a:latin typeface="Times New Roman" panose="02020603050405020304" pitchFamily="18" charset="0"/>
                <a:cs typeface="Times New Roman" panose="02020603050405020304" pitchFamily="18" charset="0"/>
              </a:rPr>
              <a:t>10.11. Personalul didactic și structurile de siguranță școlară se informează periodic cu privire la progresele </a:t>
            </a:r>
            <a:r>
              <a:rPr lang="ro-RO" sz="1600" dirty="0" err="1">
                <a:latin typeface="Times New Roman" panose="02020603050405020304" pitchFamily="18" charset="0"/>
                <a:cs typeface="Times New Roman" panose="02020603050405020304" pitchFamily="18" charset="0"/>
              </a:rPr>
              <a:t>şi</a:t>
            </a:r>
            <a:r>
              <a:rPr lang="ro-RO" sz="1600" dirty="0">
                <a:latin typeface="Times New Roman" panose="02020603050405020304" pitchFamily="18" charset="0"/>
                <a:cs typeface="Times New Roman" panose="02020603050405020304" pitchFamily="18" charset="0"/>
              </a:rPr>
              <a:t> dificultățile întâmpinate în implementarea măsurilor de sprijin și de prevenire pentru elevilor, la nivelul UIP.</a:t>
            </a:r>
          </a:p>
          <a:p>
            <a:pPr algn="ctr"/>
            <a:r>
              <a:rPr lang="ro-RO" sz="1600" b="1" dirty="0">
                <a:solidFill>
                  <a:srgbClr val="002060"/>
                </a:solidFill>
                <a:latin typeface="Times New Roman" panose="02020603050405020304" pitchFamily="18" charset="0"/>
                <a:cs typeface="Times New Roman" panose="02020603050405020304" pitchFamily="18" charset="0"/>
              </a:rPr>
              <a:t>10.14. Dacă măsurile de sprijin conduc la îmbunătățirea comportamentului elevilor, personalul de conducere al UIP propune educatoarei/profesorului de învățământ primar/dirigintelui, consilierului școlar și mediatorului școlar, cu consultarea structurilor de siguranță școlară, închiderea cazului.</a:t>
            </a:r>
          </a:p>
        </p:txBody>
      </p:sp>
    </p:spTree>
    <p:extLst>
      <p:ext uri="{BB962C8B-B14F-4D97-AF65-F5344CB8AC3E}">
        <p14:creationId xmlns:p14="http://schemas.microsoft.com/office/powerpoint/2010/main" val="2485436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935446"/>
          </a:xfrm>
        </p:spPr>
        <p:txBody>
          <a:bodyPr>
            <a:normAutofit fontScale="90000"/>
          </a:bodyPr>
          <a:lstStyle/>
          <a:p>
            <a:pPr algn="ctr"/>
            <a:r>
              <a:rPr lang="ro-RO" sz="2800" dirty="0">
                <a:latin typeface="Times New Roman" panose="02020603050405020304" pitchFamily="18" charset="0"/>
                <a:cs typeface="Times New Roman" panose="02020603050405020304" pitchFamily="18" charset="0"/>
              </a:rPr>
              <a:t>Intervenția în caz de suspiciune de violență asupra copilului în afara mediului școlar</a:t>
            </a:r>
          </a:p>
        </p:txBody>
      </p:sp>
      <p:sp>
        <p:nvSpPr>
          <p:cNvPr id="3" name="Substituent conținut 2"/>
          <p:cNvSpPr>
            <a:spLocks noGrp="1"/>
          </p:cNvSpPr>
          <p:nvPr>
            <p:ph idx="1"/>
          </p:nvPr>
        </p:nvSpPr>
        <p:spPr>
          <a:xfrm>
            <a:off x="427289" y="1786070"/>
            <a:ext cx="11271903" cy="4520725"/>
          </a:xfrm>
        </p:spPr>
        <p:txBody>
          <a:bodyPr>
            <a:normAutofit fontScale="62500" lnSpcReduction="20000"/>
          </a:bodyPr>
          <a:lstStyle/>
          <a:p>
            <a:pPr marL="0" indent="0" algn="ctr">
              <a:lnSpc>
                <a:spcPct val="170000"/>
              </a:lnSpc>
              <a:buNone/>
            </a:pPr>
            <a:r>
              <a:rPr lang="ro-RO" sz="2800" dirty="0">
                <a:solidFill>
                  <a:schemeClr val="tx1"/>
                </a:solidFill>
                <a:latin typeface="Times New Roman" panose="02020603050405020304" pitchFamily="18" charset="0"/>
                <a:cs typeface="Times New Roman" panose="02020603050405020304" pitchFamily="18" charset="0"/>
              </a:rPr>
              <a:t>8.1. Personalul școlii observă semne, simptome sau comportamente neobișnuite ale elevilor.</a:t>
            </a:r>
          </a:p>
          <a:p>
            <a:pPr marL="0" indent="0" algn="ctr">
              <a:lnSpc>
                <a:spcPct val="170000"/>
              </a:lnSpc>
              <a:buNone/>
            </a:pPr>
            <a:r>
              <a:rPr lang="ro-RO" sz="2800" dirty="0">
                <a:solidFill>
                  <a:schemeClr val="tx1"/>
                </a:solidFill>
                <a:latin typeface="Times New Roman" panose="02020603050405020304" pitchFamily="18" charset="0"/>
                <a:cs typeface="Times New Roman" panose="02020603050405020304" pitchFamily="18" charset="0"/>
              </a:rPr>
              <a:t>În urma observării unuia sau a mai multor semne de violență asupra copilului, din cele prezentate în Anexa 2, sau a altor modificări îngrijorătoare de comportament, orice membru al personalului UIP poate suspecta existența unei forme de violență asupra copilului în afara mediului școlar. Este recomandat ca suspiciunea să fie discutată în mod discret cu profesorul diriginte, pentru a afla dacă semnele au fost observate și de alți membrii ai personalului UIP.</a:t>
            </a:r>
          </a:p>
          <a:p>
            <a:pPr marL="0" indent="0" algn="ctr">
              <a:lnSpc>
                <a:spcPct val="170000"/>
              </a:lnSpc>
              <a:buNone/>
            </a:pPr>
            <a:r>
              <a:rPr lang="ro-RO" sz="2800" dirty="0">
                <a:solidFill>
                  <a:schemeClr val="tx1"/>
                </a:solidFill>
                <a:latin typeface="Times New Roman" panose="02020603050405020304" pitchFamily="18" charset="0"/>
                <a:cs typeface="Times New Roman" panose="02020603050405020304" pitchFamily="18" charset="0"/>
              </a:rPr>
              <a:t>8.2. Personalul școlii informează directorul UIP cu privire la suspiciunea de violență asupra copilului, în afara mediului școlar.</a:t>
            </a:r>
          </a:p>
          <a:p>
            <a:pPr marL="0" indent="0" algn="ctr">
              <a:lnSpc>
                <a:spcPct val="170000"/>
              </a:lnSpc>
              <a:buNone/>
            </a:pPr>
            <a:r>
              <a:rPr lang="ro-RO" sz="2800" dirty="0">
                <a:solidFill>
                  <a:schemeClr val="tx1"/>
                </a:solidFill>
                <a:latin typeface="Times New Roman" panose="02020603050405020304" pitchFamily="18" charset="0"/>
                <a:cs typeface="Times New Roman" panose="02020603050405020304" pitchFamily="18" charset="0"/>
              </a:rPr>
              <a:t>8.6. Personalul școlii colaborează cu structurile poliției, specialiștii în protecția copilului în evaluarea inițială a suspiciunii de violență asupra copilului.</a:t>
            </a:r>
          </a:p>
        </p:txBody>
      </p:sp>
    </p:spTree>
    <p:extLst>
      <p:ext uri="{BB962C8B-B14F-4D97-AF65-F5344CB8AC3E}">
        <p14:creationId xmlns:p14="http://schemas.microsoft.com/office/powerpoint/2010/main" val="1989326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995266"/>
          </a:xfrm>
        </p:spPr>
        <p:txBody>
          <a:bodyPr>
            <a:normAutofit/>
          </a:bodyPr>
          <a:lstStyle/>
          <a:p>
            <a:pPr algn="ctr"/>
            <a:r>
              <a:rPr lang="ro-RO" sz="2800" dirty="0">
                <a:latin typeface="Times New Roman" panose="02020603050405020304" pitchFamily="18" charset="0"/>
                <a:cs typeface="Times New Roman" panose="02020603050405020304" pitchFamily="18" charset="0"/>
              </a:rPr>
              <a:t>La nivelul UIP, pentru </a:t>
            </a:r>
            <a:r>
              <a:rPr lang="ro-RO" sz="2800" dirty="0" err="1">
                <a:latin typeface="Times New Roman" panose="02020603050405020304" pitchFamily="18" charset="0"/>
                <a:cs typeface="Times New Roman" panose="02020603050405020304" pitchFamily="18" charset="0"/>
              </a:rPr>
              <a:t>antepreșcolari</a:t>
            </a:r>
            <a:r>
              <a:rPr lang="ro-RO" sz="2800" dirty="0">
                <a:latin typeface="Times New Roman" panose="02020603050405020304" pitchFamily="18" charset="0"/>
                <a:cs typeface="Times New Roman" panose="02020603050405020304" pitchFamily="18" charset="0"/>
              </a:rPr>
              <a:t>/preșcolari/elevi, se pot propune stabili măsuri de sprijin precum:</a:t>
            </a:r>
          </a:p>
        </p:txBody>
      </p:sp>
      <p:sp>
        <p:nvSpPr>
          <p:cNvPr id="3" name="Substituent conținut 2"/>
          <p:cNvSpPr>
            <a:spLocks noGrp="1"/>
          </p:cNvSpPr>
          <p:nvPr>
            <p:ph idx="1"/>
          </p:nvPr>
        </p:nvSpPr>
        <p:spPr>
          <a:xfrm>
            <a:off x="495656" y="1409897"/>
            <a:ext cx="10660024" cy="4597795"/>
          </a:xfrm>
        </p:spPr>
        <p:txBody>
          <a:bodyPr>
            <a:noAutofit/>
          </a:bodyPr>
          <a:lstStyle/>
          <a:p>
            <a:pPr algn="ctr"/>
            <a:r>
              <a:rPr lang="ro-RO" sz="1800" dirty="0">
                <a:latin typeface="Times New Roman" panose="02020603050405020304" pitchFamily="18" charset="0"/>
                <a:cs typeface="Times New Roman" panose="02020603050405020304" pitchFamily="18" charset="0"/>
              </a:rPr>
              <a:t> •	</a:t>
            </a:r>
            <a:r>
              <a:rPr lang="ro-RO" sz="1800" b="1" dirty="0">
                <a:solidFill>
                  <a:schemeClr val="bg2">
                    <a:lumMod val="25000"/>
                  </a:schemeClr>
                </a:solidFill>
                <a:latin typeface="Times New Roman" panose="02020603050405020304" pitchFamily="18" charset="0"/>
                <a:cs typeface="Times New Roman" panose="02020603050405020304" pitchFamily="18" charset="0"/>
              </a:rPr>
              <a:t>consiliere de grup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şi</a:t>
            </a:r>
            <a:r>
              <a:rPr lang="ro-RO" sz="1800" b="1" dirty="0">
                <a:solidFill>
                  <a:schemeClr val="bg2">
                    <a:lumMod val="25000"/>
                  </a:schemeClr>
                </a:solidFill>
                <a:latin typeface="Times New Roman" panose="02020603050405020304" pitchFamily="18" charset="0"/>
                <a:cs typeface="Times New Roman" panose="02020603050405020304" pitchFamily="18" charset="0"/>
              </a:rPr>
              <a:t>/sau individuală;</a:t>
            </a:r>
          </a:p>
          <a:p>
            <a:pPr algn="ctr"/>
            <a:r>
              <a:rPr lang="ro-RO" sz="1800" dirty="0">
                <a:solidFill>
                  <a:schemeClr val="tx1"/>
                </a:solidFill>
                <a:latin typeface="Times New Roman" panose="02020603050405020304" pitchFamily="18" charset="0"/>
                <a:cs typeface="Times New Roman" panose="02020603050405020304" pitchFamily="18" charset="0"/>
              </a:rPr>
              <a:t>•	</a:t>
            </a:r>
            <a:r>
              <a:rPr lang="ro-RO" sz="1800" b="1" dirty="0">
                <a:solidFill>
                  <a:schemeClr val="bg2">
                    <a:lumMod val="25000"/>
                  </a:schemeClr>
                </a:solidFill>
                <a:latin typeface="Times New Roman" panose="02020603050405020304" pitchFamily="18" charset="0"/>
                <a:cs typeface="Times New Roman" panose="02020603050405020304" pitchFamily="18" charset="0"/>
              </a:rPr>
              <a:t>organizarea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şi</a:t>
            </a:r>
            <a:r>
              <a:rPr lang="ro-RO" sz="1800" b="1" dirty="0">
                <a:solidFill>
                  <a:schemeClr val="bg2">
                    <a:lumMod val="25000"/>
                  </a:schemeClr>
                </a:solidFill>
                <a:latin typeface="Times New Roman" panose="02020603050405020304" pitchFamily="18" charset="0"/>
                <a:cs typeface="Times New Roman" panose="02020603050405020304" pitchFamily="18" charset="0"/>
              </a:rPr>
              <a:t> recomandarea participării la întâlnirile unui grup tematic de suport;</a:t>
            </a:r>
          </a:p>
          <a:p>
            <a:pPr algn="ctr"/>
            <a:r>
              <a:rPr lang="ro-RO" sz="1800" dirty="0">
                <a:solidFill>
                  <a:schemeClr val="tx1"/>
                </a:solidFill>
                <a:latin typeface="Times New Roman" panose="02020603050405020304" pitchFamily="18" charset="0"/>
                <a:cs typeface="Times New Roman" panose="02020603050405020304" pitchFamily="18" charset="0"/>
              </a:rPr>
              <a:t>•</a:t>
            </a:r>
            <a:r>
              <a:rPr lang="ro-RO" sz="1800" b="1" dirty="0">
                <a:solidFill>
                  <a:schemeClr val="bg2">
                    <a:lumMod val="25000"/>
                  </a:schemeClr>
                </a:solidFill>
                <a:latin typeface="Times New Roman" panose="02020603050405020304" pitchFamily="18" charset="0"/>
                <a:cs typeface="Times New Roman" panose="02020603050405020304" pitchFamily="18" charset="0"/>
              </a:rPr>
              <a:t>	organizarea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şi</a:t>
            </a:r>
            <a:r>
              <a:rPr lang="ro-RO" sz="1800" b="1" dirty="0">
                <a:solidFill>
                  <a:schemeClr val="bg2">
                    <a:lumMod val="25000"/>
                  </a:schemeClr>
                </a:solidFill>
                <a:latin typeface="Times New Roman" panose="02020603050405020304" pitchFamily="18" charset="0"/>
                <a:cs typeface="Times New Roman" panose="02020603050405020304" pitchFamily="18" charset="0"/>
              </a:rPr>
              <a:t> recomandarea participării copiilor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implicaţi</a:t>
            </a:r>
            <a:r>
              <a:rPr lang="ro-RO" sz="1800" b="1" dirty="0">
                <a:solidFill>
                  <a:schemeClr val="bg2">
                    <a:lumMod val="25000"/>
                  </a:schemeClr>
                </a:solidFill>
                <a:latin typeface="Times New Roman" panose="02020603050405020304" pitchFamily="18" charset="0"/>
                <a:cs typeface="Times New Roman" panose="02020603050405020304" pitchFamily="18" charset="0"/>
              </a:rPr>
              <a:t> în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situaţii</a:t>
            </a:r>
            <a:r>
              <a:rPr lang="ro-RO" sz="1800" b="1" dirty="0">
                <a:solidFill>
                  <a:schemeClr val="bg2">
                    <a:lumMod val="25000"/>
                  </a:schemeClr>
                </a:solidFill>
                <a:latin typeface="Times New Roman" panose="02020603050405020304" pitchFamily="18" charset="0"/>
                <a:cs typeface="Times New Roman" panose="02020603050405020304" pitchFamily="18" charset="0"/>
              </a:rPr>
              <a:t> de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violenţă</a:t>
            </a:r>
            <a:r>
              <a:rPr lang="ro-RO" sz="1800" b="1" dirty="0">
                <a:solidFill>
                  <a:schemeClr val="bg2">
                    <a:lumMod val="25000"/>
                  </a:schemeClr>
                </a:solidFill>
                <a:latin typeface="Times New Roman" panose="02020603050405020304" pitchFamily="18" charset="0"/>
                <a:cs typeface="Times New Roman" panose="02020603050405020304" pitchFamily="18" charset="0"/>
              </a:rPr>
              <a:t> la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activităţi</a:t>
            </a:r>
            <a:r>
              <a:rPr lang="ro-RO" sz="1800" b="1" dirty="0">
                <a:solidFill>
                  <a:schemeClr val="bg2">
                    <a:lumMod val="25000"/>
                  </a:schemeClr>
                </a:solidFill>
                <a:latin typeface="Times New Roman" panose="02020603050405020304" pitchFamily="18" charset="0"/>
                <a:cs typeface="Times New Roman" panose="02020603050405020304" pitchFamily="18" charset="0"/>
              </a:rPr>
              <a:t> de dezvoltare a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abilităţilor</a:t>
            </a:r>
            <a:r>
              <a:rPr lang="ro-RO" sz="1800" b="1" dirty="0">
                <a:solidFill>
                  <a:schemeClr val="bg2">
                    <a:lumMod val="25000"/>
                  </a:schemeClr>
                </a:solidFill>
                <a:latin typeface="Times New Roman" panose="02020603050405020304" pitchFamily="18" charset="0"/>
                <a:cs typeface="Times New Roman" panose="02020603050405020304" pitchFamily="18" charset="0"/>
              </a:rPr>
              <a:t>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socio</a:t>
            </a:r>
            <a:r>
              <a:rPr lang="ro-RO" sz="1800" b="1" dirty="0">
                <a:solidFill>
                  <a:schemeClr val="bg2">
                    <a:lumMod val="25000"/>
                  </a:schemeClr>
                </a:solidFill>
                <a:latin typeface="Times New Roman" panose="02020603050405020304" pitchFamily="18" charset="0"/>
                <a:cs typeface="Times New Roman" panose="02020603050405020304" pitchFamily="18" charset="0"/>
              </a:rPr>
              <a:t>-emoționale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şi</a:t>
            </a:r>
            <a:r>
              <a:rPr lang="ro-RO" sz="1800" b="1" dirty="0">
                <a:solidFill>
                  <a:schemeClr val="bg2">
                    <a:lumMod val="25000"/>
                  </a:schemeClr>
                </a:solidFill>
                <a:latin typeface="Times New Roman" panose="02020603050405020304" pitchFamily="18" charset="0"/>
                <a:cs typeface="Times New Roman" panose="02020603050405020304" pitchFamily="18" charset="0"/>
              </a:rPr>
              <a:t> a strategiilor de autoreglare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emoţională</a:t>
            </a:r>
            <a:r>
              <a:rPr lang="ro-RO" sz="1800" b="1" dirty="0">
                <a:solidFill>
                  <a:schemeClr val="bg2">
                    <a:lumMod val="25000"/>
                  </a:schemeClr>
                </a:solidFill>
                <a:latin typeface="Times New Roman" panose="02020603050405020304" pitchFamily="18" charset="0"/>
                <a:cs typeface="Times New Roman" panose="02020603050405020304" pitchFamily="18" charset="0"/>
              </a:rPr>
              <a:t> în momente de stres;</a:t>
            </a:r>
          </a:p>
          <a:p>
            <a:pPr algn="ctr"/>
            <a:r>
              <a:rPr lang="ro-RO" sz="1800" dirty="0">
                <a:solidFill>
                  <a:schemeClr val="tx1"/>
                </a:solidFill>
                <a:latin typeface="Times New Roman" panose="02020603050405020304" pitchFamily="18" charset="0"/>
                <a:cs typeface="Times New Roman" panose="02020603050405020304" pitchFamily="18" charset="0"/>
              </a:rPr>
              <a:t>•	</a:t>
            </a:r>
            <a:r>
              <a:rPr lang="ro-RO" sz="1800" b="1" dirty="0">
                <a:solidFill>
                  <a:schemeClr val="bg2">
                    <a:lumMod val="25000"/>
                  </a:schemeClr>
                </a:solidFill>
                <a:latin typeface="Times New Roman" panose="02020603050405020304" pitchFamily="18" charset="0"/>
                <a:cs typeface="Times New Roman" panose="02020603050405020304" pitchFamily="18" charset="0"/>
              </a:rPr>
              <a:t>referirea/recomandarea pentru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intervenţie</a:t>
            </a:r>
            <a:r>
              <a:rPr lang="ro-RO" sz="1800" b="1" dirty="0">
                <a:solidFill>
                  <a:schemeClr val="bg2">
                    <a:lumMod val="25000"/>
                  </a:schemeClr>
                </a:solidFill>
                <a:latin typeface="Times New Roman" panose="02020603050405020304" pitchFamily="18" charset="0"/>
                <a:cs typeface="Times New Roman" panose="02020603050405020304" pitchFamily="18" charset="0"/>
              </a:rPr>
              <a:t> psihologică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şi</a:t>
            </a:r>
            <a:r>
              <a:rPr lang="ro-RO" sz="1800" b="1" dirty="0">
                <a:solidFill>
                  <a:schemeClr val="bg2">
                    <a:lumMod val="25000"/>
                  </a:schemeClr>
                </a:solidFill>
                <a:latin typeface="Times New Roman" panose="02020603050405020304" pitchFamily="18" charset="0"/>
                <a:cs typeface="Times New Roman" panose="02020603050405020304" pitchFamily="18" charset="0"/>
              </a:rPr>
              <a:t> psihoterapeutică;</a:t>
            </a:r>
          </a:p>
          <a:p>
            <a:pPr algn="ctr"/>
            <a:r>
              <a:rPr lang="ro-RO" sz="1800" dirty="0">
                <a:solidFill>
                  <a:schemeClr val="tx1"/>
                </a:solidFill>
                <a:latin typeface="Times New Roman" panose="02020603050405020304" pitchFamily="18" charset="0"/>
                <a:cs typeface="Times New Roman" panose="02020603050405020304" pitchFamily="18" charset="0"/>
              </a:rPr>
              <a:t>•	identificarea resurselor pentru angajarea unui terapeut care să asiste copilul victimă sau autor pe parcursul unei perioade de timp - servicii de tip </a:t>
            </a:r>
            <a:r>
              <a:rPr lang="ro-RO" sz="1800" dirty="0" err="1">
                <a:solidFill>
                  <a:schemeClr val="tx1"/>
                </a:solidFill>
                <a:latin typeface="Times New Roman" panose="02020603050405020304" pitchFamily="18" charset="0"/>
                <a:cs typeface="Times New Roman" panose="02020603050405020304" pitchFamily="18" charset="0"/>
              </a:rPr>
              <a:t>shadow</a:t>
            </a:r>
            <a:r>
              <a:rPr lang="ro-RO" sz="1800" dirty="0">
                <a:solidFill>
                  <a:schemeClr val="tx1"/>
                </a:solidFill>
                <a:latin typeface="Times New Roman" panose="02020603050405020304" pitchFamily="18" charset="0"/>
                <a:cs typeface="Times New Roman" panose="02020603050405020304" pitchFamily="18" charset="0"/>
              </a:rPr>
              <a:t>;</a:t>
            </a:r>
          </a:p>
          <a:p>
            <a:pPr algn="ctr"/>
            <a:r>
              <a:rPr lang="ro-RO" sz="1800" dirty="0">
                <a:solidFill>
                  <a:schemeClr val="tx1"/>
                </a:solidFill>
                <a:latin typeface="Times New Roman" panose="02020603050405020304" pitchFamily="18" charset="0"/>
                <a:cs typeface="Times New Roman" panose="02020603050405020304" pitchFamily="18" charset="0"/>
              </a:rPr>
              <a:t>•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activităţi</a:t>
            </a:r>
            <a:r>
              <a:rPr lang="ro-RO" sz="1800" b="1" dirty="0">
                <a:solidFill>
                  <a:schemeClr val="bg2">
                    <a:lumMod val="25000"/>
                  </a:schemeClr>
                </a:solidFill>
                <a:latin typeface="Times New Roman" panose="02020603050405020304" pitchFamily="18" charset="0"/>
                <a:cs typeface="Times New Roman" panose="02020603050405020304" pitchFamily="18" charset="0"/>
              </a:rPr>
              <a:t> de combatere a discursului instigator la ură, a discriminării, a marginalizării, a normelor sociale care favorizează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violenţa</a:t>
            </a:r>
            <a:r>
              <a:rPr lang="ro-RO" sz="1800" b="1" dirty="0">
                <a:solidFill>
                  <a:schemeClr val="bg2">
                    <a:lumMod val="25000"/>
                  </a:schemeClr>
                </a:solidFill>
                <a:latin typeface="Times New Roman" panose="02020603050405020304" pitchFamily="18" charset="0"/>
                <a:cs typeface="Times New Roman" panose="02020603050405020304" pitchFamily="18" charset="0"/>
              </a:rPr>
              <a:t>;</a:t>
            </a:r>
          </a:p>
          <a:p>
            <a:pPr algn="ctr"/>
            <a:r>
              <a:rPr lang="ro-RO" sz="1800" dirty="0">
                <a:solidFill>
                  <a:schemeClr val="tx1"/>
                </a:solidFill>
                <a:latin typeface="Times New Roman" panose="02020603050405020304" pitchFamily="18" charset="0"/>
                <a:cs typeface="Times New Roman" panose="02020603050405020304" pitchFamily="18" charset="0"/>
              </a:rPr>
              <a:t>•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activităţi</a:t>
            </a:r>
            <a:r>
              <a:rPr lang="ro-RO" sz="1800" b="1" dirty="0">
                <a:solidFill>
                  <a:schemeClr val="bg2">
                    <a:lumMod val="25000"/>
                  </a:schemeClr>
                </a:solidFill>
                <a:latin typeface="Times New Roman" panose="02020603050405020304" pitchFamily="18" charset="0"/>
                <a:cs typeface="Times New Roman" panose="02020603050405020304" pitchFamily="18" charset="0"/>
              </a:rPr>
              <a:t> de mediere a conflictelor, prin abordări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restaurative</a:t>
            </a:r>
            <a:r>
              <a:rPr lang="ro-RO" sz="1800" b="1" dirty="0">
                <a:solidFill>
                  <a:schemeClr val="bg2">
                    <a:lumMod val="25000"/>
                  </a:schemeClr>
                </a:solidFill>
                <a:latin typeface="Times New Roman" panose="02020603050405020304" pitchFamily="18" charset="0"/>
                <a:cs typeface="Times New Roman" panose="02020603050405020304" pitchFamily="18" charset="0"/>
              </a:rPr>
              <a:t> -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excepţie</a:t>
            </a:r>
            <a:r>
              <a:rPr lang="ro-RO" sz="1800" b="1" dirty="0">
                <a:solidFill>
                  <a:schemeClr val="bg2">
                    <a:lumMod val="25000"/>
                  </a:schemeClr>
                </a:solidFill>
                <a:latin typeface="Times New Roman" panose="02020603050405020304" pitchFamily="18" charset="0"/>
                <a:cs typeface="Times New Roman" panose="02020603050405020304" pitchFamily="18" charset="0"/>
              </a:rPr>
              <a:t> victimele </a:t>
            </a:r>
            <a:r>
              <a:rPr lang="ro-RO" sz="1800" b="1" dirty="0" err="1">
                <a:solidFill>
                  <a:schemeClr val="bg2">
                    <a:lumMod val="25000"/>
                  </a:schemeClr>
                </a:solidFill>
                <a:latin typeface="Times New Roman" panose="02020603050405020304" pitchFamily="18" charset="0"/>
                <a:cs typeface="Times New Roman" panose="02020603050405020304" pitchFamily="18" charset="0"/>
              </a:rPr>
              <a:t>violenţei</a:t>
            </a:r>
            <a:r>
              <a:rPr lang="ro-RO" sz="1800" b="1" dirty="0">
                <a:solidFill>
                  <a:schemeClr val="bg2">
                    <a:lumMod val="25000"/>
                  </a:schemeClr>
                </a:solidFill>
                <a:latin typeface="Times New Roman" panose="02020603050405020304" pitchFamily="18" charset="0"/>
                <a:cs typeface="Times New Roman" panose="02020603050405020304" pitchFamily="18" charset="0"/>
              </a:rPr>
              <a:t> de gen;</a:t>
            </a:r>
          </a:p>
          <a:p>
            <a:pPr algn="ctr"/>
            <a:r>
              <a:rPr lang="ro-RO" sz="1800" dirty="0">
                <a:solidFill>
                  <a:schemeClr val="tx1"/>
                </a:solidFill>
                <a:latin typeface="Times New Roman" panose="02020603050405020304" pitchFamily="18" charset="0"/>
                <a:cs typeface="Times New Roman" panose="02020603050405020304" pitchFamily="18" charset="0"/>
              </a:rPr>
              <a:t>•	transferul la o altă clasă/</a:t>
            </a:r>
            <a:r>
              <a:rPr lang="ro-RO" sz="1800" dirty="0" err="1">
                <a:solidFill>
                  <a:schemeClr val="tx1"/>
                </a:solidFill>
                <a:latin typeface="Times New Roman" panose="02020603050405020304" pitchFamily="18" charset="0"/>
                <a:cs typeface="Times New Roman" panose="02020603050405020304" pitchFamily="18" charset="0"/>
              </a:rPr>
              <a:t>formaţiune</a:t>
            </a:r>
            <a:r>
              <a:rPr lang="ro-RO" sz="1800" dirty="0">
                <a:solidFill>
                  <a:schemeClr val="tx1"/>
                </a:solidFill>
                <a:latin typeface="Times New Roman" panose="02020603050405020304" pitchFamily="18" charset="0"/>
                <a:cs typeface="Times New Roman" panose="02020603050405020304" pitchFamily="18" charset="0"/>
              </a:rPr>
              <a:t> de studiu, în cazul elevilor victime ale unor </a:t>
            </a:r>
            <a:r>
              <a:rPr lang="ro-RO" sz="1800" dirty="0" err="1">
                <a:solidFill>
                  <a:schemeClr val="tx1"/>
                </a:solidFill>
                <a:latin typeface="Times New Roman" panose="02020603050405020304" pitchFamily="18" charset="0"/>
                <a:cs typeface="Times New Roman" panose="02020603050405020304" pitchFamily="18" charset="0"/>
              </a:rPr>
              <a:t>situaţii</a:t>
            </a:r>
            <a:r>
              <a:rPr lang="ro-RO" sz="1800" dirty="0">
                <a:solidFill>
                  <a:schemeClr val="tx1"/>
                </a:solidFill>
                <a:latin typeface="Times New Roman" panose="02020603050405020304" pitchFamily="18" charset="0"/>
                <a:cs typeface="Times New Roman" panose="02020603050405020304" pitchFamily="18" charset="0"/>
              </a:rPr>
              <a:t> de </a:t>
            </a:r>
            <a:r>
              <a:rPr lang="ro-RO" sz="1800" dirty="0" err="1">
                <a:solidFill>
                  <a:schemeClr val="tx1"/>
                </a:solidFill>
                <a:latin typeface="Times New Roman" panose="02020603050405020304" pitchFamily="18" charset="0"/>
                <a:cs typeface="Times New Roman" panose="02020603050405020304" pitchFamily="18" charset="0"/>
              </a:rPr>
              <a:t>violenţă</a:t>
            </a:r>
            <a:r>
              <a:rPr lang="ro-RO" sz="1800" dirty="0">
                <a:solidFill>
                  <a:schemeClr val="tx1"/>
                </a:solidFill>
                <a:latin typeface="Times New Roman" panose="02020603050405020304" pitchFamily="18" charset="0"/>
                <a:cs typeface="Times New Roman" panose="02020603050405020304" pitchFamily="18" charset="0"/>
              </a:rPr>
              <a:t>, la solicitarea </a:t>
            </a:r>
            <a:r>
              <a:rPr lang="ro-RO" sz="1800" dirty="0" err="1">
                <a:solidFill>
                  <a:schemeClr val="tx1"/>
                </a:solidFill>
                <a:latin typeface="Times New Roman" panose="02020603050405020304" pitchFamily="18" charset="0"/>
                <a:cs typeface="Times New Roman" panose="02020603050405020304" pitchFamily="18" charset="0"/>
              </a:rPr>
              <a:t>părinţilor</a:t>
            </a:r>
            <a:r>
              <a:rPr lang="ro-RO" sz="1800" dirty="0">
                <a:solidFill>
                  <a:schemeClr val="tx1"/>
                </a:solidFill>
                <a:latin typeface="Times New Roman" panose="02020603050405020304" pitchFamily="18" charset="0"/>
                <a:cs typeface="Times New Roman" panose="02020603050405020304" pitchFamily="18" charset="0"/>
              </a:rPr>
              <a:t>/</a:t>
            </a:r>
            <a:r>
              <a:rPr lang="ro-RO" sz="1800" dirty="0" err="1">
                <a:solidFill>
                  <a:schemeClr val="tx1"/>
                </a:solidFill>
                <a:latin typeface="Times New Roman" panose="02020603050405020304" pitchFamily="18" charset="0"/>
                <a:cs typeface="Times New Roman" panose="02020603050405020304" pitchFamily="18" charset="0"/>
              </a:rPr>
              <a:t>reprezentanţilor</a:t>
            </a:r>
            <a:r>
              <a:rPr lang="ro-RO" sz="1800" dirty="0">
                <a:solidFill>
                  <a:schemeClr val="tx1"/>
                </a:solidFill>
                <a:latin typeface="Times New Roman" panose="02020603050405020304" pitchFamily="18" charset="0"/>
                <a:cs typeface="Times New Roman" panose="02020603050405020304" pitchFamily="18" charset="0"/>
              </a:rPr>
              <a:t> legali.</a:t>
            </a:r>
          </a:p>
        </p:txBody>
      </p:sp>
    </p:spTree>
    <p:extLst>
      <p:ext uri="{BB962C8B-B14F-4D97-AF65-F5344CB8AC3E}">
        <p14:creationId xmlns:p14="http://schemas.microsoft.com/office/powerpoint/2010/main" val="1339904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572568"/>
            <a:ext cx="10058400" cy="589660"/>
          </a:xfrm>
        </p:spPr>
        <p:txBody>
          <a:bodyPr/>
          <a:lstStyle/>
          <a:p>
            <a:pPr algn="ctr"/>
            <a:r>
              <a:rPr lang="ro-RO" sz="2800" dirty="0">
                <a:latin typeface="Times New Roman" panose="02020603050405020304" pitchFamily="18" charset="0"/>
                <a:cs typeface="Times New Roman" panose="02020603050405020304" pitchFamily="18" charset="0"/>
              </a:rPr>
              <a:t>Managementul cazurilor de violență</a:t>
            </a:r>
            <a:endParaRPr lang="ro-RO" dirty="0"/>
          </a:p>
        </p:txBody>
      </p:sp>
      <p:sp>
        <p:nvSpPr>
          <p:cNvPr id="3" name="Substituent conținut 2"/>
          <p:cNvSpPr>
            <a:spLocks noGrp="1"/>
          </p:cNvSpPr>
          <p:nvPr>
            <p:ph idx="1"/>
          </p:nvPr>
        </p:nvSpPr>
        <p:spPr/>
        <p:txBody>
          <a:bodyPr>
            <a:normAutofit lnSpcReduction="10000"/>
          </a:bodyPr>
          <a:lstStyle/>
          <a:p>
            <a:pPr algn="ctr"/>
            <a:r>
              <a:rPr lang="ro-RO" sz="2400" dirty="0">
                <a:solidFill>
                  <a:schemeClr val="tx1"/>
                </a:solidFill>
                <a:latin typeface="Times New Roman" panose="02020603050405020304" pitchFamily="18" charset="0"/>
                <a:cs typeface="Times New Roman" panose="02020603050405020304" pitchFamily="18" charset="0"/>
              </a:rPr>
              <a:t>Cazurile de violență pot fi raportate:</a:t>
            </a:r>
          </a:p>
          <a:p>
            <a:pPr algn="ctr"/>
            <a:r>
              <a:rPr lang="ro-RO" sz="2400" dirty="0">
                <a:solidFill>
                  <a:schemeClr val="tx1"/>
                </a:solidFill>
                <a:latin typeface="Times New Roman" panose="02020603050405020304" pitchFamily="18" charset="0"/>
                <a:cs typeface="Times New Roman" panose="02020603050405020304" pitchFamily="18" charset="0"/>
              </a:rPr>
              <a:t>•	de elevi, părinți sau cadre didactice;</a:t>
            </a:r>
          </a:p>
          <a:p>
            <a:pPr algn="ctr"/>
            <a:r>
              <a:rPr lang="ro-RO" sz="2400" dirty="0">
                <a:solidFill>
                  <a:schemeClr val="tx1"/>
                </a:solidFill>
                <a:latin typeface="Times New Roman" panose="02020603050405020304" pitchFamily="18" charset="0"/>
                <a:cs typeface="Times New Roman" panose="02020603050405020304" pitchFamily="18" charset="0"/>
              </a:rPr>
              <a:t>•	verbal sau în scris;</a:t>
            </a:r>
          </a:p>
          <a:p>
            <a:pPr algn="ctr"/>
            <a:r>
              <a:rPr lang="ro-RO" sz="2400" dirty="0">
                <a:solidFill>
                  <a:schemeClr val="tx1"/>
                </a:solidFill>
                <a:latin typeface="Times New Roman" panose="02020603050405020304" pitchFamily="18" charset="0"/>
                <a:cs typeface="Times New Roman" panose="02020603050405020304" pitchFamily="18" charset="0"/>
              </a:rPr>
              <a:t>•	oricărui membru al personalului școlii;</a:t>
            </a:r>
          </a:p>
          <a:p>
            <a:pPr algn="ctr"/>
            <a:r>
              <a:rPr lang="ro-RO" sz="2400" dirty="0">
                <a:solidFill>
                  <a:schemeClr val="tx1"/>
                </a:solidFill>
                <a:latin typeface="Times New Roman" panose="02020603050405020304" pitchFamily="18" charset="0"/>
                <a:cs typeface="Times New Roman" panose="02020603050405020304" pitchFamily="18" charset="0"/>
              </a:rPr>
              <a:t>•	confidențial, prin mesaje la cutia cu sesizări/alte mijloace puse la dispoziție de școală.</a:t>
            </a:r>
          </a:p>
          <a:p>
            <a:pPr algn="ctr"/>
            <a:r>
              <a:rPr lang="ro-RO" sz="2400" u="sng" dirty="0">
                <a:solidFill>
                  <a:schemeClr val="tx1"/>
                </a:solidFill>
                <a:latin typeface="Times New Roman" panose="02020603050405020304" pitchFamily="18" charset="0"/>
                <a:cs typeface="Times New Roman" panose="02020603050405020304" pitchFamily="18" charset="0"/>
              </a:rPr>
              <a:t>Personalul școlii protejează elevii și părinții care raportează fapte de violență împotriva oricărei forme de discriminare sau răzbunare din partea celorlalți.</a:t>
            </a:r>
          </a:p>
          <a:p>
            <a:endParaRPr lang="ro-RO" dirty="0">
              <a:solidFill>
                <a:schemeClr val="tx1"/>
              </a:solidFill>
            </a:endParaRPr>
          </a:p>
        </p:txBody>
      </p:sp>
    </p:spTree>
    <p:extLst>
      <p:ext uri="{BB962C8B-B14F-4D97-AF65-F5344CB8AC3E}">
        <p14:creationId xmlns:p14="http://schemas.microsoft.com/office/powerpoint/2010/main" val="2552621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114372" y="166963"/>
            <a:ext cx="10058400" cy="550884"/>
          </a:xfrm>
        </p:spPr>
        <p:txBody>
          <a:bodyPr>
            <a:normAutofit/>
          </a:bodyPr>
          <a:lstStyle/>
          <a:p>
            <a:pPr algn="ctr"/>
            <a:r>
              <a:rPr lang="ro-RO" sz="2800" dirty="0">
                <a:latin typeface="Times New Roman" panose="02020603050405020304" pitchFamily="18" charset="0"/>
                <a:cs typeface="Times New Roman" panose="02020603050405020304" pitchFamily="18" charset="0"/>
              </a:rPr>
              <a:t>Prevederi principale: </a:t>
            </a:r>
          </a:p>
        </p:txBody>
      </p:sp>
      <p:sp>
        <p:nvSpPr>
          <p:cNvPr id="3" name="Substituent conținut 2"/>
          <p:cNvSpPr>
            <a:spLocks noGrp="1"/>
          </p:cNvSpPr>
          <p:nvPr>
            <p:ph idx="1"/>
          </p:nvPr>
        </p:nvSpPr>
        <p:spPr>
          <a:xfrm>
            <a:off x="470019" y="837488"/>
            <a:ext cx="11519731" cy="5392396"/>
          </a:xfrm>
        </p:spPr>
        <p:txBody>
          <a:bodyPr>
            <a:normAutofit fontScale="70000" lnSpcReduction="20000"/>
          </a:bodyPr>
          <a:lstStyle/>
          <a:p>
            <a:r>
              <a:rPr lang="ro-RO" sz="2500" dirty="0">
                <a:latin typeface="Times New Roman" panose="02020603050405020304" pitchFamily="18" charset="0"/>
                <a:cs typeface="Times New Roman" panose="02020603050405020304" pitchFamily="18" charset="0"/>
              </a:rPr>
              <a:t>•	dacă e martorul unei fapte de violență, personalul școlii are obligația să elimine riscurile, să apeleze numărul unic de </a:t>
            </a:r>
            <a:r>
              <a:rPr lang="ro-RO" sz="2500" dirty="0" err="1">
                <a:latin typeface="Times New Roman" panose="02020603050405020304" pitchFamily="18" charset="0"/>
                <a:cs typeface="Times New Roman" panose="02020603050405020304" pitchFamily="18" charset="0"/>
              </a:rPr>
              <a:t>urgenţă</a:t>
            </a:r>
            <a:r>
              <a:rPr lang="ro-RO" sz="2500" dirty="0">
                <a:latin typeface="Times New Roman" panose="02020603050405020304" pitchFamily="18" charset="0"/>
                <a:cs typeface="Times New Roman" panose="02020603050405020304" pitchFamily="18" charset="0"/>
              </a:rPr>
              <a:t> 112 și să le redea elevilor sentimentul de siguranță fizică și emoțională;</a:t>
            </a:r>
          </a:p>
          <a:p>
            <a:r>
              <a:rPr lang="ro-RO" sz="2500" dirty="0">
                <a:latin typeface="Times New Roman" panose="02020603050405020304" pitchFamily="18" charset="0"/>
                <a:cs typeface="Times New Roman" panose="02020603050405020304" pitchFamily="18" charset="0"/>
              </a:rPr>
              <a:t>•	în cazul faptelor de violență care constituie infracțiuni, directorul este obligat să sesizeze poliția;</a:t>
            </a:r>
          </a:p>
          <a:p>
            <a:r>
              <a:rPr lang="ro-RO" sz="2500" dirty="0">
                <a:latin typeface="Times New Roman" panose="02020603050405020304" pitchFamily="18" charset="0"/>
                <a:cs typeface="Times New Roman" panose="02020603050405020304" pitchFamily="18" charset="0"/>
              </a:rPr>
              <a:t>•	în cazul faptelor de violență gravă asupra minorilor (săvârșite de preșcolari/elevi/ personalul școlii) directorul școlii este obligat să sesizeze 119 (DGASP);</a:t>
            </a:r>
          </a:p>
          <a:p>
            <a:r>
              <a:rPr lang="ro-RO" sz="2500" dirty="0">
                <a:latin typeface="Times New Roman" panose="02020603050405020304" pitchFamily="18" charset="0"/>
                <a:cs typeface="Times New Roman" panose="02020603050405020304" pitchFamily="18" charset="0"/>
              </a:rPr>
              <a:t>•	</a:t>
            </a:r>
            <a:r>
              <a:rPr lang="ro-RO" sz="2500" b="1" dirty="0">
                <a:solidFill>
                  <a:schemeClr val="bg2">
                    <a:lumMod val="25000"/>
                  </a:schemeClr>
                </a:solidFill>
                <a:latin typeface="Times New Roman" panose="02020603050405020304" pitchFamily="18" charset="0"/>
                <a:cs typeface="Times New Roman" panose="02020603050405020304" pitchFamily="18" charset="0"/>
              </a:rPr>
              <a:t>personalul școlii este obligat să comunice cu părinții/reprezentanții legali despre situația de violență/corelată în absența </a:t>
            </a:r>
            <a:r>
              <a:rPr lang="ro-RO" sz="2500" b="1" dirty="0" err="1">
                <a:solidFill>
                  <a:schemeClr val="bg2">
                    <a:lumMod val="25000"/>
                  </a:schemeClr>
                </a:solidFill>
                <a:latin typeface="Times New Roman" panose="02020603050405020304" pitchFamily="18" charset="0"/>
                <a:cs typeface="Times New Roman" panose="02020603050405020304" pitchFamily="18" charset="0"/>
              </a:rPr>
              <a:t>antepreșcolarului</a:t>
            </a:r>
            <a:r>
              <a:rPr lang="ro-RO" sz="2500" b="1" dirty="0">
                <a:solidFill>
                  <a:schemeClr val="bg2">
                    <a:lumMod val="25000"/>
                  </a:schemeClr>
                </a:solidFill>
                <a:latin typeface="Times New Roman" panose="02020603050405020304" pitchFamily="18" charset="0"/>
                <a:cs typeface="Times New Roman" panose="02020603050405020304" pitchFamily="18" charset="0"/>
              </a:rPr>
              <a:t>/preșcolarului/elevului, în prezența consilierului și/sau mediatorului școlar, într-un spațiu care asigură confidențialitatea celor implicați;</a:t>
            </a:r>
          </a:p>
          <a:p>
            <a:r>
              <a:rPr lang="ro-RO" sz="2500" dirty="0">
                <a:latin typeface="Times New Roman" panose="02020603050405020304" pitchFamily="18" charset="0"/>
                <a:cs typeface="Times New Roman" panose="02020603050405020304" pitchFamily="18" charset="0"/>
              </a:rPr>
              <a:t>•	personalul școlii realizează/contribuie la analiza cazului de violență, după caz, în colaborare cu instituțiile abilitate - pentru prevenirea revictimizării, intervievarea repetată a victimei/victimelor este interzisă;</a:t>
            </a:r>
          </a:p>
          <a:p>
            <a:r>
              <a:rPr lang="ro-RO" sz="2500" dirty="0">
                <a:latin typeface="Times New Roman" panose="02020603050405020304" pitchFamily="18" charset="0"/>
                <a:cs typeface="Times New Roman" panose="02020603050405020304" pitchFamily="18" charset="0"/>
              </a:rPr>
              <a:t>•	personalul școlii stabilește și aplică măsuri de sprijin pentru victime și autori, respectiv sancțiuni pentru autori;</a:t>
            </a:r>
          </a:p>
          <a:p>
            <a:r>
              <a:rPr lang="ro-RO" sz="2500" dirty="0">
                <a:latin typeface="Times New Roman" panose="02020603050405020304" pitchFamily="18" charset="0"/>
                <a:cs typeface="Times New Roman" panose="02020603050405020304" pitchFamily="18" charset="0"/>
              </a:rPr>
              <a:t>•	personalul UIP este obligat să păstreze confidențialitatea cu privire la identitatea persoanelor implicate în situația de violență - autori și victime – respectiv a celor implicați în situațiile corelate, față de toți membrii comunității școlare, cu excepția persoanelor care au responsabilități sau constituie persoane-resursă în managementul cazului.</a:t>
            </a:r>
          </a:p>
          <a:p>
            <a:r>
              <a:rPr lang="ro-RO" sz="2500" dirty="0">
                <a:latin typeface="Times New Roman" panose="02020603050405020304" pitchFamily="18" charset="0"/>
                <a:cs typeface="Times New Roman" panose="02020603050405020304" pitchFamily="18" charset="0"/>
              </a:rPr>
              <a:t>•	în paralel cu managementul cazului, personalul școlii completează Fișa de management a cazurilor de violență și o transmite spre înregistrare Comisiei pentru prevenirea și eliminarea violenței;</a:t>
            </a:r>
          </a:p>
          <a:p>
            <a:r>
              <a:rPr lang="ro-RO" sz="2500" dirty="0">
                <a:latin typeface="Times New Roman" panose="02020603050405020304" pitchFamily="18" charset="0"/>
                <a:cs typeface="Times New Roman" panose="02020603050405020304" pitchFamily="18" charset="0"/>
              </a:rPr>
              <a:t>•	în paralel cu managementul cazului, dacă e necesar, Comisia pentru prevenirea și eliminarea violenței revizuiește Planul școlii de prevenire și reducere a violenței în mediul școlar și aplică măsuri de prevenire a fenomenului.</a:t>
            </a:r>
          </a:p>
          <a:p>
            <a:endParaRPr lang="ro-RO" dirty="0"/>
          </a:p>
        </p:txBody>
      </p:sp>
    </p:spTree>
    <p:extLst>
      <p:ext uri="{BB962C8B-B14F-4D97-AF65-F5344CB8AC3E}">
        <p14:creationId xmlns:p14="http://schemas.microsoft.com/office/powerpoint/2010/main" val="3334841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pPr algn="ctr"/>
            <a:r>
              <a:rPr lang="ro-RO" sz="2800" dirty="0">
                <a:latin typeface="Times New Roman" panose="02020603050405020304" pitchFamily="18" charset="0"/>
                <a:cs typeface="Times New Roman" panose="02020603050405020304" pitchFamily="18" charset="0"/>
              </a:rPr>
              <a:t>Rolul Comisiei pentru prevenirea și eliminarea violenței, a faptelor de corupție și discriminării în mediul școlar și promovarea interculturalității (CPEV):</a:t>
            </a:r>
          </a:p>
        </p:txBody>
      </p:sp>
      <p:sp>
        <p:nvSpPr>
          <p:cNvPr id="3" name="Substituent conținut 2"/>
          <p:cNvSpPr>
            <a:spLocks noGrp="1"/>
          </p:cNvSpPr>
          <p:nvPr>
            <p:ph idx="1"/>
          </p:nvPr>
        </p:nvSpPr>
        <p:spPr>
          <a:xfrm>
            <a:off x="1097280" y="1737360"/>
            <a:ext cx="10208806" cy="4338700"/>
          </a:xfrm>
        </p:spPr>
        <p:txBody>
          <a:bodyPr>
            <a:normAutofit lnSpcReduction="10000"/>
          </a:bodyPr>
          <a:lstStyle/>
          <a:p>
            <a:r>
              <a:rPr lang="ro-RO" dirty="0"/>
              <a:t>•	</a:t>
            </a:r>
            <a:r>
              <a:rPr lang="ro-RO" dirty="0">
                <a:latin typeface="Times New Roman" panose="02020603050405020304" pitchFamily="18" charset="0"/>
                <a:cs typeface="Times New Roman" panose="02020603050405020304" pitchFamily="18" charset="0"/>
              </a:rPr>
              <a:t>coordonează elaborarea, revizuirea </a:t>
            </a:r>
            <a:r>
              <a:rPr lang="ro-RO" dirty="0" err="1">
                <a:latin typeface="Times New Roman" panose="02020603050405020304" pitchFamily="18" charset="0"/>
                <a:cs typeface="Times New Roman" panose="02020603050405020304" pitchFamily="18" charset="0"/>
              </a:rPr>
              <a:t>şi</a:t>
            </a:r>
            <a:r>
              <a:rPr lang="ro-RO" dirty="0">
                <a:latin typeface="Times New Roman" panose="02020603050405020304" pitchFamily="18" charset="0"/>
                <a:cs typeface="Times New Roman" panose="02020603050405020304" pitchFamily="18" charset="0"/>
              </a:rPr>
              <a:t> aplicarea Planului de prevenire </a:t>
            </a:r>
            <a:r>
              <a:rPr lang="ro-RO" dirty="0" err="1">
                <a:latin typeface="Times New Roman" panose="02020603050405020304" pitchFamily="18" charset="0"/>
                <a:cs typeface="Times New Roman" panose="02020603050405020304" pitchFamily="18" charset="0"/>
              </a:rPr>
              <a:t>şi</a:t>
            </a:r>
            <a:r>
              <a:rPr lang="ro-RO" dirty="0">
                <a:latin typeface="Times New Roman" panose="02020603050405020304" pitchFamily="18" charset="0"/>
                <a:cs typeface="Times New Roman" panose="02020603050405020304" pitchFamily="18" charset="0"/>
              </a:rPr>
              <a:t> reducere a </a:t>
            </a:r>
            <a:r>
              <a:rPr lang="ro-RO" dirty="0" err="1">
                <a:latin typeface="Times New Roman" panose="02020603050405020304" pitchFamily="18" charset="0"/>
                <a:cs typeface="Times New Roman" panose="02020603050405020304" pitchFamily="18" charset="0"/>
              </a:rPr>
              <a:t>violenţei</a:t>
            </a:r>
            <a:r>
              <a:rPr lang="ro-RO" dirty="0">
                <a:latin typeface="Times New Roman" panose="02020603050405020304" pitchFamily="18" charset="0"/>
                <a:cs typeface="Times New Roman" panose="02020603050405020304" pitchFamily="18" charset="0"/>
              </a:rPr>
              <a:t> în mediul </a:t>
            </a:r>
            <a:r>
              <a:rPr lang="ro-RO" dirty="0" err="1">
                <a:latin typeface="Times New Roman" panose="02020603050405020304" pitchFamily="18" charset="0"/>
                <a:cs typeface="Times New Roman" panose="02020603050405020304" pitchFamily="18" charset="0"/>
              </a:rPr>
              <a:t>şcolar</a:t>
            </a:r>
            <a:r>
              <a:rPr lang="ro-RO" dirty="0">
                <a:latin typeface="Times New Roman" panose="02020603050405020304" pitchFamily="18" charset="0"/>
                <a:cs typeface="Times New Roman" panose="02020603050405020304" pitchFamily="18" charset="0"/>
              </a:rPr>
              <a:t> al unității de învățământ preuniversitar;</a:t>
            </a:r>
          </a:p>
          <a:p>
            <a:r>
              <a:rPr lang="ro-RO" dirty="0">
                <a:latin typeface="Times New Roman" panose="02020603050405020304" pitchFamily="18" charset="0"/>
                <a:cs typeface="Times New Roman" panose="02020603050405020304" pitchFamily="18" charset="0"/>
              </a:rPr>
              <a:t>•	analizează factorii școlari care au condus la săvârșirea faptelor de violență și dacă e necesar revizuiește Planului de prevenire </a:t>
            </a:r>
            <a:r>
              <a:rPr lang="ro-RO" dirty="0" err="1">
                <a:latin typeface="Times New Roman" panose="02020603050405020304" pitchFamily="18" charset="0"/>
                <a:cs typeface="Times New Roman" panose="02020603050405020304" pitchFamily="18" charset="0"/>
              </a:rPr>
              <a:t>şi</a:t>
            </a:r>
            <a:r>
              <a:rPr lang="ro-RO" dirty="0">
                <a:latin typeface="Times New Roman" panose="02020603050405020304" pitchFamily="18" charset="0"/>
                <a:cs typeface="Times New Roman" panose="02020603050405020304" pitchFamily="18" charset="0"/>
              </a:rPr>
              <a:t> reducere a </a:t>
            </a:r>
            <a:r>
              <a:rPr lang="ro-RO" dirty="0" err="1">
                <a:latin typeface="Times New Roman" panose="02020603050405020304" pitchFamily="18" charset="0"/>
                <a:cs typeface="Times New Roman" panose="02020603050405020304" pitchFamily="18" charset="0"/>
              </a:rPr>
              <a:t>violenţei</a:t>
            </a:r>
            <a:r>
              <a:rPr lang="ro-RO" dirty="0">
                <a:latin typeface="Times New Roman" panose="02020603050405020304" pitchFamily="18" charset="0"/>
                <a:cs typeface="Times New Roman" panose="02020603050405020304" pitchFamily="18" charset="0"/>
              </a:rPr>
              <a:t> în mediul </a:t>
            </a:r>
            <a:r>
              <a:rPr lang="ro-RO" dirty="0" err="1">
                <a:latin typeface="Times New Roman" panose="02020603050405020304" pitchFamily="18" charset="0"/>
                <a:cs typeface="Times New Roman" panose="02020603050405020304" pitchFamily="18" charset="0"/>
              </a:rPr>
              <a:t>şcolar</a:t>
            </a:r>
            <a:r>
              <a:rPr lang="ro-RO" dirty="0">
                <a:latin typeface="Times New Roman" panose="02020603050405020304" pitchFamily="18" charset="0"/>
                <a:cs typeface="Times New Roman" panose="02020603050405020304" pitchFamily="18" charset="0"/>
              </a:rPr>
              <a:t> al unității de învățământ preuniversitar;</a:t>
            </a:r>
          </a:p>
          <a:p>
            <a:r>
              <a:rPr lang="ro-RO" dirty="0">
                <a:latin typeface="Times New Roman" panose="02020603050405020304" pitchFamily="18" charset="0"/>
                <a:cs typeface="Times New Roman" panose="02020603050405020304" pitchFamily="18" charset="0"/>
              </a:rPr>
              <a:t>•	înregistrează cazurile de violență săvârșite în mediul școlar;</a:t>
            </a:r>
          </a:p>
          <a:p>
            <a:r>
              <a:rPr lang="ro-RO" dirty="0">
                <a:latin typeface="Times New Roman" panose="02020603050405020304" pitchFamily="18" charset="0"/>
                <a:cs typeface="Times New Roman" panose="02020603050405020304" pitchFamily="18" charset="0"/>
              </a:rPr>
              <a:t>•	realizează un raport privind incidența, respectiv prevenirea violenței, pe care îl comunică Comisiei pentru evaluarea </a:t>
            </a:r>
            <a:r>
              <a:rPr lang="ro-RO" dirty="0" err="1">
                <a:latin typeface="Times New Roman" panose="02020603050405020304" pitchFamily="18" charset="0"/>
                <a:cs typeface="Times New Roman" panose="02020603050405020304" pitchFamily="18" charset="0"/>
              </a:rPr>
              <a:t>şi</a:t>
            </a:r>
            <a:r>
              <a:rPr lang="ro-RO" dirty="0">
                <a:latin typeface="Times New Roman" panose="02020603050405020304" pitchFamily="18" charset="0"/>
                <a:cs typeface="Times New Roman" panose="02020603050405020304" pitchFamily="18" charset="0"/>
              </a:rPr>
              <a:t> asigurarea </a:t>
            </a:r>
            <a:r>
              <a:rPr lang="ro-RO" dirty="0" err="1">
                <a:latin typeface="Times New Roman" panose="02020603050405020304" pitchFamily="18" charset="0"/>
                <a:cs typeface="Times New Roman" panose="02020603050405020304" pitchFamily="18" charset="0"/>
              </a:rPr>
              <a:t>calităţii</a:t>
            </a:r>
            <a:r>
              <a:rPr lang="ro-RO" dirty="0">
                <a:latin typeface="Times New Roman" panose="02020603050405020304" pitchFamily="18" charset="0"/>
                <a:cs typeface="Times New Roman" panose="02020603050405020304" pitchFamily="18" charset="0"/>
              </a:rPr>
              <a:t> (CEAC), în vederea includerii acestuia în raportul general privind starea </a:t>
            </a:r>
            <a:r>
              <a:rPr lang="ro-RO" dirty="0" err="1">
                <a:latin typeface="Times New Roman" panose="02020603050405020304" pitchFamily="18" charset="0"/>
                <a:cs typeface="Times New Roman" panose="02020603050405020304" pitchFamily="18" charset="0"/>
              </a:rPr>
              <a:t>şi</a:t>
            </a:r>
            <a:r>
              <a:rPr lang="ro-RO" dirty="0">
                <a:latin typeface="Times New Roman" panose="02020603050405020304" pitchFamily="18" charset="0"/>
                <a:cs typeface="Times New Roman" panose="02020603050405020304" pitchFamily="18" charset="0"/>
              </a:rPr>
              <a:t> calitatea </a:t>
            </a:r>
            <a:r>
              <a:rPr lang="ro-RO" dirty="0" err="1">
                <a:latin typeface="Times New Roman" panose="02020603050405020304" pitchFamily="18" charset="0"/>
                <a:cs typeface="Times New Roman" panose="02020603050405020304" pitchFamily="18" charset="0"/>
              </a:rPr>
              <a:t>învăţământului</a:t>
            </a:r>
            <a:r>
              <a:rPr lang="ro-RO" dirty="0">
                <a:latin typeface="Times New Roman" panose="02020603050405020304" pitchFamily="18" charset="0"/>
                <a:cs typeface="Times New Roman" panose="02020603050405020304" pitchFamily="18" charset="0"/>
              </a:rPr>
              <a:t> în anul </a:t>
            </a:r>
            <a:r>
              <a:rPr lang="ro-RO" dirty="0" err="1">
                <a:latin typeface="Times New Roman" panose="02020603050405020304" pitchFamily="18" charset="0"/>
                <a:cs typeface="Times New Roman" panose="02020603050405020304" pitchFamily="18" charset="0"/>
              </a:rPr>
              <a:t>şcolar</a:t>
            </a:r>
            <a:r>
              <a:rPr lang="ro-RO" dirty="0">
                <a:latin typeface="Times New Roman" panose="02020603050405020304" pitchFamily="18" charset="0"/>
                <a:cs typeface="Times New Roman" panose="02020603050405020304" pitchFamily="18" charset="0"/>
              </a:rPr>
              <a:t> respectiv.</a:t>
            </a:r>
          </a:p>
          <a:p>
            <a:endParaRPr lang="ro-RO" dirty="0">
              <a:latin typeface="Times New Roman" panose="02020603050405020304" pitchFamily="18" charset="0"/>
              <a:cs typeface="Times New Roman" panose="02020603050405020304" pitchFamily="18" charset="0"/>
            </a:endParaRPr>
          </a:p>
          <a:p>
            <a:pPr algn="ctr"/>
            <a:r>
              <a:rPr lang="ro-RO" sz="2200" b="1" dirty="0">
                <a:solidFill>
                  <a:schemeClr val="bg2">
                    <a:lumMod val="25000"/>
                  </a:schemeClr>
                </a:solidFill>
                <a:latin typeface="Times New Roman" panose="02020603050405020304" pitchFamily="18" charset="0"/>
                <a:cs typeface="Times New Roman" panose="02020603050405020304" pitchFamily="18" charset="0"/>
              </a:rPr>
              <a:t>Responsabilitățile consilierului școlar ca membru al CPEV: </a:t>
            </a:r>
          </a:p>
          <a:p>
            <a:pPr algn="ctr"/>
            <a:r>
              <a:rPr lang="ro-RO" sz="2200" b="1" dirty="0">
                <a:solidFill>
                  <a:schemeClr val="bg2">
                    <a:lumMod val="25000"/>
                  </a:schemeClr>
                </a:solidFill>
                <a:latin typeface="Times New Roman" panose="02020603050405020304" pitchFamily="18" charset="0"/>
                <a:cs typeface="Times New Roman" panose="02020603050405020304" pitchFamily="18" charset="0"/>
              </a:rPr>
              <a:t>- consilierea psihopedagogică a elevilor, părinților și personalului școlii.</a:t>
            </a:r>
          </a:p>
          <a:p>
            <a:pPr algn="ctr"/>
            <a:r>
              <a:rPr lang="ro-RO" sz="2200" b="1" dirty="0">
                <a:solidFill>
                  <a:schemeClr val="bg2">
                    <a:lumMod val="25000"/>
                  </a:schemeClr>
                </a:solidFill>
                <a:latin typeface="Times New Roman" panose="02020603050405020304" pitchFamily="18" charset="0"/>
                <a:cs typeface="Times New Roman" panose="02020603050405020304" pitchFamily="18" charset="0"/>
              </a:rPr>
              <a:t>- organizarea de activități pe teme de managementul conflictelor.</a:t>
            </a:r>
          </a:p>
          <a:p>
            <a:endParaRPr lang="ro-RO"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257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3"/>
            <a:ext cx="10058400" cy="1576380"/>
          </a:xfrm>
        </p:spPr>
        <p:txBody>
          <a:bodyPr/>
          <a:lstStyle/>
          <a:p>
            <a:r>
              <a:rPr lang="ro-RO" dirty="0"/>
              <a:t>Resurse</a:t>
            </a:r>
          </a:p>
        </p:txBody>
      </p:sp>
      <p:sp>
        <p:nvSpPr>
          <p:cNvPr id="4" name="Dreptunghi 3"/>
          <p:cNvSpPr/>
          <p:nvPr/>
        </p:nvSpPr>
        <p:spPr>
          <a:xfrm>
            <a:off x="1097280" y="2379442"/>
            <a:ext cx="10058400" cy="2554545"/>
          </a:xfrm>
          <a:prstGeom prst="rect">
            <a:avLst/>
          </a:prstGeom>
        </p:spPr>
        <p:txBody>
          <a:bodyPr wrap="square">
            <a:spAutoFit/>
          </a:bodyPr>
          <a:lstStyle/>
          <a:p>
            <a:pPr marL="342900" indent="-342900">
              <a:buAutoNum type="arabicPeriod"/>
            </a:pPr>
            <a:r>
              <a:rPr lang="ro-RO" sz="2000" dirty="0">
                <a:latin typeface="Times New Roman" panose="02020603050405020304" pitchFamily="18" charset="0"/>
                <a:cs typeface="Times New Roman" panose="02020603050405020304" pitchFamily="18" charset="0"/>
                <a:hlinkClick r:id="rId2"/>
              </a:rPr>
              <a:t>https://tmenglish.files.wordpress.com/2010/05/strategii-prevenire-violenta.pdf</a:t>
            </a:r>
            <a:endParaRPr lang="ro-RO" sz="2000" dirty="0">
              <a:latin typeface="Times New Roman" panose="02020603050405020304" pitchFamily="18" charset="0"/>
              <a:cs typeface="Times New Roman" panose="02020603050405020304" pitchFamily="18" charset="0"/>
            </a:endParaRPr>
          </a:p>
          <a:p>
            <a:pPr marL="342900" indent="-342900">
              <a:buAutoNum type="arabicPeriod"/>
            </a:pPr>
            <a:r>
              <a:rPr lang="ro-RO" sz="2000" dirty="0">
                <a:latin typeface="Times New Roman" panose="02020603050405020304" pitchFamily="18" charset="0"/>
                <a:cs typeface="Times New Roman" panose="02020603050405020304" pitchFamily="18" charset="0"/>
                <a:hlinkClick r:id="rId3"/>
              </a:rPr>
              <a:t>https://www.researchgate.net/publication/340863236_Tulburarile_de_comportament_in_copilarie_si_adolescenta_Modalitati_de_evaluare_si_interventie</a:t>
            </a:r>
            <a:endParaRPr lang="ro-RO" sz="2000" dirty="0">
              <a:latin typeface="Times New Roman" panose="02020603050405020304" pitchFamily="18" charset="0"/>
              <a:cs typeface="Times New Roman" panose="02020603050405020304" pitchFamily="18" charset="0"/>
            </a:endParaRPr>
          </a:p>
          <a:p>
            <a:pPr marL="342900" indent="-342900">
              <a:buAutoNum type="arabicPeriod"/>
            </a:pPr>
            <a:r>
              <a:rPr lang="ro-RO" sz="2000" dirty="0">
                <a:latin typeface="Times New Roman" panose="02020603050405020304" pitchFamily="18" charset="0"/>
                <a:cs typeface="Times New Roman" panose="02020603050405020304" pitchFamily="18" charset="0"/>
                <a:hlinkClick r:id="rId4"/>
              </a:rPr>
              <a:t>https://storage.rcs-rds.ro/links/e3d8adeb-a838-4605-6f12-6f7328cad2b3</a:t>
            </a:r>
            <a:r>
              <a:rPr lang="ro-RO" sz="2000" dirty="0">
                <a:latin typeface="Times New Roman" panose="02020603050405020304" pitchFamily="18" charset="0"/>
                <a:cs typeface="Times New Roman" panose="02020603050405020304" pitchFamily="18" charset="0"/>
              </a:rPr>
              <a:t> </a:t>
            </a:r>
          </a:p>
          <a:p>
            <a:pPr marL="342900" indent="-342900">
              <a:buAutoNum type="arabicPeriod"/>
            </a:pPr>
            <a:r>
              <a:rPr lang="ro-RO" sz="2000" dirty="0">
                <a:latin typeface="Times New Roman" panose="02020603050405020304" pitchFamily="18" charset="0"/>
                <a:cs typeface="Times New Roman" panose="02020603050405020304" pitchFamily="18" charset="0"/>
                <a:hlinkClick r:id="rId5"/>
              </a:rPr>
              <a:t>https://www.google.com/search?client=firefox-b-d&amp;q=Program-terapeutic-pentru-copiii-agresivi-Petermann-pdf</a:t>
            </a:r>
            <a:endParaRPr lang="ro-RO" sz="2000" dirty="0">
              <a:latin typeface="Times New Roman" panose="02020603050405020304" pitchFamily="18" charset="0"/>
              <a:cs typeface="Times New Roman" panose="02020603050405020304" pitchFamily="18" charset="0"/>
            </a:endParaRPr>
          </a:p>
          <a:p>
            <a:pPr marL="342900" indent="-342900">
              <a:buAutoNum type="arabicPeriod"/>
            </a:pPr>
            <a:r>
              <a:rPr lang="ro-RO" sz="2000" dirty="0">
                <a:latin typeface="Times New Roman" panose="02020603050405020304" pitchFamily="18" charset="0"/>
                <a:cs typeface="Times New Roman" panose="02020603050405020304" pitchFamily="18" charset="0"/>
                <a:hlinkClick r:id="rId6"/>
              </a:rPr>
              <a:t>https://ibn.idsi.md/sites/default/files/imag_file/152-156_38.pdf</a:t>
            </a:r>
            <a:r>
              <a:rPr lang="ro-RO" sz="2000" dirty="0">
                <a:latin typeface="Times New Roman" panose="02020603050405020304" pitchFamily="18" charset="0"/>
                <a:cs typeface="Times New Roman" panose="02020603050405020304" pitchFamily="18" charset="0"/>
              </a:rPr>
              <a:t> </a:t>
            </a:r>
          </a:p>
          <a:p>
            <a:r>
              <a:rPr lang="ro-RO"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19516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345811" y="394978"/>
            <a:ext cx="10058400" cy="1074900"/>
          </a:xfrm>
        </p:spPr>
        <p:txBody>
          <a:bodyPr>
            <a:normAutofit/>
          </a:bodyPr>
          <a:lstStyle/>
          <a:p>
            <a:pPr algn="ctr"/>
            <a:r>
              <a:rPr lang="ro-RO" sz="2800" dirty="0">
                <a:solidFill>
                  <a:schemeClr val="tx1"/>
                </a:solidFill>
                <a:latin typeface="Times New Roman" panose="02020603050405020304" pitchFamily="18" charset="0"/>
                <a:cs typeface="Times New Roman" panose="02020603050405020304" pitchFamily="18" charset="0"/>
              </a:rPr>
              <a:t>VIOLENȚA ÎN ȘCOALĂ</a:t>
            </a:r>
            <a:br>
              <a:rPr lang="ro-RO" sz="2800" dirty="0">
                <a:solidFill>
                  <a:schemeClr val="tx1"/>
                </a:solidFill>
                <a:latin typeface="Times New Roman" panose="02020603050405020304" pitchFamily="18" charset="0"/>
                <a:cs typeface="Times New Roman" panose="02020603050405020304" pitchFamily="18" charset="0"/>
              </a:rPr>
            </a:br>
            <a:r>
              <a:rPr lang="ro-RO" sz="2800" dirty="0">
                <a:solidFill>
                  <a:schemeClr val="tx1"/>
                </a:solidFill>
                <a:latin typeface="Times New Roman" panose="02020603050405020304" pitchFamily="18" charset="0"/>
                <a:cs typeface="Times New Roman" panose="02020603050405020304" pitchFamily="18" charset="0"/>
              </a:rPr>
              <a:t>Comportamentele disruptive</a:t>
            </a:r>
          </a:p>
        </p:txBody>
      </p:sp>
      <p:sp>
        <p:nvSpPr>
          <p:cNvPr id="3" name="Substituent conținut 2"/>
          <p:cNvSpPr>
            <a:spLocks noGrp="1"/>
          </p:cNvSpPr>
          <p:nvPr>
            <p:ph idx="1"/>
          </p:nvPr>
        </p:nvSpPr>
        <p:spPr>
          <a:xfrm>
            <a:off x="322117" y="1845734"/>
            <a:ext cx="11617037" cy="4023360"/>
          </a:xfrm>
        </p:spPr>
        <p:txBody>
          <a:bodyPr>
            <a:normAutofit/>
          </a:bodyPr>
          <a:lstStyle/>
          <a:p>
            <a:pPr algn="ctr"/>
            <a:r>
              <a:rPr lang="ro-RO" dirty="0" err="1">
                <a:solidFill>
                  <a:schemeClr val="tx1"/>
                </a:solidFill>
                <a:latin typeface="Times New Roman" panose="02020603050405020304" pitchFamily="18" charset="0"/>
                <a:cs typeface="Times New Roman" panose="02020603050405020304" pitchFamily="18" charset="0"/>
              </a:rPr>
              <a:t>Organizaţia</a:t>
            </a:r>
            <a:r>
              <a:rPr lang="ro-RO" dirty="0">
                <a:solidFill>
                  <a:schemeClr val="tx1"/>
                </a:solidFill>
                <a:latin typeface="Times New Roman" panose="02020603050405020304" pitchFamily="18" charset="0"/>
                <a:cs typeface="Times New Roman" panose="02020603050405020304" pitchFamily="18" charset="0"/>
              </a:rPr>
              <a:t> Mondială a </a:t>
            </a:r>
            <a:r>
              <a:rPr lang="ro-RO" dirty="0" err="1">
                <a:solidFill>
                  <a:schemeClr val="tx1"/>
                </a:solidFill>
                <a:latin typeface="Times New Roman" panose="02020603050405020304" pitchFamily="18" charset="0"/>
                <a:cs typeface="Times New Roman" panose="02020603050405020304" pitchFamily="18" charset="0"/>
              </a:rPr>
              <a:t>Sănătăţii</a:t>
            </a:r>
            <a:r>
              <a:rPr lang="ro-RO" dirty="0">
                <a:solidFill>
                  <a:schemeClr val="tx1"/>
                </a:solidFill>
                <a:latin typeface="Times New Roman" panose="02020603050405020304" pitchFamily="18" charset="0"/>
                <a:cs typeface="Times New Roman" panose="02020603050405020304" pitchFamily="18" charset="0"/>
              </a:rPr>
              <a:t> (OMS) </a:t>
            </a:r>
            <a:r>
              <a:rPr lang="ro-RO" dirty="0" err="1">
                <a:solidFill>
                  <a:schemeClr val="tx1"/>
                </a:solidFill>
                <a:latin typeface="Times New Roman" panose="02020603050405020304" pitchFamily="18" charset="0"/>
                <a:cs typeface="Times New Roman" panose="02020603050405020304" pitchFamily="18" charset="0"/>
              </a:rPr>
              <a:t>defineşte</a:t>
            </a:r>
            <a:r>
              <a:rPr lang="ro-RO" dirty="0">
                <a:solidFill>
                  <a:schemeClr val="tx1"/>
                </a:solidFill>
                <a:latin typeface="Times New Roman" panose="02020603050405020304" pitchFamily="18" charset="0"/>
                <a:cs typeface="Times New Roman" panose="02020603050405020304" pitchFamily="18" charset="0"/>
              </a:rPr>
              <a:t> </a:t>
            </a:r>
            <a:r>
              <a:rPr lang="ro-RO" dirty="0" err="1">
                <a:solidFill>
                  <a:schemeClr val="tx1"/>
                </a:solidFill>
                <a:latin typeface="Times New Roman" panose="02020603050405020304" pitchFamily="18" charset="0"/>
                <a:cs typeface="Times New Roman" panose="02020603050405020304" pitchFamily="18" charset="0"/>
              </a:rPr>
              <a:t>violenţa</a:t>
            </a:r>
            <a:r>
              <a:rPr lang="ro-RO" dirty="0">
                <a:solidFill>
                  <a:schemeClr val="tx1"/>
                </a:solidFill>
                <a:latin typeface="Times New Roman" panose="02020603050405020304" pitchFamily="18" charset="0"/>
                <a:cs typeface="Times New Roman" panose="02020603050405020304" pitchFamily="18" charset="0"/>
              </a:rPr>
              <a:t> drept folosirea </a:t>
            </a:r>
            <a:r>
              <a:rPr lang="ro-RO" dirty="0" err="1">
                <a:solidFill>
                  <a:schemeClr val="tx1"/>
                </a:solidFill>
                <a:latin typeface="Times New Roman" panose="02020603050405020304" pitchFamily="18" charset="0"/>
                <a:cs typeface="Times New Roman" panose="02020603050405020304" pitchFamily="18" charset="0"/>
              </a:rPr>
              <a:t>intenţionată</a:t>
            </a:r>
            <a:r>
              <a:rPr lang="ro-RO" dirty="0">
                <a:solidFill>
                  <a:schemeClr val="tx1"/>
                </a:solidFill>
                <a:latin typeface="Times New Roman" panose="02020603050405020304" pitchFamily="18" charset="0"/>
                <a:cs typeface="Times New Roman" panose="02020603050405020304" pitchFamily="18" charset="0"/>
              </a:rPr>
              <a:t> a </a:t>
            </a:r>
            <a:r>
              <a:rPr lang="ro-RO" dirty="0" err="1">
                <a:solidFill>
                  <a:schemeClr val="tx1"/>
                </a:solidFill>
                <a:latin typeface="Times New Roman" panose="02020603050405020304" pitchFamily="18" charset="0"/>
                <a:cs typeface="Times New Roman" panose="02020603050405020304" pitchFamily="18" charset="0"/>
              </a:rPr>
              <a:t>forţei</a:t>
            </a:r>
            <a:r>
              <a:rPr lang="ro-RO" dirty="0">
                <a:solidFill>
                  <a:schemeClr val="tx1"/>
                </a:solidFill>
                <a:latin typeface="Times New Roman" panose="02020603050405020304" pitchFamily="18" charset="0"/>
                <a:cs typeface="Times New Roman" panose="02020603050405020304" pitchFamily="18" charset="0"/>
              </a:rPr>
              <a:t> sau puterii, reală sau sub formă de </a:t>
            </a:r>
            <a:r>
              <a:rPr lang="ro-RO" dirty="0" err="1">
                <a:solidFill>
                  <a:schemeClr val="tx1"/>
                </a:solidFill>
                <a:latin typeface="Times New Roman" panose="02020603050405020304" pitchFamily="18" charset="0"/>
                <a:cs typeface="Times New Roman" panose="02020603050405020304" pitchFamily="18" charset="0"/>
              </a:rPr>
              <a:t>ameninţări</a:t>
            </a:r>
            <a:r>
              <a:rPr lang="ro-RO" dirty="0">
                <a:solidFill>
                  <a:schemeClr val="tx1"/>
                </a:solidFill>
                <a:latin typeface="Times New Roman" panose="02020603050405020304" pitchFamily="18" charset="0"/>
                <a:cs typeface="Times New Roman" panose="02020603050405020304" pitchFamily="18" charset="0"/>
              </a:rPr>
              <a:t>, împotriva propriei persoane, împotriva unei alte persoane sau împotriva unui grup sau </a:t>
            </a:r>
            <a:r>
              <a:rPr lang="ro-RO" dirty="0" err="1">
                <a:solidFill>
                  <a:schemeClr val="tx1"/>
                </a:solidFill>
                <a:latin typeface="Times New Roman" panose="02020603050405020304" pitchFamily="18" charset="0"/>
                <a:cs typeface="Times New Roman" panose="02020603050405020304" pitchFamily="18" charset="0"/>
              </a:rPr>
              <a:t>comunităţi</a:t>
            </a:r>
            <a:r>
              <a:rPr lang="ro-RO" dirty="0">
                <a:solidFill>
                  <a:schemeClr val="tx1"/>
                </a:solidFill>
                <a:latin typeface="Times New Roman" panose="02020603050405020304" pitchFamily="18" charset="0"/>
                <a:cs typeface="Times New Roman" panose="02020603050405020304" pitchFamily="18" charset="0"/>
              </a:rPr>
              <a:t>, care rezultă sau are o probabilitate ridicată de a rezulta în rănirea, moartea, afectarea psihologică, afectarea dezvoltării sau </a:t>
            </a:r>
            <a:r>
              <a:rPr lang="ro-RO" dirty="0" err="1">
                <a:solidFill>
                  <a:schemeClr val="tx1"/>
                </a:solidFill>
                <a:latin typeface="Times New Roman" panose="02020603050405020304" pitchFamily="18" charset="0"/>
                <a:cs typeface="Times New Roman" panose="02020603050405020304" pitchFamily="18" charset="0"/>
              </a:rPr>
              <a:t>deprivare</a:t>
            </a:r>
            <a:r>
              <a:rPr lang="ro-RO" dirty="0">
                <a:solidFill>
                  <a:schemeClr val="tx1"/>
                </a:solidFill>
                <a:latin typeface="Times New Roman" panose="02020603050405020304" pitchFamily="18" charset="0"/>
                <a:cs typeface="Times New Roman" panose="02020603050405020304" pitchFamily="18" charset="0"/>
              </a:rPr>
              <a:t>.</a:t>
            </a:r>
          </a:p>
          <a:p>
            <a:pPr algn="ctr"/>
            <a:r>
              <a:rPr lang="ro-RO" u="sng" dirty="0">
                <a:solidFill>
                  <a:schemeClr val="tx1"/>
                </a:solidFill>
                <a:latin typeface="Times New Roman" panose="02020603050405020304" pitchFamily="18" charset="0"/>
                <a:cs typeface="Times New Roman" panose="02020603050405020304" pitchFamily="18" charset="0"/>
              </a:rPr>
              <a:t>Comportamentele disruptive </a:t>
            </a:r>
            <a:r>
              <a:rPr lang="ro-RO" dirty="0">
                <a:solidFill>
                  <a:schemeClr val="tx1"/>
                </a:solidFill>
                <a:latin typeface="Times New Roman" panose="02020603050405020304" pitchFamily="18" charset="0"/>
                <a:cs typeface="Times New Roman" panose="02020603050405020304" pitchFamily="18" charset="0"/>
              </a:rPr>
              <a:t>reprezintă acele comportamente manifestate la școală, în clasă, care determină fragmentarea inoportună și nedorită a procesului instructiv-educativ. În contextul clasei, orice comportament poate fi considerat inadecvat, disruptiv,  dacă:</a:t>
            </a:r>
          </a:p>
          <a:p>
            <a:pPr algn="ctr"/>
            <a:r>
              <a:rPr lang="ro-RO" dirty="0">
                <a:solidFill>
                  <a:schemeClr val="tx1"/>
                </a:solidFill>
                <a:latin typeface="Times New Roman" panose="02020603050405020304" pitchFamily="18" charset="0"/>
                <a:cs typeface="Times New Roman" panose="02020603050405020304" pitchFamily="18" charset="0"/>
              </a:rPr>
              <a:t>    - interferează cu învățarea copilului care-l manifestă;</a:t>
            </a:r>
          </a:p>
          <a:p>
            <a:pPr algn="ctr"/>
            <a:r>
              <a:rPr lang="ro-RO" dirty="0">
                <a:solidFill>
                  <a:schemeClr val="tx1"/>
                </a:solidFill>
                <a:latin typeface="Times New Roman" panose="02020603050405020304" pitchFamily="18" charset="0"/>
                <a:cs typeface="Times New Roman" panose="02020603050405020304" pitchFamily="18" charset="0"/>
              </a:rPr>
              <a:t>    - interferează cu învățarea altor membri ai clasei;</a:t>
            </a:r>
          </a:p>
          <a:p>
            <a:pPr algn="ctr"/>
            <a:r>
              <a:rPr lang="ro-RO" dirty="0">
                <a:solidFill>
                  <a:schemeClr val="tx1"/>
                </a:solidFill>
                <a:latin typeface="Times New Roman" panose="02020603050405020304" pitchFamily="18" charset="0"/>
                <a:cs typeface="Times New Roman" panose="02020603050405020304" pitchFamily="18" charset="0"/>
              </a:rPr>
              <a:t>    - împiedică profesorul în activitatea lui de instruire, explicare, citire, organizare etc.</a:t>
            </a:r>
          </a:p>
          <a:p>
            <a:endParaRPr lang="ro-RO" dirty="0">
              <a:solidFill>
                <a:schemeClr val="tx1"/>
              </a:solidFill>
            </a:endParaRPr>
          </a:p>
          <a:p>
            <a:endParaRPr lang="ro-RO" dirty="0"/>
          </a:p>
        </p:txBody>
      </p:sp>
    </p:spTree>
    <p:extLst>
      <p:ext uri="{BB962C8B-B14F-4D97-AF65-F5344CB8AC3E}">
        <p14:creationId xmlns:p14="http://schemas.microsoft.com/office/powerpoint/2010/main" val="1717363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628435"/>
            <a:ext cx="10058400" cy="1450757"/>
          </a:xfrm>
        </p:spPr>
        <p:txBody>
          <a:bodyPr>
            <a:normAutofit fontScale="90000"/>
          </a:bodyPr>
          <a:lstStyle/>
          <a:p>
            <a:pPr algn="ctr"/>
            <a:r>
              <a:rPr lang="it-IT" sz="3100" dirty="0">
                <a:latin typeface="Times New Roman" panose="02020603050405020304" pitchFamily="18" charset="0"/>
                <a:cs typeface="Times New Roman" panose="02020603050405020304" pitchFamily="18" charset="0"/>
              </a:rPr>
              <a:t>VIOLENȚA ÎN ȘCOALĂ</a:t>
            </a:r>
            <a:br>
              <a:rPr lang="it-IT" sz="3100" dirty="0">
                <a:latin typeface="Times New Roman" panose="02020603050405020304" pitchFamily="18" charset="0"/>
                <a:cs typeface="Times New Roman" panose="02020603050405020304" pitchFamily="18" charset="0"/>
              </a:rPr>
            </a:br>
            <a:r>
              <a:rPr lang="it-IT" sz="3100" dirty="0">
                <a:latin typeface="Times New Roman" panose="02020603050405020304" pitchFamily="18" charset="0"/>
                <a:cs typeface="Times New Roman" panose="02020603050405020304" pitchFamily="18" charset="0"/>
              </a:rPr>
              <a:t>Comportamentele disruptive</a:t>
            </a:r>
            <a:br>
              <a:rPr lang="it-IT" dirty="0"/>
            </a:br>
            <a:endParaRPr lang="ro-RO" dirty="0"/>
          </a:p>
        </p:txBody>
      </p:sp>
      <p:pic>
        <p:nvPicPr>
          <p:cNvPr id="4" name="Imagine 3"/>
          <p:cNvPicPr>
            <a:picLocks noChangeAspect="1"/>
          </p:cNvPicPr>
          <p:nvPr/>
        </p:nvPicPr>
        <p:blipFill>
          <a:blip r:embed="rId2"/>
          <a:stretch>
            <a:fillRect/>
          </a:stretch>
        </p:blipFill>
        <p:spPr>
          <a:xfrm>
            <a:off x="333286" y="1668993"/>
            <a:ext cx="11237720" cy="2877370"/>
          </a:xfrm>
          <a:prstGeom prst="rect">
            <a:avLst/>
          </a:prstGeom>
        </p:spPr>
      </p:pic>
      <p:pic>
        <p:nvPicPr>
          <p:cNvPr id="5" name="Imagine 4"/>
          <p:cNvPicPr>
            <a:picLocks noChangeAspect="1"/>
          </p:cNvPicPr>
          <p:nvPr/>
        </p:nvPicPr>
        <p:blipFill>
          <a:blip r:embed="rId3"/>
          <a:stretch>
            <a:fillRect/>
          </a:stretch>
        </p:blipFill>
        <p:spPr>
          <a:xfrm>
            <a:off x="3658959" y="4419687"/>
            <a:ext cx="5438103" cy="1932599"/>
          </a:xfrm>
          <a:prstGeom prst="rect">
            <a:avLst/>
          </a:prstGeom>
        </p:spPr>
      </p:pic>
    </p:spTree>
    <p:extLst>
      <p:ext uri="{BB962C8B-B14F-4D97-AF65-F5344CB8AC3E}">
        <p14:creationId xmlns:p14="http://schemas.microsoft.com/office/powerpoint/2010/main" val="877897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901262"/>
          </a:xfrm>
        </p:spPr>
        <p:txBody>
          <a:bodyPr>
            <a:normAutofit fontScale="90000"/>
          </a:bodyPr>
          <a:lstStyle/>
          <a:p>
            <a:pPr algn="ctr"/>
            <a:r>
              <a:rPr lang="ro-RO" sz="2800" dirty="0">
                <a:latin typeface="Times New Roman" panose="02020603050405020304" pitchFamily="18" charset="0"/>
                <a:cs typeface="Times New Roman" panose="02020603050405020304" pitchFamily="18" charset="0"/>
              </a:rPr>
              <a:t>VIOLENȚA ÎN ȘCOALĂ</a:t>
            </a:r>
            <a:br>
              <a:rPr lang="ro-RO" sz="2800" dirty="0">
                <a:latin typeface="Times New Roman" panose="02020603050405020304" pitchFamily="18" charset="0"/>
                <a:cs typeface="Times New Roman" panose="02020603050405020304" pitchFamily="18" charset="0"/>
              </a:rPr>
            </a:br>
            <a:r>
              <a:rPr lang="ro-RO" sz="2800" dirty="0">
                <a:latin typeface="Times New Roman" panose="02020603050405020304" pitchFamily="18" charset="0"/>
                <a:cs typeface="Times New Roman" panose="02020603050405020304" pitchFamily="18" charset="0"/>
              </a:rPr>
              <a:t>Comportamentele agresive/violente</a:t>
            </a:r>
          </a:p>
        </p:txBody>
      </p:sp>
      <p:sp>
        <p:nvSpPr>
          <p:cNvPr id="3" name="Substituent conținut 2"/>
          <p:cNvSpPr>
            <a:spLocks noGrp="1"/>
          </p:cNvSpPr>
          <p:nvPr>
            <p:ph idx="1"/>
          </p:nvPr>
        </p:nvSpPr>
        <p:spPr>
          <a:xfrm>
            <a:off x="1097280" y="1335011"/>
            <a:ext cx="10058400" cy="4681228"/>
          </a:xfrm>
        </p:spPr>
        <p:txBody>
          <a:bodyPr/>
          <a:lstStyle/>
          <a:p>
            <a:pPr algn="ctr"/>
            <a:r>
              <a:rPr lang="ro-RO" dirty="0">
                <a:solidFill>
                  <a:schemeClr val="tx1"/>
                </a:solidFill>
                <a:latin typeface="Times New Roman" panose="02020603050405020304" pitchFamily="18" charset="0"/>
                <a:cs typeface="Times New Roman" panose="02020603050405020304" pitchFamily="18" charset="0"/>
              </a:rPr>
              <a:t>Agresivitatea umană poate fi directă sau indirectă. </a:t>
            </a:r>
          </a:p>
          <a:p>
            <a:pPr algn="ctr">
              <a:lnSpc>
                <a:spcPct val="150000"/>
              </a:lnSpc>
              <a:buFont typeface="Wingdings" panose="05000000000000000000" pitchFamily="2" charset="2"/>
              <a:buChar char="Ø"/>
            </a:pPr>
            <a:r>
              <a:rPr lang="ro-RO" b="1" dirty="0">
                <a:solidFill>
                  <a:schemeClr val="tx1"/>
                </a:solidFill>
                <a:latin typeface="Times New Roman" panose="02020603050405020304" pitchFamily="18" charset="0"/>
                <a:cs typeface="Times New Roman" panose="02020603050405020304" pitchFamily="18" charset="0"/>
              </a:rPr>
              <a:t>Agresivitatea directă </a:t>
            </a:r>
            <a:r>
              <a:rPr lang="ro-RO" dirty="0">
                <a:solidFill>
                  <a:schemeClr val="tx1"/>
                </a:solidFill>
                <a:latin typeface="Times New Roman" panose="02020603050405020304" pitchFamily="18" charset="0"/>
                <a:cs typeface="Times New Roman" panose="02020603050405020304" pitchFamily="18" charset="0"/>
              </a:rPr>
              <a:t>este  caracterizată prin comportamente fizice (lovire, orice formă de violență fizică </a:t>
            </a:r>
            <a:r>
              <a:rPr lang="fr-FR" dirty="0" err="1">
                <a:solidFill>
                  <a:schemeClr val="tx1"/>
                </a:solidFill>
                <a:latin typeface="Times New Roman" panose="02020603050405020304" pitchFamily="18" charset="0"/>
                <a:cs typeface="Times New Roman" panose="02020603050405020304" pitchFamily="18" charset="0"/>
              </a:rPr>
              <a:t>față</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alții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față</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obiecte</a:t>
            </a:r>
            <a:r>
              <a:rPr lang="ro-RO" dirty="0">
                <a:solidFill>
                  <a:schemeClr val="tx1"/>
                </a:solidFill>
                <a:latin typeface="Times New Roman" panose="02020603050405020304" pitchFamily="18" charset="0"/>
                <a:cs typeface="Times New Roman" panose="02020603050405020304" pitchFamily="18" charset="0"/>
              </a:rPr>
              <a:t>) sau verbale (țipăt, strigăt, insultă) destinate să provoace rău cuiva. </a:t>
            </a:r>
          </a:p>
          <a:p>
            <a:pPr algn="ctr">
              <a:lnSpc>
                <a:spcPct val="150000"/>
              </a:lnSpc>
              <a:buFont typeface="Wingdings" panose="05000000000000000000" pitchFamily="2" charset="2"/>
              <a:buChar char="Ø"/>
            </a:pPr>
            <a:r>
              <a:rPr lang="ro-RO" dirty="0">
                <a:solidFill>
                  <a:schemeClr val="tx1"/>
                </a:solidFill>
                <a:latin typeface="Times New Roman" panose="02020603050405020304" pitchFamily="18" charset="0"/>
                <a:cs typeface="Times New Roman" panose="02020603050405020304" pitchFamily="18" charset="0"/>
              </a:rPr>
              <a:t>Conceptul de </a:t>
            </a:r>
            <a:r>
              <a:rPr lang="ro-RO" b="1" dirty="0">
                <a:solidFill>
                  <a:schemeClr val="tx1"/>
                </a:solidFill>
                <a:latin typeface="Times New Roman" panose="02020603050405020304" pitchFamily="18" charset="0"/>
                <a:cs typeface="Times New Roman" panose="02020603050405020304" pitchFamily="18" charset="0"/>
              </a:rPr>
              <a:t>agresivitate indirectă </a:t>
            </a:r>
            <a:r>
              <a:rPr lang="ro-RO" dirty="0">
                <a:solidFill>
                  <a:schemeClr val="tx1"/>
                </a:solidFill>
                <a:latin typeface="Times New Roman" panose="02020603050405020304" pitchFamily="18" charset="0"/>
                <a:cs typeface="Times New Roman" panose="02020603050405020304" pitchFamily="18" charset="0"/>
              </a:rPr>
              <a:t>este caracterizat prin comportamente destinate să dăuneze relațiilor sociale ale unui individ sau unui grup (tachinare, intimidare, răspândirea unor zvonuri sau ignorarea unei persoane).</a:t>
            </a:r>
          </a:p>
        </p:txBody>
      </p:sp>
      <p:sp>
        <p:nvSpPr>
          <p:cNvPr id="6" name="Substituent conținut 2"/>
          <p:cNvSpPr txBox="1">
            <a:spLocks/>
          </p:cNvSpPr>
          <p:nvPr/>
        </p:nvSpPr>
        <p:spPr>
          <a:xfrm>
            <a:off x="1020367" y="4836920"/>
            <a:ext cx="10554056" cy="1452784"/>
          </a:xfrm>
          <a:prstGeom prst="rect">
            <a:avLst/>
          </a:prstGeom>
        </p:spPr>
        <p:txBody>
          <a:bodyPr vert="horz" lIns="0" tIns="45720" rIns="0" bIns="45720" rtlCol="0">
            <a:normAutofit fontScale="2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ro-RO" sz="8000" u="sng" dirty="0" err="1">
                <a:solidFill>
                  <a:schemeClr val="tx1"/>
                </a:solidFill>
                <a:latin typeface="Times New Roman" panose="02020603050405020304" pitchFamily="18" charset="0"/>
                <a:cs typeface="Times New Roman" panose="02020603050405020304" pitchFamily="18" charset="0"/>
              </a:rPr>
              <a:t>Funcţia</a:t>
            </a:r>
            <a:r>
              <a:rPr lang="ro-RO" sz="8000" u="sng" dirty="0">
                <a:solidFill>
                  <a:schemeClr val="tx1"/>
                </a:solidFill>
                <a:latin typeface="Times New Roman" panose="02020603050405020304" pitchFamily="18" charset="0"/>
                <a:cs typeface="Times New Roman" panose="02020603050405020304" pitchFamily="18" charset="0"/>
              </a:rPr>
              <a:t> comportamentului agresiv:</a:t>
            </a:r>
          </a:p>
          <a:p>
            <a:pPr algn="ctr"/>
            <a:r>
              <a:rPr lang="ro-RO" sz="8000" dirty="0">
                <a:solidFill>
                  <a:schemeClr val="tx1"/>
                </a:solidFill>
                <a:latin typeface="Times New Roman" panose="02020603050405020304" pitchFamily="18" charset="0"/>
                <a:cs typeface="Times New Roman" panose="02020603050405020304" pitchFamily="18" charset="0"/>
              </a:rPr>
              <a:t>· pentru a </a:t>
            </a:r>
            <a:r>
              <a:rPr lang="ro-RO" sz="8000" dirty="0" err="1">
                <a:solidFill>
                  <a:schemeClr val="tx1"/>
                </a:solidFill>
                <a:latin typeface="Times New Roman" panose="02020603050405020304" pitchFamily="18" charset="0"/>
                <a:cs typeface="Times New Roman" panose="02020603050405020304" pitchFamily="18" charset="0"/>
              </a:rPr>
              <a:t>obţine</a:t>
            </a:r>
            <a:r>
              <a:rPr lang="ro-RO" sz="8000" dirty="0">
                <a:solidFill>
                  <a:schemeClr val="tx1"/>
                </a:solidFill>
                <a:latin typeface="Times New Roman" panose="02020603050405020304" pitchFamily="18" charset="0"/>
                <a:cs typeface="Times New Roman" panose="02020603050405020304" pitchFamily="18" charset="0"/>
              </a:rPr>
              <a:t> ceva de la </a:t>
            </a:r>
            <a:r>
              <a:rPr lang="ro-RO" sz="8000" dirty="0" err="1">
                <a:solidFill>
                  <a:schemeClr val="tx1"/>
                </a:solidFill>
                <a:latin typeface="Times New Roman" panose="02020603050405020304" pitchFamily="18" charset="0"/>
                <a:cs typeface="Times New Roman" panose="02020603050405020304" pitchFamily="18" charset="0"/>
              </a:rPr>
              <a:t>ceilalţi</a:t>
            </a:r>
            <a:endParaRPr lang="ro-RO" sz="8000" dirty="0">
              <a:solidFill>
                <a:schemeClr val="tx1"/>
              </a:solidFill>
              <a:latin typeface="Times New Roman" panose="02020603050405020304" pitchFamily="18" charset="0"/>
              <a:cs typeface="Times New Roman" panose="02020603050405020304" pitchFamily="18" charset="0"/>
            </a:endParaRPr>
          </a:p>
          <a:p>
            <a:pPr algn="ctr"/>
            <a:r>
              <a:rPr lang="ro-RO" sz="8000" dirty="0">
                <a:solidFill>
                  <a:schemeClr val="tx1"/>
                </a:solidFill>
                <a:latin typeface="Times New Roman" panose="02020603050405020304" pitchFamily="18" charset="0"/>
                <a:cs typeface="Times New Roman" panose="02020603050405020304" pitchFamily="18" charset="0"/>
              </a:rPr>
              <a:t>· pentru a evita o </a:t>
            </a:r>
            <a:r>
              <a:rPr lang="ro-RO" sz="8000" dirty="0" err="1">
                <a:solidFill>
                  <a:schemeClr val="tx1"/>
                </a:solidFill>
                <a:latin typeface="Times New Roman" panose="02020603050405020304" pitchFamily="18" charset="0"/>
                <a:cs typeface="Times New Roman" panose="02020603050405020304" pitchFamily="18" charset="0"/>
              </a:rPr>
              <a:t>situaţie</a:t>
            </a:r>
            <a:r>
              <a:rPr lang="ro-RO" sz="8000" dirty="0">
                <a:solidFill>
                  <a:schemeClr val="tx1"/>
                </a:solidFill>
                <a:latin typeface="Times New Roman" panose="02020603050405020304" pitchFamily="18" charset="0"/>
                <a:cs typeface="Times New Roman" panose="02020603050405020304" pitchFamily="18" charset="0"/>
              </a:rPr>
              <a:t> neplăcută sau nedorită de el</a:t>
            </a:r>
          </a:p>
          <a:p>
            <a:pPr algn="ctr"/>
            <a:r>
              <a:rPr lang="ro-RO" sz="8000" dirty="0">
                <a:solidFill>
                  <a:schemeClr val="tx1"/>
                </a:solidFill>
                <a:latin typeface="Times New Roman" panose="02020603050405020304" pitchFamily="18" charset="0"/>
                <a:cs typeface="Times New Roman" panose="02020603050405020304" pitchFamily="18" charset="0"/>
              </a:rPr>
              <a:t>· pentru a </a:t>
            </a:r>
            <a:r>
              <a:rPr lang="ro-RO" sz="8000" dirty="0" err="1">
                <a:solidFill>
                  <a:schemeClr val="tx1"/>
                </a:solidFill>
                <a:latin typeface="Times New Roman" panose="02020603050405020304" pitchFamily="18" charset="0"/>
                <a:cs typeface="Times New Roman" panose="02020603050405020304" pitchFamily="18" charset="0"/>
              </a:rPr>
              <a:t>obţine</a:t>
            </a:r>
            <a:r>
              <a:rPr lang="ro-RO" sz="8000" dirty="0">
                <a:solidFill>
                  <a:schemeClr val="tx1"/>
                </a:solidFill>
                <a:latin typeface="Times New Roman" panose="02020603050405020304" pitchFamily="18" charset="0"/>
                <a:cs typeface="Times New Roman" panose="02020603050405020304" pitchFamily="18" charset="0"/>
              </a:rPr>
              <a:t> prestigiu </a:t>
            </a:r>
            <a:r>
              <a:rPr lang="ro-RO" sz="8000" dirty="0" err="1">
                <a:solidFill>
                  <a:schemeClr val="tx1"/>
                </a:solidFill>
                <a:latin typeface="Times New Roman" panose="02020603050405020304" pitchFamily="18" charset="0"/>
                <a:cs typeface="Times New Roman" panose="02020603050405020304" pitchFamily="18" charset="0"/>
              </a:rPr>
              <a:t>şi</a:t>
            </a:r>
            <a:r>
              <a:rPr lang="ro-RO" sz="8000" dirty="0">
                <a:solidFill>
                  <a:schemeClr val="tx1"/>
                </a:solidFill>
                <a:latin typeface="Times New Roman" panose="02020603050405020304" pitchFamily="18" charset="0"/>
                <a:cs typeface="Times New Roman" panose="02020603050405020304" pitchFamily="18" charset="0"/>
              </a:rPr>
              <a:t> </a:t>
            </a:r>
            <a:r>
              <a:rPr lang="ro-RO" sz="8000" dirty="0" err="1">
                <a:solidFill>
                  <a:schemeClr val="tx1"/>
                </a:solidFill>
                <a:latin typeface="Times New Roman" panose="02020603050405020304" pitchFamily="18" charset="0"/>
                <a:cs typeface="Times New Roman" panose="02020603050405020304" pitchFamily="18" charset="0"/>
              </a:rPr>
              <a:t>atenţia</a:t>
            </a:r>
            <a:r>
              <a:rPr lang="ro-RO" sz="8000" dirty="0">
                <a:solidFill>
                  <a:schemeClr val="tx1"/>
                </a:solidFill>
                <a:latin typeface="Times New Roman" panose="02020603050405020304" pitchFamily="18" charset="0"/>
                <a:cs typeface="Times New Roman" panose="02020603050405020304" pitchFamily="18" charset="0"/>
              </a:rPr>
              <a:t> colegilor.</a:t>
            </a:r>
          </a:p>
          <a:p>
            <a:endParaRPr lang="ro-RO" sz="60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381913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653433"/>
          </a:xfrm>
        </p:spPr>
        <p:txBody>
          <a:bodyPr>
            <a:normAutofit/>
          </a:bodyPr>
          <a:lstStyle/>
          <a:p>
            <a:pPr algn="ctr"/>
            <a:r>
              <a:rPr lang="ro-RO" sz="3200" dirty="0">
                <a:solidFill>
                  <a:schemeClr val="tx1"/>
                </a:solidFill>
                <a:latin typeface="Times New Roman" panose="02020603050405020304" pitchFamily="18" charset="0"/>
                <a:cs typeface="Times New Roman" panose="02020603050405020304" pitchFamily="18" charset="0"/>
              </a:rPr>
              <a:t>Comportamentele agresive/violente</a:t>
            </a:r>
          </a:p>
        </p:txBody>
      </p:sp>
      <p:sp>
        <p:nvSpPr>
          <p:cNvPr id="5" name="Substituent conținut 2"/>
          <p:cNvSpPr>
            <a:spLocks noGrp="1"/>
          </p:cNvSpPr>
          <p:nvPr>
            <p:ph idx="1"/>
          </p:nvPr>
        </p:nvSpPr>
        <p:spPr>
          <a:xfrm>
            <a:off x="1097280" y="1333143"/>
            <a:ext cx="10058400" cy="4845465"/>
          </a:xfrm>
        </p:spPr>
        <p:txBody>
          <a:bodyPr>
            <a:normAutofit/>
          </a:bodyPr>
          <a:lstStyle/>
          <a:p>
            <a:pPr algn="ctr"/>
            <a:r>
              <a:rPr lang="ro-RO" dirty="0">
                <a:solidFill>
                  <a:schemeClr val="tx1"/>
                </a:solidFill>
                <a:latin typeface="Times New Roman" panose="02020603050405020304" pitchFamily="18" charset="0"/>
                <a:cs typeface="Times New Roman" panose="02020603050405020304" pitchFamily="18" charset="0"/>
              </a:rPr>
              <a:t>Aceste comportamente au </a:t>
            </a:r>
            <a:r>
              <a:rPr lang="ro-RO" dirty="0" err="1">
                <a:solidFill>
                  <a:schemeClr val="tx1"/>
                </a:solidFill>
                <a:latin typeface="Times New Roman" panose="02020603050405020304" pitchFamily="18" charset="0"/>
                <a:cs typeface="Times New Roman" panose="02020603050405020304" pitchFamily="18" charset="0"/>
              </a:rPr>
              <a:t>consecinţe</a:t>
            </a:r>
            <a:r>
              <a:rPr lang="ro-RO" dirty="0">
                <a:solidFill>
                  <a:schemeClr val="tx1"/>
                </a:solidFill>
                <a:latin typeface="Times New Roman" panose="02020603050405020304" pitchFamily="18" charset="0"/>
                <a:cs typeface="Times New Roman" panose="02020603050405020304" pitchFamily="18" charset="0"/>
              </a:rPr>
              <a:t> multiple, pe care le putem grupa în două categorii:</a:t>
            </a:r>
          </a:p>
          <a:p>
            <a:pPr algn="ctr"/>
            <a:r>
              <a:rPr lang="ro-RO" dirty="0">
                <a:solidFill>
                  <a:schemeClr val="tx1"/>
                </a:solidFill>
                <a:latin typeface="Times New Roman" panose="02020603050405020304" pitchFamily="18" charset="0"/>
                <a:cs typeface="Times New Roman" panose="02020603050405020304" pitchFamily="18" charset="0"/>
              </a:rPr>
              <a:t>1.  </a:t>
            </a:r>
            <a:r>
              <a:rPr lang="ro-RO" dirty="0" err="1">
                <a:solidFill>
                  <a:schemeClr val="tx1"/>
                </a:solidFill>
                <a:latin typeface="Times New Roman" panose="02020603050405020304" pitchFamily="18" charset="0"/>
                <a:cs typeface="Times New Roman" panose="02020603050405020304" pitchFamily="18" charset="0"/>
              </a:rPr>
              <a:t>Consecinţe</a:t>
            </a:r>
            <a:r>
              <a:rPr lang="ro-RO" dirty="0">
                <a:solidFill>
                  <a:schemeClr val="tx1"/>
                </a:solidFill>
                <a:latin typeface="Times New Roman" panose="02020603050405020304" pitchFamily="18" charset="0"/>
                <a:cs typeface="Times New Roman" panose="02020603050405020304" pitchFamily="18" charset="0"/>
              </a:rPr>
              <a:t> care </a:t>
            </a:r>
            <a:r>
              <a:rPr lang="ro-RO" dirty="0" err="1">
                <a:solidFill>
                  <a:schemeClr val="tx1"/>
                </a:solidFill>
                <a:latin typeface="Times New Roman" panose="02020603050405020304" pitchFamily="18" charset="0"/>
                <a:cs typeface="Times New Roman" panose="02020603050405020304" pitchFamily="18" charset="0"/>
              </a:rPr>
              <a:t>acţionează</a:t>
            </a:r>
            <a:r>
              <a:rPr lang="ro-RO" dirty="0">
                <a:solidFill>
                  <a:schemeClr val="tx1"/>
                </a:solidFill>
                <a:latin typeface="Times New Roman" panose="02020603050405020304" pitchFamily="18" charset="0"/>
                <a:cs typeface="Times New Roman" panose="02020603050405020304" pitchFamily="18" charset="0"/>
              </a:rPr>
              <a:t> asupra dezvoltării </a:t>
            </a:r>
            <a:r>
              <a:rPr lang="ro-RO" dirty="0" err="1">
                <a:solidFill>
                  <a:schemeClr val="tx1"/>
                </a:solidFill>
                <a:latin typeface="Times New Roman" panose="02020603050405020304" pitchFamily="18" charset="0"/>
                <a:cs typeface="Times New Roman" panose="02020603050405020304" pitchFamily="18" charset="0"/>
              </a:rPr>
              <a:t>socio-emoţionale</a:t>
            </a:r>
            <a:r>
              <a:rPr lang="ro-RO" dirty="0">
                <a:solidFill>
                  <a:schemeClr val="tx1"/>
                </a:solidFill>
                <a:latin typeface="Times New Roman" panose="02020603050405020304" pitchFamily="18" charset="0"/>
                <a:cs typeface="Times New Roman" panose="02020603050405020304" pitchFamily="18" charset="0"/>
              </a:rPr>
              <a:t> a copiilor</a:t>
            </a:r>
          </a:p>
          <a:p>
            <a:pPr algn="ctr"/>
            <a:r>
              <a:rPr lang="ro-RO" dirty="0">
                <a:solidFill>
                  <a:schemeClr val="tx1"/>
                </a:solidFill>
                <a:latin typeface="Times New Roman" panose="02020603050405020304" pitchFamily="18" charset="0"/>
                <a:cs typeface="Times New Roman" panose="02020603050405020304" pitchFamily="18" charset="0"/>
              </a:rPr>
              <a:t>2.  </a:t>
            </a:r>
            <a:r>
              <a:rPr lang="ro-RO" dirty="0" err="1">
                <a:solidFill>
                  <a:schemeClr val="tx1"/>
                </a:solidFill>
                <a:latin typeface="Times New Roman" panose="02020603050405020304" pitchFamily="18" charset="0"/>
                <a:cs typeface="Times New Roman" panose="02020603050405020304" pitchFamily="18" charset="0"/>
              </a:rPr>
              <a:t>Consecinţe</a:t>
            </a:r>
            <a:r>
              <a:rPr lang="ro-RO" dirty="0">
                <a:solidFill>
                  <a:schemeClr val="tx1"/>
                </a:solidFill>
                <a:latin typeface="Times New Roman" panose="02020603050405020304" pitchFamily="18" charset="0"/>
                <a:cs typeface="Times New Roman" panose="02020603050405020304" pitchFamily="18" charset="0"/>
              </a:rPr>
              <a:t> care </a:t>
            </a:r>
            <a:r>
              <a:rPr lang="ro-RO" dirty="0" err="1">
                <a:solidFill>
                  <a:schemeClr val="tx1"/>
                </a:solidFill>
                <a:latin typeface="Times New Roman" panose="02020603050405020304" pitchFamily="18" charset="0"/>
                <a:cs typeface="Times New Roman" panose="02020603050405020304" pitchFamily="18" charset="0"/>
              </a:rPr>
              <a:t>acţionează</a:t>
            </a:r>
            <a:r>
              <a:rPr lang="ro-RO" dirty="0">
                <a:solidFill>
                  <a:schemeClr val="tx1"/>
                </a:solidFill>
                <a:latin typeface="Times New Roman" panose="02020603050405020304" pitchFamily="18" charset="0"/>
                <a:cs typeface="Times New Roman" panose="02020603050405020304" pitchFamily="18" charset="0"/>
              </a:rPr>
              <a:t> asupra actului de predare – </a:t>
            </a:r>
            <a:r>
              <a:rPr lang="ro-RO" dirty="0" err="1">
                <a:solidFill>
                  <a:schemeClr val="tx1"/>
                </a:solidFill>
                <a:latin typeface="Times New Roman" panose="02020603050405020304" pitchFamily="18" charset="0"/>
                <a:cs typeface="Times New Roman" panose="02020603050405020304" pitchFamily="18" charset="0"/>
              </a:rPr>
              <a:t>învăţare</a:t>
            </a:r>
            <a:r>
              <a:rPr lang="ro-RO" dirty="0">
                <a:solidFill>
                  <a:schemeClr val="tx1"/>
                </a:solidFill>
                <a:latin typeface="Times New Roman" panose="02020603050405020304" pitchFamily="18" charset="0"/>
                <a:cs typeface="Times New Roman" panose="02020603050405020304" pitchFamily="18" charset="0"/>
              </a:rPr>
              <a:t> din </a:t>
            </a:r>
            <a:r>
              <a:rPr lang="ro-RO" dirty="0" err="1">
                <a:solidFill>
                  <a:schemeClr val="tx1"/>
                </a:solidFill>
                <a:latin typeface="Times New Roman" panose="02020603050405020304" pitchFamily="18" charset="0"/>
                <a:cs typeface="Times New Roman" panose="02020603050405020304" pitchFamily="18" charset="0"/>
              </a:rPr>
              <a:t>şcoală</a:t>
            </a:r>
            <a:endParaRPr lang="ro-RO" dirty="0">
              <a:solidFill>
                <a:schemeClr val="tx1"/>
              </a:solidFill>
              <a:latin typeface="Times New Roman" panose="02020603050405020304" pitchFamily="18" charset="0"/>
              <a:cs typeface="Times New Roman" panose="02020603050405020304" pitchFamily="18" charset="0"/>
            </a:endParaRPr>
          </a:p>
          <a:p>
            <a:pPr algn="ctr"/>
            <a:endParaRPr lang="ro-RO" dirty="0">
              <a:solidFill>
                <a:schemeClr val="tx1"/>
              </a:solidFill>
              <a:latin typeface="Times New Roman" panose="02020603050405020304" pitchFamily="18" charset="0"/>
              <a:cs typeface="Times New Roman" panose="02020603050405020304" pitchFamily="18" charset="0"/>
            </a:endParaRPr>
          </a:p>
          <a:p>
            <a:pPr algn="ctr"/>
            <a:r>
              <a:rPr lang="ro-RO" dirty="0">
                <a:solidFill>
                  <a:schemeClr val="tx1"/>
                </a:solidFill>
                <a:latin typeface="Times New Roman" panose="02020603050405020304" pitchFamily="18" charset="0"/>
                <a:cs typeface="Times New Roman" panose="02020603050405020304" pitchFamily="18" charset="0"/>
              </a:rPr>
              <a:t>Alte </a:t>
            </a:r>
            <a:r>
              <a:rPr lang="ro-RO" dirty="0" err="1">
                <a:solidFill>
                  <a:schemeClr val="tx1"/>
                </a:solidFill>
                <a:latin typeface="Times New Roman" panose="02020603050405020304" pitchFamily="18" charset="0"/>
                <a:cs typeface="Times New Roman" panose="02020603050405020304" pitchFamily="18" charset="0"/>
              </a:rPr>
              <a:t>consecinţe</a:t>
            </a:r>
            <a:r>
              <a:rPr lang="ro-RO" dirty="0">
                <a:solidFill>
                  <a:schemeClr val="tx1"/>
                </a:solidFill>
                <a:latin typeface="Times New Roman" panose="02020603050405020304" pitchFamily="18" charset="0"/>
                <a:cs typeface="Times New Roman" panose="02020603050405020304" pitchFamily="18" charset="0"/>
              </a:rPr>
              <a:t> (pe termen scurt și lung) ale comportamentelor agresive </a:t>
            </a:r>
            <a:r>
              <a:rPr lang="ro-RO" dirty="0" err="1">
                <a:solidFill>
                  <a:schemeClr val="tx1"/>
                </a:solidFill>
                <a:latin typeface="Times New Roman" panose="02020603050405020304" pitchFamily="18" charset="0"/>
                <a:cs typeface="Times New Roman" panose="02020603050405020304" pitchFamily="18" charset="0"/>
              </a:rPr>
              <a:t>şi</a:t>
            </a:r>
            <a:r>
              <a:rPr lang="ro-RO" dirty="0">
                <a:solidFill>
                  <a:schemeClr val="tx1"/>
                </a:solidFill>
                <a:latin typeface="Times New Roman" panose="02020603050405020304" pitchFamily="18" charset="0"/>
                <a:cs typeface="Times New Roman" panose="02020603050405020304" pitchFamily="18" charset="0"/>
              </a:rPr>
              <a:t> violente:</a:t>
            </a:r>
          </a:p>
          <a:p>
            <a:pPr algn="ctr"/>
            <a:r>
              <a:rPr lang="ro-RO" dirty="0">
                <a:solidFill>
                  <a:schemeClr val="tx1"/>
                </a:solidFill>
                <a:latin typeface="Times New Roman" panose="02020603050405020304" pitchFamily="18" charset="0"/>
                <a:cs typeface="Times New Roman" panose="02020603050405020304" pitchFamily="18" charset="0"/>
              </a:rPr>
              <a:t>· risc crescut pentru absenteism/abandon </a:t>
            </a:r>
            <a:r>
              <a:rPr lang="ro-RO" dirty="0" err="1">
                <a:solidFill>
                  <a:schemeClr val="tx1"/>
                </a:solidFill>
                <a:latin typeface="Times New Roman" panose="02020603050405020304" pitchFamily="18" charset="0"/>
                <a:cs typeface="Times New Roman" panose="02020603050405020304" pitchFamily="18" charset="0"/>
              </a:rPr>
              <a:t>şcolar</a:t>
            </a:r>
            <a:r>
              <a:rPr lang="ro-RO" dirty="0">
                <a:solidFill>
                  <a:schemeClr val="tx1"/>
                </a:solidFill>
                <a:latin typeface="Times New Roman" panose="02020603050405020304" pitchFamily="18" charset="0"/>
                <a:cs typeface="Times New Roman" panose="02020603050405020304" pitchFamily="18" charset="0"/>
              </a:rPr>
              <a:t>, </a:t>
            </a:r>
          </a:p>
          <a:p>
            <a:pPr algn="ctr"/>
            <a:r>
              <a:rPr lang="ro-RO" dirty="0">
                <a:solidFill>
                  <a:schemeClr val="tx1"/>
                </a:solidFill>
                <a:latin typeface="Times New Roman" panose="02020603050405020304" pitchFamily="18" charset="0"/>
                <a:cs typeface="Times New Roman" panose="02020603050405020304" pitchFamily="18" charset="0"/>
              </a:rPr>
              <a:t>- consum de </a:t>
            </a:r>
            <a:r>
              <a:rPr lang="ro-RO" dirty="0" err="1">
                <a:solidFill>
                  <a:schemeClr val="tx1"/>
                </a:solidFill>
                <a:latin typeface="Times New Roman" panose="02020603050405020304" pitchFamily="18" charset="0"/>
                <a:cs typeface="Times New Roman" panose="02020603050405020304" pitchFamily="18" charset="0"/>
              </a:rPr>
              <a:t>substanţe</a:t>
            </a:r>
            <a:r>
              <a:rPr lang="ro-RO" dirty="0">
                <a:solidFill>
                  <a:schemeClr val="tx1"/>
                </a:solidFill>
                <a:latin typeface="Times New Roman" panose="02020603050405020304" pitchFamily="18" charset="0"/>
                <a:cs typeface="Times New Roman" panose="02020603050405020304" pitchFamily="18" charset="0"/>
              </a:rPr>
              <a:t>, </a:t>
            </a:r>
          </a:p>
          <a:p>
            <a:pPr algn="ctr"/>
            <a:r>
              <a:rPr lang="ro-RO" dirty="0">
                <a:solidFill>
                  <a:schemeClr val="tx1"/>
                </a:solidFill>
                <a:latin typeface="Times New Roman" panose="02020603050405020304" pitchFamily="18" charset="0"/>
                <a:cs typeface="Times New Roman" panose="02020603050405020304" pitchFamily="18" charset="0"/>
              </a:rPr>
              <a:t>- probleme de </a:t>
            </a:r>
            <a:r>
              <a:rPr lang="ro-RO" dirty="0" err="1">
                <a:solidFill>
                  <a:schemeClr val="tx1"/>
                </a:solidFill>
                <a:latin typeface="Times New Roman" panose="02020603050405020304" pitchFamily="18" charset="0"/>
                <a:cs typeface="Times New Roman" panose="02020603050405020304" pitchFamily="18" charset="0"/>
              </a:rPr>
              <a:t>relaţionare</a:t>
            </a:r>
            <a:r>
              <a:rPr lang="ro-RO" dirty="0">
                <a:solidFill>
                  <a:schemeClr val="tx1"/>
                </a:solidFill>
                <a:latin typeface="Times New Roman" panose="02020603050405020304" pitchFamily="18" charset="0"/>
                <a:cs typeface="Times New Roman" panose="02020603050405020304" pitchFamily="18" charset="0"/>
              </a:rPr>
              <a:t>,  </a:t>
            </a:r>
          </a:p>
          <a:p>
            <a:pPr algn="ctr"/>
            <a:r>
              <a:rPr lang="ro-RO" dirty="0">
                <a:solidFill>
                  <a:schemeClr val="tx1"/>
                </a:solidFill>
                <a:latin typeface="Times New Roman" panose="02020603050405020304" pitchFamily="18" charset="0"/>
                <a:cs typeface="Times New Roman" panose="02020603050405020304" pitchFamily="18" charset="0"/>
              </a:rPr>
              <a:t>- tulburări de comportament și de conduită/tulburarea de personalitate antisocială</a:t>
            </a:r>
          </a:p>
          <a:p>
            <a:pPr algn="ctr"/>
            <a:r>
              <a:rPr lang="ro-RO" dirty="0">
                <a:solidFill>
                  <a:schemeClr val="tx1"/>
                </a:solidFill>
                <a:latin typeface="Times New Roman" panose="02020603050405020304" pitchFamily="18" charset="0"/>
                <a:cs typeface="Times New Roman" panose="02020603050405020304" pitchFamily="18" charset="0"/>
              </a:rPr>
              <a:t>- mortalitate, </a:t>
            </a:r>
          </a:p>
          <a:p>
            <a:pPr algn="ctr"/>
            <a:r>
              <a:rPr lang="ro-RO" dirty="0">
                <a:solidFill>
                  <a:schemeClr val="tx1"/>
                </a:solidFill>
                <a:latin typeface="Times New Roman" panose="02020603050405020304" pitchFamily="18" charset="0"/>
                <a:cs typeface="Times New Roman" panose="02020603050405020304" pitchFamily="18" charset="0"/>
              </a:rPr>
              <a:t>- </a:t>
            </a:r>
            <a:r>
              <a:rPr lang="ro-RO" dirty="0" err="1">
                <a:solidFill>
                  <a:schemeClr val="tx1"/>
                </a:solidFill>
                <a:latin typeface="Times New Roman" panose="02020603050405020304" pitchFamily="18" charset="0"/>
                <a:cs typeface="Times New Roman" panose="02020603050405020304" pitchFamily="18" charset="0"/>
              </a:rPr>
              <a:t>detenţie</a:t>
            </a:r>
            <a:r>
              <a:rPr lang="ro-RO" dirty="0">
                <a:solidFill>
                  <a:schemeClr val="tx1"/>
                </a:solidFill>
                <a:latin typeface="Times New Roman" panose="02020603050405020304" pitchFamily="18" charset="0"/>
                <a:cs typeface="Times New Roman" panose="02020603050405020304" pitchFamily="18" charset="0"/>
              </a:rPr>
              <a:t>. </a:t>
            </a:r>
          </a:p>
          <a:p>
            <a:endParaRPr lang="ro-RO" sz="1800" dirty="0">
              <a:solidFill>
                <a:schemeClr val="tx1"/>
              </a:solidFill>
              <a:latin typeface="Times New Roman" panose="02020603050405020304" pitchFamily="18" charset="0"/>
              <a:cs typeface="Times New Roman" panose="02020603050405020304" pitchFamily="18" charset="0"/>
            </a:endParaRPr>
          </a:p>
          <a:p>
            <a:endParaRPr lang="ro-RO"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232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499610"/>
          </a:xfrm>
        </p:spPr>
        <p:txBody>
          <a:bodyPr>
            <a:normAutofit fontScale="90000"/>
          </a:bodyPr>
          <a:lstStyle/>
          <a:p>
            <a:pPr algn="ctr"/>
            <a:r>
              <a:rPr lang="ro-RO" sz="2800" dirty="0">
                <a:latin typeface="Times New Roman" panose="02020603050405020304" pitchFamily="18" charset="0"/>
                <a:cs typeface="Times New Roman" panose="02020603050405020304" pitchFamily="18" charset="0"/>
              </a:rPr>
              <a:t>Managementul cazurilor de violență</a:t>
            </a:r>
          </a:p>
        </p:txBody>
      </p:sp>
      <p:pic>
        <p:nvPicPr>
          <p:cNvPr id="3" name="Imagine 2"/>
          <p:cNvPicPr>
            <a:picLocks noChangeAspect="1"/>
          </p:cNvPicPr>
          <p:nvPr/>
        </p:nvPicPr>
        <p:blipFill>
          <a:blip r:embed="rId2"/>
          <a:stretch>
            <a:fillRect/>
          </a:stretch>
        </p:blipFill>
        <p:spPr>
          <a:xfrm>
            <a:off x="401652" y="833425"/>
            <a:ext cx="11271903" cy="2139881"/>
          </a:xfrm>
          <a:prstGeom prst="rect">
            <a:avLst/>
          </a:prstGeom>
        </p:spPr>
      </p:pic>
      <p:pic>
        <p:nvPicPr>
          <p:cNvPr id="4" name="Imagine 3"/>
          <p:cNvPicPr>
            <a:picLocks noChangeAspect="1"/>
          </p:cNvPicPr>
          <p:nvPr/>
        </p:nvPicPr>
        <p:blipFill>
          <a:blip r:embed="rId3"/>
          <a:stretch>
            <a:fillRect/>
          </a:stretch>
        </p:blipFill>
        <p:spPr>
          <a:xfrm>
            <a:off x="726393" y="3020517"/>
            <a:ext cx="10237861" cy="3628111"/>
          </a:xfrm>
          <a:prstGeom prst="rect">
            <a:avLst/>
          </a:prstGeom>
        </p:spPr>
      </p:pic>
    </p:spTree>
    <p:extLst>
      <p:ext uri="{BB962C8B-B14F-4D97-AF65-F5344CB8AC3E}">
        <p14:creationId xmlns:p14="http://schemas.microsoft.com/office/powerpoint/2010/main" val="3980795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115686"/>
            <a:ext cx="10058400" cy="593614"/>
          </a:xfrm>
        </p:spPr>
        <p:txBody>
          <a:bodyPr>
            <a:noAutofit/>
          </a:bodyPr>
          <a:lstStyle/>
          <a:p>
            <a:pPr algn="ctr"/>
            <a:r>
              <a:rPr lang="ro-RO" sz="2400" dirty="0">
                <a:latin typeface="Times New Roman" panose="02020603050405020304" pitchFamily="18" charset="0"/>
                <a:cs typeface="Times New Roman" panose="02020603050405020304" pitchFamily="18" charset="0"/>
              </a:rPr>
              <a:t>Managementul cazurilor ușoare/grave de violență între copii </a:t>
            </a:r>
          </a:p>
        </p:txBody>
      </p:sp>
      <p:sp>
        <p:nvSpPr>
          <p:cNvPr id="3" name="Substituent conținut 2"/>
          <p:cNvSpPr>
            <a:spLocks noGrp="1"/>
          </p:cNvSpPr>
          <p:nvPr>
            <p:ph idx="1"/>
          </p:nvPr>
        </p:nvSpPr>
        <p:spPr>
          <a:xfrm>
            <a:off x="1097280" y="803305"/>
            <a:ext cx="10058400" cy="3281584"/>
          </a:xfrm>
        </p:spPr>
        <p:txBody>
          <a:bodyPr>
            <a:normAutofit fontScale="92500" lnSpcReduction="10000"/>
          </a:bodyPr>
          <a:lstStyle/>
          <a:p>
            <a:pPr algn="ctr"/>
            <a:r>
              <a:rPr lang="ro-RO" sz="2200" dirty="0">
                <a:latin typeface="Times New Roman" panose="02020603050405020304" pitchFamily="18" charset="0"/>
                <a:cs typeface="Times New Roman" panose="02020603050405020304" pitchFamily="18" charset="0"/>
              </a:rPr>
              <a:t>Dacă au frecvență scăzută, intensitate scăzută și consecințe minore, fără a se considera o enumerare exhaustivă, se consideră </a:t>
            </a:r>
            <a:r>
              <a:rPr lang="ro-RO" sz="2200" i="1" u="sng" dirty="0">
                <a:latin typeface="Times New Roman" panose="02020603050405020304" pitchFamily="18" charset="0"/>
                <a:cs typeface="Times New Roman" panose="02020603050405020304" pitchFamily="18" charset="0"/>
              </a:rPr>
              <a:t>forme ușoare de violență între copii </a:t>
            </a:r>
            <a:r>
              <a:rPr lang="ro-RO" sz="2200" dirty="0">
                <a:latin typeface="Times New Roman" panose="02020603050405020304" pitchFamily="18" charset="0"/>
                <a:cs typeface="Times New Roman" panose="02020603050405020304" pitchFamily="18" charset="0"/>
              </a:rPr>
              <a:t>următoarele:</a:t>
            </a:r>
          </a:p>
          <a:p>
            <a:pPr algn="ctr"/>
            <a:r>
              <a:rPr lang="ro-RO" sz="2200" dirty="0">
                <a:latin typeface="Times New Roman" panose="02020603050405020304" pitchFamily="18" charset="0"/>
                <a:cs typeface="Times New Roman" panose="02020603050405020304" pitchFamily="18" charset="0"/>
              </a:rPr>
              <a:t>- abuz fizic: atingerea nedorită fără conotație sexuală, scuiparea, îmbrâncirea, trântirea, aruncarea cu obiecte etc.;</a:t>
            </a:r>
          </a:p>
          <a:p>
            <a:pPr algn="ctr"/>
            <a:r>
              <a:rPr lang="ro-RO" sz="2200" dirty="0">
                <a:latin typeface="Times New Roman" panose="02020603050405020304" pitchFamily="18" charset="0"/>
                <a:cs typeface="Times New Roman" panose="02020603050405020304" pitchFamily="18" charset="0"/>
              </a:rPr>
              <a:t>- abuz verbal - emoțional: ton ridicat cu intenție, tachinare, ironii, insulte/înjurături, poreclire, intimidare, etc.</a:t>
            </a:r>
          </a:p>
          <a:p>
            <a:pPr algn="ctr"/>
            <a:r>
              <a:rPr lang="ro-RO" sz="2200" dirty="0">
                <a:latin typeface="Times New Roman" panose="02020603050405020304" pitchFamily="18" charset="0"/>
                <a:cs typeface="Times New Roman" panose="02020603050405020304" pitchFamily="18" charset="0"/>
              </a:rPr>
              <a:t>Cazurile ușoare de violență între copii se caracterizează prin:</a:t>
            </a:r>
          </a:p>
          <a:p>
            <a:pPr algn="ctr"/>
            <a:r>
              <a:rPr lang="ro-RO" sz="2200" dirty="0">
                <a:latin typeface="Times New Roman" panose="02020603050405020304" pitchFamily="18" charset="0"/>
                <a:cs typeface="Times New Roman" panose="02020603050405020304" pitchFamily="18" charset="0"/>
              </a:rPr>
              <a:t>-  frecvență scăzută/ocazională: un caz de violență ușoară se repetă de cel mult 3 ori pe lună; </a:t>
            </a:r>
          </a:p>
          <a:p>
            <a:pPr algn="ctr"/>
            <a:r>
              <a:rPr lang="ro-RO" sz="2200" dirty="0">
                <a:latin typeface="Times New Roman" panose="02020603050405020304" pitchFamily="18" charset="0"/>
                <a:cs typeface="Times New Roman" panose="02020603050405020304" pitchFamily="18" charset="0"/>
              </a:rPr>
              <a:t>- consecințele minore asupra copilului/copiilor victimă; </a:t>
            </a:r>
          </a:p>
          <a:p>
            <a:pPr algn="ctr"/>
            <a:endParaRPr lang="ro-RO" dirty="0"/>
          </a:p>
          <a:p>
            <a:endParaRPr lang="ro-RO" dirty="0"/>
          </a:p>
        </p:txBody>
      </p:sp>
      <p:sp>
        <p:nvSpPr>
          <p:cNvPr id="8" name="Dreptunghi 7"/>
          <p:cNvSpPr/>
          <p:nvPr/>
        </p:nvSpPr>
        <p:spPr>
          <a:xfrm>
            <a:off x="409343" y="4084889"/>
            <a:ext cx="11434273" cy="2677656"/>
          </a:xfrm>
          <a:prstGeom prst="rect">
            <a:avLst/>
          </a:prstGeom>
        </p:spPr>
        <p:txBody>
          <a:bodyPr wrap="square">
            <a:spAutoFit/>
          </a:bodyPr>
          <a:lstStyle/>
          <a:p>
            <a:pPr algn="ctr">
              <a:lnSpc>
                <a:spcPct val="150000"/>
              </a:lnSpc>
            </a:pPr>
            <a:r>
              <a:rPr lang="ro-RO" sz="2000" i="1" u="sng" dirty="0">
                <a:latin typeface="Times New Roman" panose="02020603050405020304" pitchFamily="18" charset="0"/>
                <a:cs typeface="Times New Roman" panose="02020603050405020304" pitchFamily="18" charset="0"/>
              </a:rPr>
              <a:t>Cazurile grave de violență între copii </a:t>
            </a:r>
            <a:r>
              <a:rPr lang="ro-RO" sz="2000" dirty="0">
                <a:latin typeface="Times New Roman" panose="02020603050405020304" pitchFamily="18" charset="0"/>
                <a:cs typeface="Times New Roman" panose="02020603050405020304" pitchFamily="18" charset="0"/>
              </a:rPr>
              <a:t>se caracterizează prin:</a:t>
            </a:r>
          </a:p>
          <a:p>
            <a:pPr algn="ctr">
              <a:lnSpc>
                <a:spcPct val="150000"/>
              </a:lnSpc>
            </a:pPr>
            <a:r>
              <a:rPr lang="ro-RO" sz="2000" dirty="0">
                <a:latin typeface="Times New Roman" panose="02020603050405020304" pitchFamily="18" charset="0"/>
                <a:cs typeface="Times New Roman" panose="02020603050405020304" pitchFamily="18" charset="0"/>
              </a:rPr>
              <a:t>- frecvență mai mare și e necesară încadrarea cazului ca formă gravă de violență;</a:t>
            </a:r>
          </a:p>
          <a:p>
            <a:pPr algn="ctr">
              <a:lnSpc>
                <a:spcPct val="150000"/>
              </a:lnSpc>
            </a:pPr>
            <a:r>
              <a:rPr lang="ro-RO" sz="2000" dirty="0">
                <a:latin typeface="Times New Roman" panose="02020603050405020304" pitchFamily="18" charset="0"/>
                <a:cs typeface="Times New Roman" panose="02020603050405020304" pitchFamily="18" charset="0"/>
              </a:rPr>
              <a:t> - cazurile în care este afectată integritatea sau sănătatea (sunt necesare servicii medicale) victimei/victimelor, a existat abuz  psihologic (constatat de psiholog) și altele similare încadrate ca forme grave de violență (infracțiuni).</a:t>
            </a:r>
          </a:p>
          <a:p>
            <a:endParaRPr lang="ro-RO" dirty="0"/>
          </a:p>
        </p:txBody>
      </p:sp>
    </p:spTree>
    <p:extLst>
      <p:ext uri="{BB962C8B-B14F-4D97-AF65-F5344CB8AC3E}">
        <p14:creationId xmlns:p14="http://schemas.microsoft.com/office/powerpoint/2010/main" val="1940628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352961" y="311565"/>
            <a:ext cx="11557591" cy="893392"/>
          </a:xfrm>
        </p:spPr>
        <p:txBody>
          <a:bodyPr>
            <a:normAutofit fontScale="90000"/>
          </a:bodyPr>
          <a:lstStyle/>
          <a:p>
            <a:pPr algn="ctr"/>
            <a:r>
              <a:rPr lang="ro-RO" sz="3600" dirty="0">
                <a:latin typeface="Times New Roman" panose="02020603050405020304" pitchFamily="18" charset="0"/>
                <a:cs typeface="Times New Roman" panose="02020603050405020304" pitchFamily="18" charset="0"/>
              </a:rPr>
              <a:t>Cazurile grave de violență școlară între elevi sunt următoarele, potrivit Ordinului de ministru nr. 6.235/2023</a:t>
            </a:r>
            <a:br>
              <a:rPr lang="ro-RO" dirty="0"/>
            </a:br>
            <a:br>
              <a:rPr lang="ro-RO" sz="4000" dirty="0"/>
            </a:br>
            <a:br>
              <a:rPr lang="ro-RO" sz="4000" dirty="0"/>
            </a:br>
            <a:br>
              <a:rPr lang="ro-RO" sz="4000" dirty="0"/>
            </a:br>
            <a:br>
              <a:rPr lang="ro-RO" sz="3100" b="1" dirty="0">
                <a:latin typeface="Times New Roman" panose="02020603050405020304" pitchFamily="18" charset="0"/>
                <a:cs typeface="Times New Roman" panose="02020603050405020304" pitchFamily="18" charset="0"/>
              </a:rPr>
            </a:br>
            <a:r>
              <a:rPr lang="ro-RO" sz="3100" dirty="0">
                <a:latin typeface="Times New Roman" panose="02020603050405020304" pitchFamily="18" charset="0"/>
                <a:cs typeface="Times New Roman" panose="02020603050405020304" pitchFamily="18" charset="0"/>
              </a:rPr>
              <a:t>:</a:t>
            </a:r>
          </a:p>
        </p:txBody>
      </p:sp>
      <p:sp>
        <p:nvSpPr>
          <p:cNvPr id="3" name="Substituent conținut 2"/>
          <p:cNvSpPr>
            <a:spLocks noGrp="1"/>
          </p:cNvSpPr>
          <p:nvPr>
            <p:ph idx="1"/>
          </p:nvPr>
        </p:nvSpPr>
        <p:spPr>
          <a:xfrm>
            <a:off x="763772" y="1940561"/>
            <a:ext cx="10515600" cy="4502216"/>
          </a:xfrm>
        </p:spPr>
        <p:txBody>
          <a:bodyPr>
            <a:normAutofit fontScale="85000" lnSpcReduction="10000"/>
          </a:bodyPr>
          <a:lstStyle/>
          <a:p>
            <a:pPr algn="ctr"/>
            <a:r>
              <a:rPr lang="ro-RO" b="1" dirty="0">
                <a:latin typeface="Times New Roman" panose="02020603050405020304" pitchFamily="18" charset="0"/>
                <a:cs typeface="Times New Roman" panose="02020603050405020304" pitchFamily="18" charset="0"/>
              </a:rPr>
              <a:t>„Toate formele de violență care constituie infracțiuni se consideră forme grave de violență.</a:t>
            </a:r>
          </a:p>
          <a:p>
            <a:pPr algn="ctr">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Forme de abuz fizic, care constituie infracțiuni precum: vătămarea corporală, vătămarea corporală din culpă, lovirea sau alte violențe, lovirile sau vătămările cauzatoare de moarte, uciderea din culpă, omorul, omorul calificat;</a:t>
            </a:r>
          </a:p>
          <a:p>
            <a:pPr algn="ctr">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Alte forme de abuz fizic: automutilarea, lovirea, aruncarea cu obiecte, imobilizarea copilului;</a:t>
            </a:r>
          </a:p>
          <a:p>
            <a:pPr algn="ctr">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Forme de abuz psihologic, care constituie infracțiuni precum: instigarea la violență, incitarea la ură și discriminare, amenințarea, șantajul, hărțuirea, lipsirea de libertare în mod ilegal, determinarea sau înlesnirea sinuciderii;</a:t>
            </a:r>
          </a:p>
          <a:p>
            <a:pPr algn="ctr">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Alte forme de abuz psihologic: </a:t>
            </a:r>
            <a:r>
              <a:rPr lang="ro-RO" dirty="0" err="1">
                <a:solidFill>
                  <a:schemeClr val="tx1"/>
                </a:solidFill>
                <a:latin typeface="Times New Roman" panose="02020603050405020304" pitchFamily="18" charset="0"/>
                <a:cs typeface="Times New Roman" panose="02020603050405020304" pitchFamily="18" charset="0"/>
              </a:rPr>
              <a:t>bullyingul</a:t>
            </a:r>
            <a:r>
              <a:rPr lang="ro-RO" dirty="0">
                <a:solidFill>
                  <a:schemeClr val="tx1"/>
                </a:solidFill>
                <a:latin typeface="Times New Roman" panose="02020603050405020304" pitchFamily="18" charset="0"/>
                <a:cs typeface="Times New Roman" panose="02020603050405020304" pitchFamily="18" charset="0"/>
              </a:rPr>
              <a:t> și </a:t>
            </a:r>
            <a:r>
              <a:rPr lang="ro-RO" dirty="0" err="1">
                <a:solidFill>
                  <a:schemeClr val="tx1"/>
                </a:solidFill>
                <a:latin typeface="Times New Roman" panose="02020603050405020304" pitchFamily="18" charset="0"/>
                <a:cs typeface="Times New Roman" panose="02020603050405020304" pitchFamily="18" charset="0"/>
              </a:rPr>
              <a:t>cyberbullyingul</a:t>
            </a:r>
            <a:r>
              <a:rPr lang="ro-RO" dirty="0">
                <a:solidFill>
                  <a:schemeClr val="tx1"/>
                </a:solidFill>
                <a:latin typeface="Times New Roman" panose="02020603050405020304" pitchFamily="18" charset="0"/>
                <a:cs typeface="Times New Roman" panose="02020603050405020304" pitchFamily="18" charset="0"/>
              </a:rPr>
              <a:t>, semnele obscene, injuriile </a:t>
            </a:r>
            <a:r>
              <a:rPr lang="ro-RO" dirty="0" err="1">
                <a:solidFill>
                  <a:schemeClr val="tx1"/>
                </a:solidFill>
                <a:latin typeface="Times New Roman" panose="02020603050405020304" pitchFamily="18" charset="0"/>
                <a:cs typeface="Times New Roman" panose="02020603050405020304" pitchFamily="18" charset="0"/>
              </a:rPr>
              <a:t>şi</a:t>
            </a:r>
            <a:r>
              <a:rPr lang="ro-RO" dirty="0">
                <a:solidFill>
                  <a:schemeClr val="tx1"/>
                </a:solidFill>
                <a:latin typeface="Times New Roman" panose="02020603050405020304" pitchFamily="18" charset="0"/>
                <a:cs typeface="Times New Roman" panose="02020603050405020304" pitchFamily="18" charset="0"/>
              </a:rPr>
              <a:t> jignirile, calomnia, terorizarea;</a:t>
            </a:r>
          </a:p>
          <a:p>
            <a:pPr algn="ctr">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Forme de abuz sexual, care constituie infracțiuni precum: agresiunea sexuală, actul sexual cu un minor, violul, coruperea sexuală, racolarea minorilor în scopuri sexuale, exploatarea sexuală, pornografia infantilă;</a:t>
            </a:r>
          </a:p>
          <a:p>
            <a:pPr algn="ctr">
              <a:lnSpc>
                <a:spcPct val="160000"/>
              </a:lnSpc>
              <a:buFont typeface="Wingdings" panose="05000000000000000000" pitchFamily="2" charset="2"/>
              <a:buChar char="v"/>
            </a:pPr>
            <a:r>
              <a:rPr lang="ro-RO" dirty="0">
                <a:solidFill>
                  <a:schemeClr val="tx1"/>
                </a:solidFill>
                <a:latin typeface="Times New Roman" panose="02020603050405020304" pitchFamily="18" charset="0"/>
                <a:cs typeface="Times New Roman" panose="02020603050405020304" pitchFamily="18" charset="0"/>
              </a:rPr>
              <a:t>    Alte forme de abuz sexual: molestarea sexuală verbală (expunerea copilului la injurii sau limbaj cu conotație sexuală), </a:t>
            </a:r>
            <a:r>
              <a:rPr lang="ro-RO" dirty="0" err="1">
                <a:solidFill>
                  <a:schemeClr val="tx1"/>
                </a:solidFill>
                <a:latin typeface="Times New Roman" panose="02020603050405020304" pitchFamily="18" charset="0"/>
                <a:cs typeface="Times New Roman" panose="02020603050405020304" pitchFamily="18" charset="0"/>
              </a:rPr>
              <a:t>sextingul</a:t>
            </a:r>
            <a:r>
              <a:rPr lang="ro-RO" dirty="0">
                <a:solidFill>
                  <a:schemeClr val="tx1"/>
                </a:solidFill>
                <a:latin typeface="Times New Roman" panose="02020603050405020304" pitchFamily="18" charset="0"/>
                <a:cs typeface="Times New Roman" panose="02020603050405020304" pitchFamily="18" charset="0"/>
              </a:rPr>
              <a:t> (trimiterea de SMS-uri, fotografii și filmulețe erotice prin intermediul telefonului mobil sau a internetului), </a:t>
            </a:r>
            <a:r>
              <a:rPr lang="ro-RO" dirty="0" err="1">
                <a:solidFill>
                  <a:schemeClr val="tx1"/>
                </a:solidFill>
                <a:latin typeface="Times New Roman" panose="02020603050405020304" pitchFamily="18" charset="0"/>
                <a:cs typeface="Times New Roman" panose="02020603050405020304" pitchFamily="18" charset="0"/>
              </a:rPr>
              <a:t>sexualizarea</a:t>
            </a:r>
            <a:r>
              <a:rPr lang="ro-RO" dirty="0">
                <a:solidFill>
                  <a:schemeClr val="tx1"/>
                </a:solidFill>
                <a:latin typeface="Times New Roman" panose="02020603050405020304" pitchFamily="18" charset="0"/>
                <a:cs typeface="Times New Roman" panose="02020603050405020304" pitchFamily="18" charset="0"/>
              </a:rPr>
              <a:t> (bombardamentul mediatic în care fetele/femeile sunt prezentate ca </a:t>
            </a:r>
            <a:r>
              <a:rPr lang="ro-RO" dirty="0" err="1">
                <a:solidFill>
                  <a:schemeClr val="tx1"/>
                </a:solidFill>
                <a:latin typeface="Times New Roman" panose="02020603050405020304" pitchFamily="18" charset="0"/>
                <a:cs typeface="Times New Roman" panose="02020603050405020304" pitchFamily="18" charset="0"/>
              </a:rPr>
              <a:t>nişte</a:t>
            </a:r>
            <a:r>
              <a:rPr lang="ro-RO" dirty="0">
                <a:solidFill>
                  <a:schemeClr val="tx1"/>
                </a:solidFill>
                <a:latin typeface="Times New Roman" panose="02020603050405020304" pitchFamily="18" charset="0"/>
                <a:cs typeface="Times New Roman" panose="02020603050405020304" pitchFamily="18" charset="0"/>
              </a:rPr>
              <a:t> obiecte sexuale; printre </a:t>
            </a:r>
            <a:r>
              <a:rPr lang="ro-RO" dirty="0" err="1">
                <a:solidFill>
                  <a:schemeClr val="tx1"/>
                </a:solidFill>
                <a:latin typeface="Times New Roman" panose="02020603050405020304" pitchFamily="18" charset="0"/>
                <a:cs typeface="Times New Roman" panose="02020603050405020304" pitchFamily="18" charset="0"/>
              </a:rPr>
              <a:t>consecinţe</a:t>
            </a:r>
            <a:r>
              <a:rPr lang="ro-RO" dirty="0">
                <a:solidFill>
                  <a:schemeClr val="tx1"/>
                </a:solidFill>
                <a:latin typeface="Times New Roman" panose="02020603050405020304" pitchFamily="18" charset="0"/>
                <a:cs typeface="Times New Roman" panose="02020603050405020304" pitchFamily="18" charset="0"/>
              </a:rPr>
              <a:t>: tulburări de </a:t>
            </a:r>
            <a:r>
              <a:rPr lang="ro-RO" dirty="0" err="1">
                <a:solidFill>
                  <a:schemeClr val="tx1"/>
                </a:solidFill>
                <a:latin typeface="Times New Roman" panose="02020603050405020304" pitchFamily="18" charset="0"/>
                <a:cs typeface="Times New Roman" panose="02020603050405020304" pitchFamily="18" charset="0"/>
              </a:rPr>
              <a:t>nutriţie</a:t>
            </a:r>
            <a:r>
              <a:rPr lang="ro-RO" dirty="0">
                <a:solidFill>
                  <a:schemeClr val="tx1"/>
                </a:solidFill>
                <a:latin typeface="Times New Roman" panose="02020603050405020304" pitchFamily="18" charset="0"/>
                <a:cs typeface="Times New Roman" panose="02020603050405020304" pitchFamily="18" charset="0"/>
              </a:rPr>
              <a:t>, lipsă de respect de sine </a:t>
            </a:r>
            <a:r>
              <a:rPr lang="ro-RO" dirty="0" err="1">
                <a:solidFill>
                  <a:schemeClr val="tx1"/>
                </a:solidFill>
                <a:latin typeface="Times New Roman" panose="02020603050405020304" pitchFamily="18" charset="0"/>
                <a:cs typeface="Times New Roman" panose="02020603050405020304" pitchFamily="18" charset="0"/>
              </a:rPr>
              <a:t>şi</a:t>
            </a:r>
            <a:r>
              <a:rPr lang="ro-RO" dirty="0">
                <a:solidFill>
                  <a:schemeClr val="tx1"/>
                </a:solidFill>
                <a:latin typeface="Times New Roman" panose="02020603050405020304" pitchFamily="18" charset="0"/>
                <a:cs typeface="Times New Roman" panose="02020603050405020304" pitchFamily="18" charset="0"/>
              </a:rPr>
              <a:t> depresie). </a:t>
            </a:r>
          </a:p>
          <a:p>
            <a:pPr algn="ctr"/>
            <a:r>
              <a:rPr lang="ro-RO" dirty="0">
                <a:solidFill>
                  <a:schemeClr val="tx1"/>
                </a:solidFill>
                <a:latin typeface="Times New Roman" panose="02020603050405020304" pitchFamily="18" charset="0"/>
                <a:cs typeface="Times New Roman" panose="02020603050405020304" pitchFamily="18" charset="0"/>
              </a:rPr>
              <a:t>    Traficul de minori.”</a:t>
            </a:r>
          </a:p>
          <a:p>
            <a:endParaRPr lang="ro-RO" dirty="0"/>
          </a:p>
        </p:txBody>
      </p:sp>
    </p:spTree>
    <p:extLst>
      <p:ext uri="{BB962C8B-B14F-4D97-AF65-F5344CB8AC3E}">
        <p14:creationId xmlns:p14="http://schemas.microsoft.com/office/powerpoint/2010/main" val="770162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97280" y="286604"/>
            <a:ext cx="10058400" cy="849987"/>
          </a:xfrm>
        </p:spPr>
        <p:txBody>
          <a:bodyPr>
            <a:noAutofit/>
          </a:bodyPr>
          <a:lstStyle/>
          <a:p>
            <a:pPr algn="ctr"/>
            <a:r>
              <a:rPr lang="ro-RO" sz="3200" dirty="0">
                <a:latin typeface="+mn-lt"/>
              </a:rPr>
              <a:t>Managementul cazurilor de violență a personalului școlii</a:t>
            </a:r>
            <a:br>
              <a:rPr lang="ro-RO" sz="3200" dirty="0">
                <a:latin typeface="+mn-lt"/>
              </a:rPr>
            </a:br>
            <a:r>
              <a:rPr lang="ro-RO" sz="3200" dirty="0">
                <a:latin typeface="+mn-lt"/>
              </a:rPr>
              <a:t>asupra </a:t>
            </a:r>
            <a:r>
              <a:rPr lang="ro-RO" sz="3200" dirty="0" err="1">
                <a:latin typeface="+mn-lt"/>
              </a:rPr>
              <a:t>antepreșcolarilor</a:t>
            </a:r>
            <a:r>
              <a:rPr lang="ro-RO" sz="3200" dirty="0">
                <a:latin typeface="+mn-lt"/>
              </a:rPr>
              <a:t>/preșcolarilor/elevilor</a:t>
            </a:r>
          </a:p>
        </p:txBody>
      </p:sp>
      <p:sp>
        <p:nvSpPr>
          <p:cNvPr id="3" name="Substituent conținut 2"/>
          <p:cNvSpPr>
            <a:spLocks noGrp="1"/>
          </p:cNvSpPr>
          <p:nvPr>
            <p:ph idx="1"/>
          </p:nvPr>
        </p:nvSpPr>
        <p:spPr>
          <a:xfrm>
            <a:off x="400847" y="1971040"/>
            <a:ext cx="11451266" cy="4249006"/>
          </a:xfrm>
        </p:spPr>
        <p:txBody>
          <a:bodyPr>
            <a:noAutofit/>
          </a:bodyPr>
          <a:lstStyle/>
          <a:p>
            <a:pPr algn="ctr"/>
            <a:r>
              <a:rPr lang="ro-RO" sz="1600" b="1" u="sng" dirty="0">
                <a:latin typeface="Times New Roman" panose="02020603050405020304" pitchFamily="18" charset="0"/>
                <a:cs typeface="Times New Roman" panose="02020603050405020304" pitchFamily="18" charset="0"/>
              </a:rPr>
              <a:t>Toate formele de violență a personalului UIP asupra </a:t>
            </a:r>
            <a:r>
              <a:rPr lang="ro-RO" sz="1600" b="1" u="sng" dirty="0" err="1">
                <a:latin typeface="Times New Roman" panose="02020603050405020304" pitchFamily="18" charset="0"/>
                <a:cs typeface="Times New Roman" panose="02020603050405020304" pitchFamily="18" charset="0"/>
              </a:rPr>
              <a:t>antepreșcolarilor</a:t>
            </a:r>
            <a:r>
              <a:rPr lang="ro-RO" sz="1600" b="1" u="sng" dirty="0">
                <a:latin typeface="Times New Roman" panose="02020603050405020304" pitchFamily="18" charset="0"/>
                <a:cs typeface="Times New Roman" panose="02020603050405020304" pitchFamily="18" charset="0"/>
              </a:rPr>
              <a:t>/preșcolarilor/elevilor se consideră forme grave de violență.</a:t>
            </a:r>
          </a:p>
          <a:p>
            <a:pPr algn="ctr"/>
            <a:r>
              <a:rPr lang="ro-RO" sz="1600" dirty="0">
                <a:solidFill>
                  <a:schemeClr val="tx1"/>
                </a:solidFill>
                <a:latin typeface="Times New Roman" panose="02020603050405020304" pitchFamily="18" charset="0"/>
                <a:cs typeface="Times New Roman" panose="02020603050405020304" pitchFamily="18" charset="0"/>
              </a:rPr>
              <a:t>Fără a se considera o enumerare exhaustivă, se consideră forme de violență a personalului UIP asupra </a:t>
            </a:r>
            <a:r>
              <a:rPr lang="ro-RO" sz="1600" dirty="0" err="1">
                <a:solidFill>
                  <a:schemeClr val="tx1"/>
                </a:solidFill>
                <a:latin typeface="Times New Roman" panose="02020603050405020304" pitchFamily="18" charset="0"/>
                <a:cs typeface="Times New Roman" panose="02020603050405020304" pitchFamily="18" charset="0"/>
              </a:rPr>
              <a:t>antepreșcolarilor</a:t>
            </a:r>
            <a:r>
              <a:rPr lang="ro-RO" sz="1600" dirty="0">
                <a:solidFill>
                  <a:schemeClr val="tx1"/>
                </a:solidFill>
                <a:latin typeface="Times New Roman" panose="02020603050405020304" pitchFamily="18" charset="0"/>
                <a:cs typeface="Times New Roman" panose="02020603050405020304" pitchFamily="18" charset="0"/>
              </a:rPr>
              <a:t> /preșcolarilor/elevilor următoarele:</a:t>
            </a:r>
          </a:p>
          <a:p>
            <a:pPr algn="ctr"/>
            <a:r>
              <a:rPr lang="ro-RO" sz="1600" dirty="0">
                <a:solidFill>
                  <a:schemeClr val="tx1"/>
                </a:solidFill>
                <a:latin typeface="Times New Roman" panose="02020603050405020304" pitchFamily="18" charset="0"/>
                <a:cs typeface="Times New Roman" panose="02020603050405020304" pitchFamily="18" charset="0"/>
              </a:rPr>
              <a:t>- Forme de abuz fizic, care constituie infracțiuni: vătămarea corporală, vătămarea corporală din culpă, lovirea sau alte violențe, lovirile sau vătămările cauzatoare de moarte, uciderea din culpă, omorul, omorul calificat.</a:t>
            </a:r>
          </a:p>
          <a:p>
            <a:pPr algn="ctr"/>
            <a:r>
              <a:rPr lang="ro-RO" sz="1600" dirty="0">
                <a:solidFill>
                  <a:schemeClr val="tx1"/>
                </a:solidFill>
                <a:latin typeface="Times New Roman" panose="02020603050405020304" pitchFamily="18" charset="0"/>
                <a:cs typeface="Times New Roman" panose="02020603050405020304" pitchFamily="18" charset="0"/>
              </a:rPr>
              <a:t>- Alte forme de abuz fizic: lovirea, aruncarea cu obiecte, imobilizarea copilului.</a:t>
            </a:r>
          </a:p>
          <a:p>
            <a:pPr algn="ctr"/>
            <a:r>
              <a:rPr lang="ro-RO" sz="1600" dirty="0">
                <a:solidFill>
                  <a:schemeClr val="tx1"/>
                </a:solidFill>
                <a:latin typeface="Times New Roman" panose="02020603050405020304" pitchFamily="18" charset="0"/>
                <a:cs typeface="Times New Roman" panose="02020603050405020304" pitchFamily="18" charset="0"/>
              </a:rPr>
              <a:t>- Forme de abuz psihologic, care constituie infracțiuni: instigarea publică, incitarea la ură sau discriminare, amenințarea, șantajul, hărțuirea, lipsirea de libertare în mod ilegal, determinarea sau înlesnirea sinuciderii; rele tratamente aplicate minorului.</a:t>
            </a:r>
          </a:p>
          <a:p>
            <a:pPr algn="ctr"/>
            <a:r>
              <a:rPr lang="ro-RO" sz="1600" dirty="0">
                <a:solidFill>
                  <a:schemeClr val="tx1"/>
                </a:solidFill>
                <a:latin typeface="Times New Roman" panose="02020603050405020304" pitchFamily="18" charset="0"/>
                <a:cs typeface="Times New Roman" panose="02020603050405020304" pitchFamily="18" charset="0"/>
              </a:rPr>
              <a:t>- Alte forme de abuz psihologic: </a:t>
            </a:r>
            <a:r>
              <a:rPr lang="ro-RO" sz="1600" dirty="0" err="1">
                <a:solidFill>
                  <a:schemeClr val="tx1"/>
                </a:solidFill>
                <a:latin typeface="Times New Roman" panose="02020603050405020304" pitchFamily="18" charset="0"/>
                <a:cs typeface="Times New Roman" panose="02020603050405020304" pitchFamily="18" charset="0"/>
              </a:rPr>
              <a:t>bullyingul</a:t>
            </a:r>
            <a:r>
              <a:rPr lang="ro-RO" sz="1600" dirty="0">
                <a:solidFill>
                  <a:schemeClr val="tx1"/>
                </a:solidFill>
                <a:latin typeface="Times New Roman" panose="02020603050405020304" pitchFamily="18" charset="0"/>
                <a:cs typeface="Times New Roman" panose="02020603050405020304" pitchFamily="18" charset="0"/>
              </a:rPr>
              <a:t> și </a:t>
            </a:r>
            <a:r>
              <a:rPr lang="ro-RO" sz="1600" dirty="0" err="1">
                <a:solidFill>
                  <a:schemeClr val="tx1"/>
                </a:solidFill>
                <a:latin typeface="Times New Roman" panose="02020603050405020304" pitchFamily="18" charset="0"/>
                <a:cs typeface="Times New Roman" panose="02020603050405020304" pitchFamily="18" charset="0"/>
              </a:rPr>
              <a:t>cyberbullyingul</a:t>
            </a:r>
            <a:r>
              <a:rPr lang="ro-RO" sz="1600" dirty="0">
                <a:solidFill>
                  <a:schemeClr val="tx1"/>
                </a:solidFill>
                <a:latin typeface="Times New Roman" panose="02020603050405020304" pitchFamily="18" charset="0"/>
                <a:cs typeface="Times New Roman" panose="02020603050405020304" pitchFamily="18" charset="0"/>
              </a:rPr>
              <a:t>, semnele obscene, injuriile </a:t>
            </a:r>
            <a:r>
              <a:rPr lang="ro-RO" sz="1600" dirty="0" err="1">
                <a:solidFill>
                  <a:schemeClr val="tx1"/>
                </a:solidFill>
                <a:latin typeface="Times New Roman" panose="02020603050405020304" pitchFamily="18" charset="0"/>
                <a:cs typeface="Times New Roman" panose="02020603050405020304" pitchFamily="18" charset="0"/>
              </a:rPr>
              <a:t>şi</a:t>
            </a:r>
            <a:r>
              <a:rPr lang="ro-RO" sz="1600" dirty="0">
                <a:solidFill>
                  <a:schemeClr val="tx1"/>
                </a:solidFill>
                <a:latin typeface="Times New Roman" panose="02020603050405020304" pitchFamily="18" charset="0"/>
                <a:cs typeface="Times New Roman" panose="02020603050405020304" pitchFamily="18" charset="0"/>
              </a:rPr>
              <a:t> jignirile, calomnia, terorizarea;</a:t>
            </a:r>
          </a:p>
          <a:p>
            <a:pPr algn="ctr"/>
            <a:r>
              <a:rPr lang="ro-RO" sz="1600" dirty="0">
                <a:solidFill>
                  <a:schemeClr val="tx1"/>
                </a:solidFill>
                <a:latin typeface="Times New Roman" panose="02020603050405020304" pitchFamily="18" charset="0"/>
                <a:cs typeface="Times New Roman" panose="02020603050405020304" pitchFamily="18" charset="0"/>
              </a:rPr>
              <a:t>- Forme de abuz sexual, care constituie infracțiuni precum: agresiunea sexuală, actul sexual cu un minor, violul, coruperea sexuală, racolarea minorilor în scopuri sexuale, exploatarea sexuală, pornografia infantilă;</a:t>
            </a:r>
          </a:p>
          <a:p>
            <a:pPr algn="ctr"/>
            <a:r>
              <a:rPr lang="ro-RO" sz="1600" dirty="0">
                <a:solidFill>
                  <a:schemeClr val="tx1"/>
                </a:solidFill>
                <a:latin typeface="Times New Roman" panose="02020603050405020304" pitchFamily="18" charset="0"/>
                <a:cs typeface="Times New Roman" panose="02020603050405020304" pitchFamily="18" charset="0"/>
              </a:rPr>
              <a:t>- Alte forme de abuz sexual: molestarea sexuală verbală (expunerea copilului la injurii sau limbaj cu conotație sexuală), </a:t>
            </a:r>
            <a:r>
              <a:rPr lang="ro-RO" sz="1600" dirty="0" err="1">
                <a:solidFill>
                  <a:schemeClr val="tx1"/>
                </a:solidFill>
                <a:latin typeface="Times New Roman" panose="02020603050405020304" pitchFamily="18" charset="0"/>
                <a:cs typeface="Times New Roman" panose="02020603050405020304" pitchFamily="18" charset="0"/>
              </a:rPr>
              <a:t>sextingul</a:t>
            </a:r>
            <a:r>
              <a:rPr lang="ro-RO" sz="1600" dirty="0">
                <a:solidFill>
                  <a:schemeClr val="tx1"/>
                </a:solidFill>
                <a:latin typeface="Times New Roman" panose="02020603050405020304" pitchFamily="18" charset="0"/>
                <a:cs typeface="Times New Roman" panose="02020603050405020304" pitchFamily="18" charset="0"/>
              </a:rPr>
              <a:t>, </a:t>
            </a:r>
            <a:r>
              <a:rPr lang="ro-RO" sz="1600" dirty="0" err="1">
                <a:solidFill>
                  <a:schemeClr val="tx1"/>
                </a:solidFill>
                <a:latin typeface="Times New Roman" panose="02020603050405020304" pitchFamily="18" charset="0"/>
                <a:cs typeface="Times New Roman" panose="02020603050405020304" pitchFamily="18" charset="0"/>
              </a:rPr>
              <a:t>sexualizarea</a:t>
            </a:r>
            <a:r>
              <a:rPr lang="ro-RO" sz="1600" dirty="0">
                <a:solidFill>
                  <a:schemeClr val="tx1"/>
                </a:solidFill>
                <a:latin typeface="Times New Roman" panose="02020603050405020304" pitchFamily="18" charset="0"/>
                <a:cs typeface="Times New Roman" panose="02020603050405020304" pitchFamily="18" charset="0"/>
              </a:rPr>
              <a:t>;</a:t>
            </a:r>
          </a:p>
          <a:p>
            <a:pPr marL="0" indent="0" algn="ctr">
              <a:buNone/>
            </a:pPr>
            <a:r>
              <a:rPr lang="ro-RO" sz="1600" dirty="0">
                <a:solidFill>
                  <a:schemeClr val="tx1"/>
                </a:solidFill>
                <a:latin typeface="Times New Roman" panose="02020603050405020304" pitchFamily="18" charset="0"/>
                <a:cs typeface="Times New Roman" panose="02020603050405020304" pitchFamily="18" charset="0"/>
              </a:rPr>
              <a:t> - Traficul de minori.</a:t>
            </a:r>
          </a:p>
        </p:txBody>
      </p:sp>
    </p:spTree>
    <p:extLst>
      <p:ext uri="{BB962C8B-B14F-4D97-AF65-F5344CB8AC3E}">
        <p14:creationId xmlns:p14="http://schemas.microsoft.com/office/powerpoint/2010/main" val="27009325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1722</TotalTime>
  <Words>2901</Words>
  <Application>Microsoft Office PowerPoint</Application>
  <PresentationFormat>Widescreen</PresentationFormat>
  <Paragraphs>138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Times New Roman</vt:lpstr>
      <vt:lpstr>Trebuchet MS</vt:lpstr>
      <vt:lpstr>Wingdings</vt:lpstr>
      <vt:lpstr>Wingdings 3</vt:lpstr>
      <vt:lpstr>Facet</vt:lpstr>
      <vt:lpstr>VIOLENȚA ÎN ȘCOALĂ activitate cadre didactice </vt:lpstr>
      <vt:lpstr>VIOLENȚA ÎN ȘCOALĂ Comportamentele disruptive</vt:lpstr>
      <vt:lpstr>VIOLENȚA ÎN ȘCOALĂ Comportamentele disruptive </vt:lpstr>
      <vt:lpstr>VIOLENȚA ÎN ȘCOALĂ Comportamentele agresive/violente</vt:lpstr>
      <vt:lpstr>Comportamentele agresive/violente</vt:lpstr>
      <vt:lpstr>Managementul cazurilor de violență</vt:lpstr>
      <vt:lpstr>Managementul cazurilor ușoare/grave de violență între copii </vt:lpstr>
      <vt:lpstr>Cazurile grave de violență școlară între elevi sunt următoarele, potrivit Ordinului de ministru nr. 6.235/2023     :</vt:lpstr>
      <vt:lpstr>Managementul cazurilor de violență a personalului școlii asupra antepreșcolarilor/preșcolarilor/elevilor</vt:lpstr>
      <vt:lpstr>Managementul cazurilor de violență gravă ale elevilor asupra personalului școlii</vt:lpstr>
      <vt:lpstr>Intervenția în caz de suspiciune de consum de substanțe psihoactive în rândul elevilor</vt:lpstr>
      <vt:lpstr>Intervenția în caz de suspiciune de port sau folosire de obiecte periculoase sau suspiciunea săvârșirii unei infracțiuni</vt:lpstr>
      <vt:lpstr>Intervenția în caz de suspiciune de violență asupra copilului în afara mediului școlar</vt:lpstr>
      <vt:lpstr>La nivelul UIP, pentru antepreșcolari/preșcolari/elevi, se pot propune stabili măsuri de sprijin precum:</vt:lpstr>
      <vt:lpstr>Managementul cazurilor de violență</vt:lpstr>
      <vt:lpstr>Prevederi principale: </vt:lpstr>
      <vt:lpstr>Rolul Comisiei pentru prevenirea și eliminarea violenței, a faptelor de corupție și discriminării în mediul școlar și promovarea interculturalității (CPEV):</vt:lpstr>
      <vt:lpstr>Resurse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Comportamentele disruptive și violente.  Intervenție psihopedagogică din perspectiva noilor precizări legislative</dc:title>
  <dc:creator>colea gina-violeta</dc:creator>
  <cp:lastModifiedBy>PROBOOK</cp:lastModifiedBy>
  <cp:revision>212</cp:revision>
  <dcterms:created xsi:type="dcterms:W3CDTF">2024-01-07T18:00:04Z</dcterms:created>
  <dcterms:modified xsi:type="dcterms:W3CDTF">2024-07-23T14:31:11Z</dcterms:modified>
</cp:coreProperties>
</file>