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18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7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1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3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86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1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9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3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7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0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2A4FA5C-CC68-467C-A55D-0FB58C59A2EC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1660A1E-79DD-4030-83B9-D263514A1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8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8A602-A8EA-1F02-EE2B-05528B3F15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ro-RO" sz="4800" b="1" dirty="0">
                <a:solidFill>
                  <a:srgbClr val="7030A0"/>
                </a:solidFill>
              </a:rPr>
              <a:t>,, EU SPUN UNA, TU SPUI MULTE</a:t>
            </a:r>
            <a:r>
              <a:rPr lang="en-US" sz="4800" b="1" dirty="0">
                <a:solidFill>
                  <a:srgbClr val="7030A0"/>
                </a:solidFill>
              </a:rPr>
              <a:t>’’</a:t>
            </a:r>
            <a:br>
              <a:rPr lang="ro-RO" sz="4800" b="1" dirty="0">
                <a:solidFill>
                  <a:srgbClr val="7030A0"/>
                </a:solidFill>
              </a:rPr>
            </a:br>
            <a:r>
              <a:rPr lang="ro-RO" sz="4800" b="1" dirty="0">
                <a:solidFill>
                  <a:srgbClr val="7030A0"/>
                </a:solidFill>
              </a:rPr>
              <a:t>joc didactic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7CAEB-260F-1F84-2A8D-F1B78077C8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o-RO" sz="3600" dirty="0"/>
              <a:t>            </a:t>
            </a:r>
            <a:r>
              <a:rPr lang="en-US" sz="3600" dirty="0" err="1"/>
              <a:t>Profesor</a:t>
            </a:r>
            <a:r>
              <a:rPr lang="ro-RO" sz="3600" dirty="0"/>
              <a:t> înv. preșcolar</a:t>
            </a:r>
            <a:r>
              <a:rPr lang="en-US" sz="3600" dirty="0"/>
              <a:t>:</a:t>
            </a:r>
            <a:r>
              <a:rPr lang="ro-RO" sz="3600" dirty="0"/>
              <a:t> Bălu Cosmina</a:t>
            </a:r>
          </a:p>
          <a:p>
            <a:r>
              <a:rPr lang="ro-RO" sz="3600" dirty="0"/>
              <a:t>              Școala Gimnazială Sorin Leia Tomești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4278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088980-6317-327B-4C47-AE82496230BF}"/>
              </a:ext>
            </a:extLst>
          </p:cNvPr>
          <p:cNvSpPr txBox="1"/>
          <p:nvPr/>
        </p:nvSpPr>
        <p:spPr>
          <a:xfrm>
            <a:off x="1283368" y="882316"/>
            <a:ext cx="1004235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Scopul</a:t>
            </a:r>
            <a:r>
              <a:rPr lang="pt-PT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consolidarea deprinderii de a folosi corect singularul şi pluralul substantivelor, precum şi de a alcătui cu acestea propoziţii corecte din punct de vedere gramatical,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respectând acordul dintre subiect şi predicat, stimularea rapidităţii în gândire, dezvoltarea atenţiei voluntare.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Sarcina didactică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-alegerea jetonului cu un element sau mai multe şi exprimarea corectă a singularului sau pluralului, găsirea formei de singular sau plural în funcţie de cerinţa exprimată de una dintre echipe şi formularea unor propoziţii în care să se utilizeze substantivele respective.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Regulile jocului: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-copilul chemat alege un 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jeton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şi spune dacă 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el se află un element sau mai multe.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-copilul chemat vine în faţă, spune dacă pe jetonul său  sunt reprezentate unul sau mai multe elemente.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-reprezentantul unei echipe  alcătuiește  apoi propoziţii despre obiectul respectiv.</a:t>
            </a:r>
          </a:p>
          <a:p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o-R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86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158918-F38D-E27C-34E3-8ABBC6E93857}"/>
              </a:ext>
            </a:extLst>
          </p:cNvPr>
          <p:cNvSpPr txBox="1"/>
          <p:nvPr/>
        </p:nvSpPr>
        <p:spPr>
          <a:xfrm>
            <a:off x="753979" y="625643"/>
            <a:ext cx="11085095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/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Mijloace de învăţământ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cartonaşe pe care sunt reprezentate diferite elemente (o frunză- mai multe frunze, o crizantemă- mai multe crizanteme, o veveriţă- veveriţe, barză- berze, ciupercă- ciuperci, vulpe vulpi, lup-lupi, urs-urşi, căprioară-căprioare, pară-pere, prună-prune, rândunică- rândunici), recompensele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/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8" name="Picture 4" descr="Arţar galben frunze vector imagine | Vectori din domeniul public">
            <a:extLst>
              <a:ext uri="{FF2B5EF4-FFF2-40B4-BE49-F238E27FC236}">
                <a16:creationId xmlns:a16="http://schemas.microsoft.com/office/drawing/2014/main" id="{E5B4ABCC-6A6D-A039-26BF-A93DC068C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687" y="3429000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rţar galben frunze vector imagine | Vectori din domeniul public">
            <a:extLst>
              <a:ext uri="{FF2B5EF4-FFF2-40B4-BE49-F238E27FC236}">
                <a16:creationId xmlns:a16="http://schemas.microsoft.com/office/drawing/2014/main" id="{B0362589-2564-C9C3-A3E5-E0CA04ABA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750" y="3428999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rţar galben frunze vector imagine | Vectori din domeniul public">
            <a:extLst>
              <a:ext uri="{FF2B5EF4-FFF2-40B4-BE49-F238E27FC236}">
                <a16:creationId xmlns:a16="http://schemas.microsoft.com/office/drawing/2014/main" id="{FF260155-FDE2-9F79-C63C-BF3C610A6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097" y="4787315"/>
            <a:ext cx="1579465" cy="144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 descr="Arţar galben frunze vector imagine | Vectori din domeniul public">
            <a:extLst>
              <a:ext uri="{FF2B5EF4-FFF2-40B4-BE49-F238E27FC236}">
                <a16:creationId xmlns:a16="http://schemas.microsoft.com/office/drawing/2014/main" id="{A12A08B4-DEC7-2BB2-1D5A-10E0828BA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207" y="3428999"/>
            <a:ext cx="1579465" cy="144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5FB166C-09CD-3901-5914-EBA8D9347559}"/>
              </a:ext>
            </a:extLst>
          </p:cNvPr>
          <p:cNvCxnSpPr/>
          <p:nvPr/>
        </p:nvCxnSpPr>
        <p:spPr>
          <a:xfrm>
            <a:off x="4316361" y="4444181"/>
            <a:ext cx="30381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856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uper Magnum White Chrysanthemum - Petaljet">
            <a:extLst>
              <a:ext uri="{FF2B5EF4-FFF2-40B4-BE49-F238E27FC236}">
                <a16:creationId xmlns:a16="http://schemas.microsoft.com/office/drawing/2014/main" id="{01280674-C303-67F6-4758-D63FEF079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669" y="224589"/>
            <a:ext cx="1533626" cy="19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Super Magnum White Chrysanthemum - Petaljet">
            <a:extLst>
              <a:ext uri="{FF2B5EF4-FFF2-40B4-BE49-F238E27FC236}">
                <a16:creationId xmlns:a16="http://schemas.microsoft.com/office/drawing/2014/main" id="{B061C80A-295A-B333-C644-B03C97454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214" y="224589"/>
            <a:ext cx="1533626" cy="19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Super Magnum White Chrysanthemum - Petaljet">
            <a:extLst>
              <a:ext uri="{FF2B5EF4-FFF2-40B4-BE49-F238E27FC236}">
                <a16:creationId xmlns:a16="http://schemas.microsoft.com/office/drawing/2014/main" id="{7A731024-969F-27BA-AAA5-6802650D2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43" y="513347"/>
            <a:ext cx="1533626" cy="19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Super Magnum White Chrysanthemum - Petaljet">
            <a:extLst>
              <a:ext uri="{FF2B5EF4-FFF2-40B4-BE49-F238E27FC236}">
                <a16:creationId xmlns:a16="http://schemas.microsoft.com/office/drawing/2014/main" id="{27EF0A9D-A3CF-CFFC-67C5-71FFE2033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869" y="224589"/>
            <a:ext cx="1533626" cy="19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it VEVERITA – Samuel Creativ">
            <a:extLst>
              <a:ext uri="{FF2B5EF4-FFF2-40B4-BE49-F238E27FC236}">
                <a16:creationId xmlns:a16="http://schemas.microsoft.com/office/drawing/2014/main" id="{FA3F5BC6-B840-09A4-8D38-F3119364E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230" y="2526631"/>
            <a:ext cx="1911267" cy="180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Kit VEVERITA – Samuel Creativ">
            <a:extLst>
              <a:ext uri="{FF2B5EF4-FFF2-40B4-BE49-F238E27FC236}">
                <a16:creationId xmlns:a16="http://schemas.microsoft.com/office/drawing/2014/main" id="{36840C9F-37C4-334B-8106-B4C4A996A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924" y="2354178"/>
            <a:ext cx="1911267" cy="180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Kit VEVERITA – Samuel Creativ">
            <a:extLst>
              <a:ext uri="{FF2B5EF4-FFF2-40B4-BE49-F238E27FC236}">
                <a16:creationId xmlns:a16="http://schemas.microsoft.com/office/drawing/2014/main" id="{E6635D68-91FB-A6AA-CDA0-8E88C70A1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682" y="2466472"/>
            <a:ext cx="1911267" cy="180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barza cu desene animate pentru copii Vector de stoc (royalty free)  525499615 | Shutterstock">
            <a:extLst>
              <a:ext uri="{FF2B5EF4-FFF2-40B4-BE49-F238E27FC236}">
                <a16:creationId xmlns:a16="http://schemas.microsoft.com/office/drawing/2014/main" id="{86273399-AE17-D40E-607A-484717956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54" y="4716378"/>
            <a:ext cx="1589018" cy="172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arza cu desene animate pentru copii Vector de stoc (royalty free)  525499615 | Shutterstock">
            <a:extLst>
              <a:ext uri="{FF2B5EF4-FFF2-40B4-BE49-F238E27FC236}">
                <a16:creationId xmlns:a16="http://schemas.microsoft.com/office/drawing/2014/main" id="{779BF229-A6F0-608D-4045-1D7D23496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28672"/>
            <a:ext cx="1589018" cy="172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barza cu desene animate pentru copii Vector de stoc (royalty free)  525499615 | Shutterstock">
            <a:extLst>
              <a:ext uri="{FF2B5EF4-FFF2-40B4-BE49-F238E27FC236}">
                <a16:creationId xmlns:a16="http://schemas.microsoft.com/office/drawing/2014/main" id="{D3023071-211F-3A0D-33F2-11E68F533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160" y="4716378"/>
            <a:ext cx="1589018" cy="172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barza cu desene animate pentru copii Vector de stoc (royalty free)  525499615 | Shutterstock">
            <a:extLst>
              <a:ext uri="{FF2B5EF4-FFF2-40B4-BE49-F238E27FC236}">
                <a16:creationId xmlns:a16="http://schemas.microsoft.com/office/drawing/2014/main" id="{2D8837A1-DACC-57FA-3A0A-0449F5933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91" y="4664235"/>
            <a:ext cx="1589018" cy="172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869189B-A21B-A1A9-DA08-76A8B119DA48}"/>
              </a:ext>
            </a:extLst>
          </p:cNvPr>
          <p:cNvCxnSpPr/>
          <p:nvPr/>
        </p:nvCxnSpPr>
        <p:spPr>
          <a:xfrm>
            <a:off x="3523497" y="1317523"/>
            <a:ext cx="16083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BA06FB1-4E76-AD0A-003A-D10049EC7731}"/>
              </a:ext>
            </a:extLst>
          </p:cNvPr>
          <p:cNvCxnSpPr/>
          <p:nvPr/>
        </p:nvCxnSpPr>
        <p:spPr>
          <a:xfrm>
            <a:off x="3736258" y="3429000"/>
            <a:ext cx="21624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67891E2-1066-3539-0DF9-2438A9FED971}"/>
              </a:ext>
            </a:extLst>
          </p:cNvPr>
          <p:cNvCxnSpPr/>
          <p:nvPr/>
        </p:nvCxnSpPr>
        <p:spPr>
          <a:xfrm>
            <a:off x="3706761" y="5683045"/>
            <a:ext cx="26940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33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76 idei perfecte din Ciuperci | ciuperci, ștrumfii, activități preșcolari">
            <a:extLst>
              <a:ext uri="{FF2B5EF4-FFF2-40B4-BE49-F238E27FC236}">
                <a16:creationId xmlns:a16="http://schemas.microsoft.com/office/drawing/2014/main" id="{82BFE5A8-7EFB-4862-4845-6C60C6897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032" y="243041"/>
            <a:ext cx="1286335" cy="139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76 idei perfecte din Ciuperci | ciuperci, ștrumfii, activități preșcolari">
            <a:extLst>
              <a:ext uri="{FF2B5EF4-FFF2-40B4-BE49-F238E27FC236}">
                <a16:creationId xmlns:a16="http://schemas.microsoft.com/office/drawing/2014/main" id="{E52D2DCB-B45C-E8FD-37AB-524C97DB1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405" y="261934"/>
            <a:ext cx="1286335" cy="139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76 idei perfecte din Ciuperci | ciuperci, ștrumfii, activități preșcolari">
            <a:extLst>
              <a:ext uri="{FF2B5EF4-FFF2-40B4-BE49-F238E27FC236}">
                <a16:creationId xmlns:a16="http://schemas.microsoft.com/office/drawing/2014/main" id="{DBD81DE2-38AE-7257-A2CA-E58D004F4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070" y="261934"/>
            <a:ext cx="1286335" cy="139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lustrații Stock Vulpe, Vectori și Clipart - 125,108 Stock Illustrations">
            <a:extLst>
              <a:ext uri="{FF2B5EF4-FFF2-40B4-BE49-F238E27FC236}">
                <a16:creationId xmlns:a16="http://schemas.microsoft.com/office/drawing/2014/main" id="{9B631A29-2AC4-E72B-6C23-5AFED5E0A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032" y="2136059"/>
            <a:ext cx="887700" cy="129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Ilustrații Stock Vulpe, Vectori și Clipart - 125,108 Stock Illustrations">
            <a:extLst>
              <a:ext uri="{FF2B5EF4-FFF2-40B4-BE49-F238E27FC236}">
                <a16:creationId xmlns:a16="http://schemas.microsoft.com/office/drawing/2014/main" id="{D7CE4D02-68C8-5C72-93DC-D31A6F62F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487" y="2136058"/>
            <a:ext cx="887700" cy="129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lustrații Stock Vulpe, Vectori și Clipart - 125,108 Stock Illustrations">
            <a:extLst>
              <a:ext uri="{FF2B5EF4-FFF2-40B4-BE49-F238E27FC236}">
                <a16:creationId xmlns:a16="http://schemas.microsoft.com/office/drawing/2014/main" id="{BF2E1C6D-BDB1-BDA0-6CA4-5B87D4ED2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787" y="2121310"/>
            <a:ext cx="887700" cy="129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lustrații Stock Vulpe, Vectori și Clipart - 125,108 Stock Illustrations">
            <a:extLst>
              <a:ext uri="{FF2B5EF4-FFF2-40B4-BE49-F238E27FC236}">
                <a16:creationId xmlns:a16="http://schemas.microsoft.com/office/drawing/2014/main" id="{807D1824-AD57-E4CE-DDD2-485075F0C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41" y="2136059"/>
            <a:ext cx="887700" cy="129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lustrații Stock Vulpe, Vectori și Clipart - 125,108 Stock Illustrations">
            <a:extLst>
              <a:ext uri="{FF2B5EF4-FFF2-40B4-BE49-F238E27FC236}">
                <a16:creationId xmlns:a16="http://schemas.microsoft.com/office/drawing/2014/main" id="{7C888D85-9526-6DD3-496D-09FDAEA10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695" y="2121311"/>
            <a:ext cx="887700" cy="129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artoon Wolf Standing on White Background Stock Vector - Illustration of  fierce, screaming: 253308954">
            <a:extLst>
              <a:ext uri="{FF2B5EF4-FFF2-40B4-BE49-F238E27FC236}">
                <a16:creationId xmlns:a16="http://schemas.microsoft.com/office/drawing/2014/main" id="{7B10DAC6-E183-7F7D-FF6B-B9613D48D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032" y="3772068"/>
            <a:ext cx="1142738" cy="117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artoon Wolf Standing on White Background Stock Vector - Illustration of  fierce, screaming: 253308954">
            <a:extLst>
              <a:ext uri="{FF2B5EF4-FFF2-40B4-BE49-F238E27FC236}">
                <a16:creationId xmlns:a16="http://schemas.microsoft.com/office/drawing/2014/main" id="{AB779503-7074-0ECD-A0F5-53715F514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590" y="3639332"/>
            <a:ext cx="1142738" cy="117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artoon Wolf Standing on White Background Stock Vector - Illustration of  fierce, screaming: 253308954">
            <a:extLst>
              <a:ext uri="{FF2B5EF4-FFF2-40B4-BE49-F238E27FC236}">
                <a16:creationId xmlns:a16="http://schemas.microsoft.com/office/drawing/2014/main" id="{ED2AC332-92AD-BCC4-D2C8-B965EF79D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328" y="3639332"/>
            <a:ext cx="1142738" cy="117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artoon Wolf Standing on White Background Stock Vector - Illustration of  fierce, screaming: 253308954">
            <a:extLst>
              <a:ext uri="{FF2B5EF4-FFF2-40B4-BE49-F238E27FC236}">
                <a16:creationId xmlns:a16="http://schemas.microsoft.com/office/drawing/2014/main" id="{B9288F41-F51A-3D92-5104-BF5772DD3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66" y="3639332"/>
            <a:ext cx="1142738" cy="117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ară Poza gratuite - Public Domain Pictures">
            <a:extLst>
              <a:ext uri="{FF2B5EF4-FFF2-40B4-BE49-F238E27FC236}">
                <a16:creationId xmlns:a16="http://schemas.microsoft.com/office/drawing/2014/main" id="{C152D0D2-718B-31B2-24F3-6FB535C97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536" y="5051278"/>
            <a:ext cx="1374234" cy="137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Pară Poza gratuite - Public Domain Pictures">
            <a:extLst>
              <a:ext uri="{FF2B5EF4-FFF2-40B4-BE49-F238E27FC236}">
                <a16:creationId xmlns:a16="http://schemas.microsoft.com/office/drawing/2014/main" id="{C8306C01-387F-BAEA-4A51-4FFAE9E81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473" y="5051278"/>
            <a:ext cx="1374234" cy="137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Pară Poza gratuite - Public Domain Pictures">
            <a:extLst>
              <a:ext uri="{FF2B5EF4-FFF2-40B4-BE49-F238E27FC236}">
                <a16:creationId xmlns:a16="http://schemas.microsoft.com/office/drawing/2014/main" id="{77515A23-9DA8-8077-E3CE-472884C64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93" y="5028138"/>
            <a:ext cx="1374234" cy="137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Pară Poza gratuite - Public Domain Pictures">
            <a:extLst>
              <a:ext uri="{FF2B5EF4-FFF2-40B4-BE49-F238E27FC236}">
                <a16:creationId xmlns:a16="http://schemas.microsoft.com/office/drawing/2014/main" id="{E9706B46-E6F1-180D-FD4A-15B96BBE1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570" y="4950542"/>
            <a:ext cx="1374234" cy="137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Pară Poza gratuite - Public Domain Pictures">
            <a:extLst>
              <a:ext uri="{FF2B5EF4-FFF2-40B4-BE49-F238E27FC236}">
                <a16:creationId xmlns:a16="http://schemas.microsoft.com/office/drawing/2014/main" id="{4E49487B-E80C-2A16-BA73-44608E2F0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290" y="4950542"/>
            <a:ext cx="1374234" cy="137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A495D53-6740-96C4-C90B-2B12225C364A}"/>
              </a:ext>
            </a:extLst>
          </p:cNvPr>
          <p:cNvCxnSpPr/>
          <p:nvPr/>
        </p:nvCxnSpPr>
        <p:spPr>
          <a:xfrm>
            <a:off x="3382297" y="934065"/>
            <a:ext cx="19271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3DD876E-5DBF-1EB7-E17C-927813C6444B}"/>
              </a:ext>
            </a:extLst>
          </p:cNvPr>
          <p:cNvCxnSpPr/>
          <p:nvPr/>
        </p:nvCxnSpPr>
        <p:spPr>
          <a:xfrm>
            <a:off x="2733367" y="2930013"/>
            <a:ext cx="24871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A2BC7BB-537F-6128-53E8-0377DE2E371E}"/>
              </a:ext>
            </a:extLst>
          </p:cNvPr>
          <p:cNvCxnSpPr/>
          <p:nvPr/>
        </p:nvCxnSpPr>
        <p:spPr>
          <a:xfrm>
            <a:off x="2939845" y="4365523"/>
            <a:ext cx="27252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F44DF4-29F1-F8E3-EB92-679B82DB1003}"/>
              </a:ext>
            </a:extLst>
          </p:cNvPr>
          <p:cNvCxnSpPr/>
          <p:nvPr/>
        </p:nvCxnSpPr>
        <p:spPr>
          <a:xfrm>
            <a:off x="2821858" y="5830529"/>
            <a:ext cx="25638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08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uit :: Behance">
            <a:extLst>
              <a:ext uri="{FF2B5EF4-FFF2-40B4-BE49-F238E27FC236}">
                <a16:creationId xmlns:a16="http://schemas.microsoft.com/office/drawing/2014/main" id="{559119F7-65F6-48E8-7FCA-BE8A50F12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79" y="334296"/>
            <a:ext cx="1429279" cy="179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fruit :: Behance">
            <a:extLst>
              <a:ext uri="{FF2B5EF4-FFF2-40B4-BE49-F238E27FC236}">
                <a16:creationId xmlns:a16="http://schemas.microsoft.com/office/drawing/2014/main" id="{5EC54F4B-655B-6251-5D3D-D59433BA2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71" y="334296"/>
            <a:ext cx="1429279" cy="179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ruit :: Behance">
            <a:extLst>
              <a:ext uri="{FF2B5EF4-FFF2-40B4-BE49-F238E27FC236}">
                <a16:creationId xmlns:a16="http://schemas.microsoft.com/office/drawing/2014/main" id="{4272D62E-C77F-683F-CB3A-3F382ED5A7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452" y="334296"/>
            <a:ext cx="1429279" cy="179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ruit :: Behance">
            <a:extLst>
              <a:ext uri="{FF2B5EF4-FFF2-40B4-BE49-F238E27FC236}">
                <a16:creationId xmlns:a16="http://schemas.microsoft.com/office/drawing/2014/main" id="{C53A9822-DF48-1396-A119-DCBDE7F71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710" y="334296"/>
            <a:ext cx="1429279" cy="179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ruit :: Behance">
            <a:extLst>
              <a:ext uri="{FF2B5EF4-FFF2-40B4-BE49-F238E27FC236}">
                <a16:creationId xmlns:a16="http://schemas.microsoft.com/office/drawing/2014/main" id="{DFF85DB8-CC9C-7D9B-272F-86D421248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789" y="334296"/>
            <a:ext cx="1429279" cy="179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Jurnalul boboceilor 2014: Săptămâna 20 - Vestitorii primăverii (a II-a oră)">
            <a:extLst>
              <a:ext uri="{FF2B5EF4-FFF2-40B4-BE49-F238E27FC236}">
                <a16:creationId xmlns:a16="http://schemas.microsoft.com/office/drawing/2014/main" id="{B60A45E1-B9D9-1C16-3116-0F3FD5034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79" y="2481692"/>
            <a:ext cx="1709584" cy="156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Jurnalul boboceilor 2014: Săptămâna 20 - Vestitorii primăverii (a II-a oră)">
            <a:extLst>
              <a:ext uri="{FF2B5EF4-FFF2-40B4-BE49-F238E27FC236}">
                <a16:creationId xmlns:a16="http://schemas.microsoft.com/office/drawing/2014/main" id="{BEE5DDAC-87BA-2FC8-A670-F622E32D4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148" y="2481692"/>
            <a:ext cx="1709584" cy="156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Jurnalul boboceilor 2014: Săptămâna 20 - Vestitorii primăverii (a II-a oră)">
            <a:extLst>
              <a:ext uri="{FF2B5EF4-FFF2-40B4-BE49-F238E27FC236}">
                <a16:creationId xmlns:a16="http://schemas.microsoft.com/office/drawing/2014/main" id="{6E4ADE67-0C2B-AF59-7034-1093A2528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491" y="2481692"/>
            <a:ext cx="1709584" cy="156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Jurnalul boboceilor 2014: Săptămâna 20 - Vestitorii primăverii (a II-a oră)">
            <a:extLst>
              <a:ext uri="{FF2B5EF4-FFF2-40B4-BE49-F238E27FC236}">
                <a16:creationId xmlns:a16="http://schemas.microsoft.com/office/drawing/2014/main" id="{EA5C1DD3-B2F9-5DC4-A09C-6C3D93830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636" y="2309628"/>
            <a:ext cx="1709584" cy="156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um de a desena un urs în creion pas cu pas">
            <a:extLst>
              <a:ext uri="{FF2B5EF4-FFF2-40B4-BE49-F238E27FC236}">
                <a16:creationId xmlns:a16="http://schemas.microsoft.com/office/drawing/2014/main" id="{8125E582-2A59-1EFA-4907-09EEACDBE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12" y="4842811"/>
            <a:ext cx="1783326" cy="135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um de a desena un urs în creion pas cu pas">
            <a:extLst>
              <a:ext uri="{FF2B5EF4-FFF2-40B4-BE49-F238E27FC236}">
                <a16:creationId xmlns:a16="http://schemas.microsoft.com/office/drawing/2014/main" id="{26823323-6771-9FEB-0136-E3D2BE3FC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989" y="4865894"/>
            <a:ext cx="1783326" cy="135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um de a desena un urs în creion pas cu pas">
            <a:extLst>
              <a:ext uri="{FF2B5EF4-FFF2-40B4-BE49-F238E27FC236}">
                <a16:creationId xmlns:a16="http://schemas.microsoft.com/office/drawing/2014/main" id="{25C4193A-6385-C97F-85AB-27D39E581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940" y="4865894"/>
            <a:ext cx="1783326" cy="135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um de a desena un urs în creion pas cu pas">
            <a:extLst>
              <a:ext uri="{FF2B5EF4-FFF2-40B4-BE49-F238E27FC236}">
                <a16:creationId xmlns:a16="http://schemas.microsoft.com/office/drawing/2014/main" id="{FA83BC99-1207-5663-CE75-A14C722E2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973" y="4842811"/>
            <a:ext cx="1783326" cy="135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um de a desena un urs în creion pas cu pas">
            <a:extLst>
              <a:ext uri="{FF2B5EF4-FFF2-40B4-BE49-F238E27FC236}">
                <a16:creationId xmlns:a16="http://schemas.microsoft.com/office/drawing/2014/main" id="{27CD59D9-7418-638F-AFA1-F63B69971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770" y="4796413"/>
            <a:ext cx="1783326" cy="135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D764628-2E05-B0B5-48A8-B154A99C063B}"/>
              </a:ext>
            </a:extLst>
          </p:cNvPr>
          <p:cNvCxnSpPr/>
          <p:nvPr/>
        </p:nvCxnSpPr>
        <p:spPr>
          <a:xfrm>
            <a:off x="2674374" y="1445342"/>
            <a:ext cx="20254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DE27AA5-AB2C-4282-998D-74AC2AB9B175}"/>
              </a:ext>
            </a:extLst>
          </p:cNvPr>
          <p:cNvCxnSpPr/>
          <p:nvPr/>
        </p:nvCxnSpPr>
        <p:spPr>
          <a:xfrm>
            <a:off x="3087329" y="3293806"/>
            <a:ext cx="22220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9B72600-ABEE-4A4D-EB4F-0C655E308996}"/>
              </a:ext>
            </a:extLst>
          </p:cNvPr>
          <p:cNvCxnSpPr>
            <a:endCxn id="9" idx="1"/>
          </p:cNvCxnSpPr>
          <p:nvPr/>
        </p:nvCxnSpPr>
        <p:spPr>
          <a:xfrm flipV="1">
            <a:off x="2949677" y="5543053"/>
            <a:ext cx="1596312" cy="12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96074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61</TotalTime>
  <Words>230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Times New Roman</vt:lpstr>
      <vt:lpstr>Basis</vt:lpstr>
      <vt:lpstr>,, EU SPUN UNA, TU SPUI MULTE’’ joc didactic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Chindea Claudia</dc:creator>
  <cp:lastModifiedBy>user</cp:lastModifiedBy>
  <cp:revision>2</cp:revision>
  <dcterms:created xsi:type="dcterms:W3CDTF">2024-07-02T15:48:12Z</dcterms:created>
  <dcterms:modified xsi:type="dcterms:W3CDTF">2024-07-07T18:01:15Z</dcterms:modified>
</cp:coreProperties>
</file>