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Eczar SemiBold"/>
      <p:regular r:id="rId28"/>
      <p:bold r:id="rId29"/>
    </p:embeddedFont>
    <p:embeddedFont>
      <p:font typeface="Tenor Sans"/>
      <p:regular r:id="rId30"/>
    </p:embeddedFont>
    <p:embeddedFont>
      <p:font typeface="Eczar"/>
      <p:regular r:id="rId31"/>
      <p:bold r:id="rId32"/>
    </p:embeddedFont>
    <p:embeddedFont>
      <p:font typeface="Eczar Medium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5" roundtripDataSignature="AMtx7mjiDHG6QquYu//Q/IUiUwi3MLu5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EczarSemiBold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zar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czar-regular.fntdata"/><Relationship Id="rId30" Type="http://schemas.openxmlformats.org/officeDocument/2006/relationships/font" Target="fonts/TenorSans-regular.fntdata"/><Relationship Id="rId11" Type="http://schemas.openxmlformats.org/officeDocument/2006/relationships/slide" Target="slides/slide6.xml"/><Relationship Id="rId33" Type="http://schemas.openxmlformats.org/officeDocument/2006/relationships/font" Target="fonts/EczarMedium-regular.fntdata"/><Relationship Id="rId10" Type="http://schemas.openxmlformats.org/officeDocument/2006/relationships/slide" Target="slides/slide5.xml"/><Relationship Id="rId32" Type="http://schemas.openxmlformats.org/officeDocument/2006/relationships/font" Target="fonts/Eczar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EczarMedium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Relationship Id="rId5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intechopen.com/chapters/74550" TargetMode="External"/><Relationship Id="rId4" Type="http://schemas.openxmlformats.org/officeDocument/2006/relationships/hyperlink" Target="https://www.intechopen.com/chapters/74550" TargetMode="External"/><Relationship Id="rId9" Type="http://schemas.openxmlformats.org/officeDocument/2006/relationships/image" Target="../media/image38.png"/><Relationship Id="rId5" Type="http://schemas.openxmlformats.org/officeDocument/2006/relationships/hyperlink" Target="https://www.intechopen.com/chapters/74550" TargetMode="External"/><Relationship Id="rId6" Type="http://schemas.openxmlformats.org/officeDocument/2006/relationships/hyperlink" Target="https://www.intechopen.com/chapters/74550" TargetMode="External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7812414" y="3166614"/>
            <a:ext cx="9446886" cy="3684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01" u="none" cap="none" strike="noStrike">
                <a:solidFill>
                  <a:srgbClr val="320B01"/>
                </a:solidFill>
                <a:latin typeface="Tenor Sans"/>
                <a:ea typeface="Tenor Sans"/>
                <a:cs typeface="Tenor Sans"/>
                <a:sym typeface="Tenor Sans"/>
              </a:rPr>
              <a:t>Modalități de gestionare a conflictului</a:t>
            </a:r>
            <a:endParaRPr/>
          </a:p>
        </p:txBody>
      </p:sp>
      <p:grpSp>
        <p:nvGrpSpPr>
          <p:cNvPr id="85" name="Google Shape;85;p1"/>
          <p:cNvGrpSpPr/>
          <p:nvPr/>
        </p:nvGrpSpPr>
        <p:grpSpPr>
          <a:xfrm>
            <a:off x="-609862" y="8189714"/>
            <a:ext cx="19507723" cy="1487968"/>
            <a:chOff x="0" y="-38100"/>
            <a:chExt cx="5137837" cy="391893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5137837" cy="353793"/>
            </a:xfrm>
            <a:custGeom>
              <a:rect b="b" l="l" r="r" t="t"/>
              <a:pathLst>
                <a:path extrusionOk="0" h="353793" w="5137837">
                  <a:moveTo>
                    <a:pt x="0" y="0"/>
                  </a:moveTo>
                  <a:lnTo>
                    <a:pt x="5137837" y="0"/>
                  </a:lnTo>
                  <a:lnTo>
                    <a:pt x="5137837" y="353793"/>
                  </a:lnTo>
                  <a:lnTo>
                    <a:pt x="0" y="353793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7" name="Google Shape;87;p1"/>
            <p:cNvSpPr txBox="1"/>
            <p:nvPr/>
          </p:nvSpPr>
          <p:spPr>
            <a:xfrm>
              <a:off x="0" y="-38100"/>
              <a:ext cx="5137837" cy="391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 txBox="1"/>
          <p:nvPr/>
        </p:nvSpPr>
        <p:spPr>
          <a:xfrm>
            <a:off x="7812414" y="8786953"/>
            <a:ext cx="9446886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20B01"/>
                </a:solidFill>
                <a:latin typeface="Eczar Medium"/>
                <a:ea typeface="Eczar Medium"/>
                <a:cs typeface="Eczar Medium"/>
                <a:sym typeface="Eczar Medium"/>
              </a:rPr>
              <a:t>profesor consilier școlar Natalia Ana Silaș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 flipH="1">
            <a:off x="-609862" y="1598295"/>
            <a:ext cx="6948601" cy="7090409"/>
          </a:xfrm>
          <a:custGeom>
            <a:rect b="b" l="l" r="r" t="t"/>
            <a:pathLst>
              <a:path extrusionOk="0" h="7090409" w="6948601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/>
        </p:nvSpPr>
        <p:spPr>
          <a:xfrm>
            <a:off x="3905235" y="1162050"/>
            <a:ext cx="10477531" cy="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FACTORI DE ESCALADARE AI CONFLICTULUI</a:t>
            </a:r>
            <a:endParaRPr/>
          </a:p>
        </p:txBody>
      </p:sp>
      <p:sp>
        <p:nvSpPr>
          <p:cNvPr id="212" name="Google Shape;212;p10"/>
          <p:cNvSpPr txBox="1"/>
          <p:nvPr/>
        </p:nvSpPr>
        <p:spPr>
          <a:xfrm>
            <a:off x="3905235" y="3500583"/>
            <a:ext cx="10477531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Un conflict va fi accentuat dacă: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alte persoane se implică și iau parte la conflict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cealaltă parte este considerată un inamic sau o persoană rea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una sau ambele persoane se simt amenințate de cealaltă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nu există o perioadă în care au colaborat și nici nu sunt interesate să mențină o relație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problemele implicate sunt văzute ca extrem de importante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există o lipsă de abilități de rezolvare a conflictului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</p:txBody>
      </p:sp>
      <p:grpSp>
        <p:nvGrpSpPr>
          <p:cNvPr id="213" name="Google Shape;213;p10"/>
          <p:cNvGrpSpPr/>
          <p:nvPr/>
        </p:nvGrpSpPr>
        <p:grpSpPr>
          <a:xfrm>
            <a:off x="469178" y="-566405"/>
            <a:ext cx="2584682" cy="11275148"/>
            <a:chOff x="0" y="-38100"/>
            <a:chExt cx="680739" cy="2969586"/>
          </a:xfrm>
        </p:grpSpPr>
        <p:sp>
          <p:nvSpPr>
            <p:cNvPr id="214" name="Google Shape;214;p10"/>
            <p:cNvSpPr/>
            <p:nvPr/>
          </p:nvSpPr>
          <p:spPr>
            <a:xfrm>
              <a:off x="0" y="0"/>
              <a:ext cx="680739" cy="2931486"/>
            </a:xfrm>
            <a:custGeom>
              <a:rect b="b" l="l" r="r" t="t"/>
              <a:pathLst>
                <a:path extrusionOk="0" h="2931486" w="680739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5" name="Google Shape;215;p10"/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10"/>
          <p:cNvGrpSpPr/>
          <p:nvPr/>
        </p:nvGrpSpPr>
        <p:grpSpPr>
          <a:xfrm>
            <a:off x="15230490" y="-566405"/>
            <a:ext cx="2584682" cy="11275148"/>
            <a:chOff x="0" y="-38100"/>
            <a:chExt cx="680739" cy="2969586"/>
          </a:xfrm>
        </p:grpSpPr>
        <p:sp>
          <p:nvSpPr>
            <p:cNvPr id="217" name="Google Shape;217;p10"/>
            <p:cNvSpPr/>
            <p:nvPr/>
          </p:nvSpPr>
          <p:spPr>
            <a:xfrm>
              <a:off x="0" y="0"/>
              <a:ext cx="680739" cy="2931486"/>
            </a:xfrm>
            <a:custGeom>
              <a:rect b="b" l="l" r="r" t="t"/>
              <a:pathLst>
                <a:path extrusionOk="0" h="2931486" w="680739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8" name="Google Shape;218;p10"/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10"/>
          <p:cNvSpPr/>
          <p:nvPr/>
        </p:nvSpPr>
        <p:spPr>
          <a:xfrm>
            <a:off x="1148465" y="7184279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0" y="0"/>
                </a:moveTo>
                <a:lnTo>
                  <a:pt x="1226108" y="0"/>
                </a:lnTo>
                <a:lnTo>
                  <a:pt x="1226108" y="2488411"/>
                </a:lnTo>
                <a:lnTo>
                  <a:pt x="0" y="2488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0"/>
          <p:cNvSpPr/>
          <p:nvPr/>
        </p:nvSpPr>
        <p:spPr>
          <a:xfrm>
            <a:off x="1148465" y="614310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0" y="0"/>
                </a:moveTo>
                <a:lnTo>
                  <a:pt x="1226108" y="0"/>
                </a:lnTo>
                <a:lnTo>
                  <a:pt x="1226108" y="2488411"/>
                </a:lnTo>
                <a:lnTo>
                  <a:pt x="0" y="2488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0"/>
          <p:cNvSpPr/>
          <p:nvPr/>
        </p:nvSpPr>
        <p:spPr>
          <a:xfrm flipH="1">
            <a:off x="1148465" y="3899295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1226108" y="0"/>
                </a:moveTo>
                <a:lnTo>
                  <a:pt x="0" y="0"/>
                </a:lnTo>
                <a:lnTo>
                  <a:pt x="0" y="2488410"/>
                </a:lnTo>
                <a:lnTo>
                  <a:pt x="1226108" y="2488410"/>
                </a:lnTo>
                <a:lnTo>
                  <a:pt x="122610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0"/>
          <p:cNvSpPr/>
          <p:nvPr/>
        </p:nvSpPr>
        <p:spPr>
          <a:xfrm flipH="1">
            <a:off x="15909777" y="7184279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1226108" y="0"/>
                </a:moveTo>
                <a:lnTo>
                  <a:pt x="0" y="0"/>
                </a:lnTo>
                <a:lnTo>
                  <a:pt x="0" y="2488411"/>
                </a:lnTo>
                <a:lnTo>
                  <a:pt x="1226108" y="2488411"/>
                </a:lnTo>
                <a:lnTo>
                  <a:pt x="1226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0"/>
          <p:cNvSpPr/>
          <p:nvPr/>
        </p:nvSpPr>
        <p:spPr>
          <a:xfrm flipH="1">
            <a:off x="15909777" y="614310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1226108" y="0"/>
                </a:moveTo>
                <a:lnTo>
                  <a:pt x="0" y="0"/>
                </a:lnTo>
                <a:lnTo>
                  <a:pt x="0" y="2488411"/>
                </a:lnTo>
                <a:lnTo>
                  <a:pt x="1226108" y="2488411"/>
                </a:lnTo>
                <a:lnTo>
                  <a:pt x="1226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0"/>
          <p:cNvSpPr/>
          <p:nvPr/>
        </p:nvSpPr>
        <p:spPr>
          <a:xfrm>
            <a:off x="15909777" y="3899295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0" y="0"/>
                </a:moveTo>
                <a:lnTo>
                  <a:pt x="1226108" y="0"/>
                </a:lnTo>
                <a:lnTo>
                  <a:pt x="1226108" y="2488410"/>
                </a:lnTo>
                <a:lnTo>
                  <a:pt x="0" y="2488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3905235" y="1162050"/>
            <a:ext cx="10477531" cy="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FACTORI DE DIMINUARE AI CONFLICTULUI</a:t>
            </a:r>
            <a:endParaRPr/>
          </a:p>
        </p:txBody>
      </p:sp>
      <p:sp>
        <p:nvSpPr>
          <p:cNvPr id="230" name="Google Shape;230;p11"/>
          <p:cNvSpPr txBox="1"/>
          <p:nvPr/>
        </p:nvSpPr>
        <p:spPr>
          <a:xfrm>
            <a:off x="3905235" y="3500583"/>
            <a:ext cx="10477531" cy="7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Un conflict va fi diminuat dacă: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persoanele implicate sunt imparțiale și de încredere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cealaltă parte nu este etichetată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părțile sunt capabile să se centreze mai degrabă asupra problemelor decât asupra lor însele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amenințările sunt retrase, se renunță la ele sau sunt reduse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persoanele implicate au colaborat anterior disputei și sunt dispuse să continue relația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interesele sunt văzute ca fiind de negociet, deoarece nu implică principii fundamentale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persoanele implicate primesc ajutor pentru rezolvarea problemelor și tehnici de rezolvare a conflictului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https://www.canva.com/design/DAGK7Vhmovw/cJ1XBSr9_CgDUNgHF2rukQ/edit?utm_content=DAGK7Vhmovw&amp;utm_campaign=designshare&amp;utm_medium=link2&amp;utm_source=sharebutton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</p:txBody>
      </p:sp>
      <p:grpSp>
        <p:nvGrpSpPr>
          <p:cNvPr id="231" name="Google Shape;231;p11"/>
          <p:cNvGrpSpPr/>
          <p:nvPr/>
        </p:nvGrpSpPr>
        <p:grpSpPr>
          <a:xfrm>
            <a:off x="469178" y="-566405"/>
            <a:ext cx="2584682" cy="11275148"/>
            <a:chOff x="0" y="-38100"/>
            <a:chExt cx="680739" cy="2969586"/>
          </a:xfrm>
        </p:grpSpPr>
        <p:sp>
          <p:nvSpPr>
            <p:cNvPr id="232" name="Google Shape;232;p11"/>
            <p:cNvSpPr/>
            <p:nvPr/>
          </p:nvSpPr>
          <p:spPr>
            <a:xfrm>
              <a:off x="0" y="0"/>
              <a:ext cx="680739" cy="2931486"/>
            </a:xfrm>
            <a:custGeom>
              <a:rect b="b" l="l" r="r" t="t"/>
              <a:pathLst>
                <a:path extrusionOk="0" h="2931486" w="680739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3" name="Google Shape;233;p11"/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1"/>
          <p:cNvGrpSpPr/>
          <p:nvPr/>
        </p:nvGrpSpPr>
        <p:grpSpPr>
          <a:xfrm>
            <a:off x="15230490" y="-566405"/>
            <a:ext cx="2584682" cy="11275148"/>
            <a:chOff x="0" y="-38100"/>
            <a:chExt cx="680739" cy="2969586"/>
          </a:xfrm>
        </p:grpSpPr>
        <p:sp>
          <p:nvSpPr>
            <p:cNvPr id="235" name="Google Shape;235;p11"/>
            <p:cNvSpPr/>
            <p:nvPr/>
          </p:nvSpPr>
          <p:spPr>
            <a:xfrm>
              <a:off x="0" y="0"/>
              <a:ext cx="680739" cy="2931486"/>
            </a:xfrm>
            <a:custGeom>
              <a:rect b="b" l="l" r="r" t="t"/>
              <a:pathLst>
                <a:path extrusionOk="0" h="2931486" w="680739">
                  <a:moveTo>
                    <a:pt x="0" y="0"/>
                  </a:moveTo>
                  <a:lnTo>
                    <a:pt x="680739" y="0"/>
                  </a:lnTo>
                  <a:lnTo>
                    <a:pt x="680739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6" name="Google Shape;236;p11"/>
            <p:cNvSpPr txBox="1"/>
            <p:nvPr/>
          </p:nvSpPr>
          <p:spPr>
            <a:xfrm>
              <a:off x="0" y="-38100"/>
              <a:ext cx="680739" cy="296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1"/>
          <p:cNvSpPr/>
          <p:nvPr/>
        </p:nvSpPr>
        <p:spPr>
          <a:xfrm>
            <a:off x="1148465" y="7184279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0" y="0"/>
                </a:moveTo>
                <a:lnTo>
                  <a:pt x="1226108" y="0"/>
                </a:lnTo>
                <a:lnTo>
                  <a:pt x="1226108" y="2488411"/>
                </a:lnTo>
                <a:lnTo>
                  <a:pt x="0" y="2488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1"/>
          <p:cNvSpPr/>
          <p:nvPr/>
        </p:nvSpPr>
        <p:spPr>
          <a:xfrm>
            <a:off x="1148465" y="614310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0" y="0"/>
                </a:moveTo>
                <a:lnTo>
                  <a:pt x="1226108" y="0"/>
                </a:lnTo>
                <a:lnTo>
                  <a:pt x="1226108" y="2488411"/>
                </a:lnTo>
                <a:lnTo>
                  <a:pt x="0" y="2488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1"/>
          <p:cNvSpPr/>
          <p:nvPr/>
        </p:nvSpPr>
        <p:spPr>
          <a:xfrm flipH="1">
            <a:off x="1148465" y="3899295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1226108" y="0"/>
                </a:moveTo>
                <a:lnTo>
                  <a:pt x="0" y="0"/>
                </a:lnTo>
                <a:lnTo>
                  <a:pt x="0" y="2488410"/>
                </a:lnTo>
                <a:lnTo>
                  <a:pt x="1226108" y="2488410"/>
                </a:lnTo>
                <a:lnTo>
                  <a:pt x="122610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1"/>
          <p:cNvSpPr/>
          <p:nvPr/>
        </p:nvSpPr>
        <p:spPr>
          <a:xfrm flipH="1">
            <a:off x="15909777" y="7184279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1226108" y="0"/>
                </a:moveTo>
                <a:lnTo>
                  <a:pt x="0" y="0"/>
                </a:lnTo>
                <a:lnTo>
                  <a:pt x="0" y="2488411"/>
                </a:lnTo>
                <a:lnTo>
                  <a:pt x="1226108" y="2488411"/>
                </a:lnTo>
                <a:lnTo>
                  <a:pt x="1226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1"/>
          <p:cNvSpPr/>
          <p:nvPr/>
        </p:nvSpPr>
        <p:spPr>
          <a:xfrm flipH="1">
            <a:off x="15909777" y="614310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1226108" y="0"/>
                </a:moveTo>
                <a:lnTo>
                  <a:pt x="0" y="0"/>
                </a:lnTo>
                <a:lnTo>
                  <a:pt x="0" y="2488411"/>
                </a:lnTo>
                <a:lnTo>
                  <a:pt x="1226108" y="2488411"/>
                </a:lnTo>
                <a:lnTo>
                  <a:pt x="12261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1"/>
          <p:cNvSpPr/>
          <p:nvPr/>
        </p:nvSpPr>
        <p:spPr>
          <a:xfrm>
            <a:off x="15909777" y="3899295"/>
            <a:ext cx="1226108" cy="2488411"/>
          </a:xfrm>
          <a:custGeom>
            <a:rect b="b" l="l" r="r" t="t"/>
            <a:pathLst>
              <a:path extrusionOk="0" h="2488411" w="1226108">
                <a:moveTo>
                  <a:pt x="0" y="0"/>
                </a:moveTo>
                <a:lnTo>
                  <a:pt x="1226108" y="0"/>
                </a:lnTo>
                <a:lnTo>
                  <a:pt x="1226108" y="2488410"/>
                </a:lnTo>
                <a:lnTo>
                  <a:pt x="0" y="2488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2"/>
          <p:cNvGrpSpPr/>
          <p:nvPr/>
        </p:nvGrpSpPr>
        <p:grpSpPr>
          <a:xfrm>
            <a:off x="-609862" y="4016728"/>
            <a:ext cx="19507723" cy="1441333"/>
            <a:chOff x="0" y="-38100"/>
            <a:chExt cx="5137837" cy="379610"/>
          </a:xfrm>
        </p:grpSpPr>
        <p:sp>
          <p:nvSpPr>
            <p:cNvPr id="248" name="Google Shape;248;p12"/>
            <p:cNvSpPr/>
            <p:nvPr/>
          </p:nvSpPr>
          <p:spPr>
            <a:xfrm>
              <a:off x="0" y="0"/>
              <a:ext cx="5137837" cy="341510"/>
            </a:xfrm>
            <a:custGeom>
              <a:rect b="b" l="l" r="r" t="t"/>
              <a:pathLst>
                <a:path extrusionOk="0" h="341510" w="5137837">
                  <a:moveTo>
                    <a:pt x="0" y="0"/>
                  </a:moveTo>
                  <a:lnTo>
                    <a:pt x="5137837" y="0"/>
                  </a:lnTo>
                  <a:lnTo>
                    <a:pt x="5137837" y="341510"/>
                  </a:lnTo>
                  <a:lnTo>
                    <a:pt x="0" y="341510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9" name="Google Shape;249;p12"/>
            <p:cNvSpPr txBox="1"/>
            <p:nvPr/>
          </p:nvSpPr>
          <p:spPr>
            <a:xfrm>
              <a:off x="0" y="-38100"/>
              <a:ext cx="5137837" cy="379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2"/>
          <p:cNvSpPr txBox="1"/>
          <p:nvPr/>
        </p:nvSpPr>
        <p:spPr>
          <a:xfrm>
            <a:off x="1028700" y="4515620"/>
            <a:ext cx="762000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 ASCULTAREA ACTIVĂ</a:t>
            </a:r>
            <a:endParaRPr/>
          </a:p>
        </p:txBody>
      </p:sp>
      <p:sp>
        <p:nvSpPr>
          <p:cNvPr id="251" name="Google Shape;251;p12"/>
          <p:cNvSpPr txBox="1"/>
          <p:nvPr/>
        </p:nvSpPr>
        <p:spPr>
          <a:xfrm>
            <a:off x="9639300" y="4515620"/>
            <a:ext cx="762000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COMUNICARE EFICIENTĂ</a:t>
            </a:r>
            <a:endParaRPr/>
          </a:p>
        </p:txBody>
      </p:sp>
      <p:sp>
        <p:nvSpPr>
          <p:cNvPr id="252" name="Google Shape;252;p12"/>
          <p:cNvSpPr txBox="1"/>
          <p:nvPr/>
        </p:nvSpPr>
        <p:spPr>
          <a:xfrm>
            <a:off x="1028700" y="6124575"/>
            <a:ext cx="7620000" cy="1962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cel care vorbește vrea să aibă întreaga atenție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cel care vorbește are impresia că este important, respectat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 lua notițe este important în anumite situații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 asculta și a reține se poate învăța prin exercițiu</a:t>
            </a:r>
            <a:endParaRPr/>
          </a:p>
        </p:txBody>
      </p:sp>
      <p:sp>
        <p:nvSpPr>
          <p:cNvPr id="253" name="Google Shape;253;p12"/>
          <p:cNvSpPr txBox="1"/>
          <p:nvPr/>
        </p:nvSpPr>
        <p:spPr>
          <a:xfrm>
            <a:off x="9639300" y="6124575"/>
            <a:ext cx="76200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ne formăm încrederea în noi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ne formăm încrederea în cei din jur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ascultând vom afla lucruri noi</a:t>
            </a:r>
            <a:endParaRPr/>
          </a:p>
        </p:txBody>
      </p:sp>
      <p:sp>
        <p:nvSpPr>
          <p:cNvPr id="254" name="Google Shape;254;p12"/>
          <p:cNvSpPr txBox="1"/>
          <p:nvPr/>
        </p:nvSpPr>
        <p:spPr>
          <a:xfrm>
            <a:off x="1028700" y="800550"/>
            <a:ext cx="16230600" cy="21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ABILITĂȚI DE COMUNICARE ÎN MANAGEMENTUL CONFLICTULUI</a:t>
            </a:r>
            <a:endParaRPr/>
          </a:p>
        </p:txBody>
      </p:sp>
      <p:sp>
        <p:nvSpPr>
          <p:cNvPr id="255" name="Google Shape;255;p12"/>
          <p:cNvSpPr txBox="1"/>
          <p:nvPr/>
        </p:nvSpPr>
        <p:spPr>
          <a:xfrm>
            <a:off x="1120455" y="3047199"/>
            <a:ext cx="16138845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ASCULATREA ACTIVĂ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3"/>
          <p:cNvGrpSpPr/>
          <p:nvPr/>
        </p:nvGrpSpPr>
        <p:grpSpPr>
          <a:xfrm>
            <a:off x="777141" y="3600450"/>
            <a:ext cx="3086100" cy="3086100"/>
            <a:chOff x="0" y="0"/>
            <a:chExt cx="812800" cy="812800"/>
          </a:xfrm>
        </p:grpSpPr>
        <p:sp>
          <p:nvSpPr>
            <p:cNvPr id="261" name="Google Shape;26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0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Scopul ascultării active</a:t>
              </a:r>
              <a:endParaRPr/>
            </a:p>
          </p:txBody>
        </p:sp>
      </p:grpSp>
      <p:grpSp>
        <p:nvGrpSpPr>
          <p:cNvPr id="263" name="Google Shape;263;p13"/>
          <p:cNvGrpSpPr/>
          <p:nvPr/>
        </p:nvGrpSpPr>
        <p:grpSpPr>
          <a:xfrm>
            <a:off x="5215182" y="3395223"/>
            <a:ext cx="3086100" cy="3086100"/>
            <a:chOff x="0" y="0"/>
            <a:chExt cx="812800" cy="812800"/>
          </a:xfrm>
        </p:grpSpPr>
        <p:sp>
          <p:nvSpPr>
            <p:cNvPr id="264" name="Google Shape;26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833DA"/>
            </a:solidFill>
            <a:ln>
              <a:noFill/>
            </a:ln>
          </p:spPr>
        </p:sp>
        <p:sp>
          <p:nvSpPr>
            <p:cNvPr id="265" name="Google Shape;265;p1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Să dea celuilalt putere</a:t>
              </a:r>
              <a:endParaRPr/>
            </a:p>
          </p:txBody>
        </p:sp>
      </p:grpSp>
      <p:grpSp>
        <p:nvGrpSpPr>
          <p:cNvPr id="266" name="Google Shape;266;p13"/>
          <p:cNvGrpSpPr/>
          <p:nvPr/>
        </p:nvGrpSpPr>
        <p:grpSpPr>
          <a:xfrm>
            <a:off x="8114018" y="1326555"/>
            <a:ext cx="9658350" cy="1255448"/>
            <a:chOff x="0" y="-38100"/>
            <a:chExt cx="2543763" cy="330653"/>
          </a:xfrm>
        </p:grpSpPr>
        <p:sp>
          <p:nvSpPr>
            <p:cNvPr id="267" name="Google Shape;267;p13"/>
            <p:cNvSpPr/>
            <p:nvPr/>
          </p:nvSpPr>
          <p:spPr>
            <a:xfrm>
              <a:off x="0" y="0"/>
              <a:ext cx="2543763" cy="292553"/>
            </a:xfrm>
            <a:custGeom>
              <a:rect b="b" l="l" r="r" t="t"/>
              <a:pathLst>
                <a:path extrusionOk="0" h="292553" w="2543763">
                  <a:moveTo>
                    <a:pt x="40880" y="0"/>
                  </a:moveTo>
                  <a:lnTo>
                    <a:pt x="2502882" y="0"/>
                  </a:lnTo>
                  <a:cubicBezTo>
                    <a:pt x="2513725" y="0"/>
                    <a:pt x="2524123" y="4307"/>
                    <a:pt x="2531789" y="11974"/>
                  </a:cubicBezTo>
                  <a:cubicBezTo>
                    <a:pt x="2539456" y="19640"/>
                    <a:pt x="2543763" y="30038"/>
                    <a:pt x="2543763" y="40880"/>
                  </a:cubicBezTo>
                  <a:lnTo>
                    <a:pt x="2543763" y="251672"/>
                  </a:lnTo>
                  <a:cubicBezTo>
                    <a:pt x="2543763" y="262515"/>
                    <a:pt x="2539456" y="272913"/>
                    <a:pt x="2531789" y="280579"/>
                  </a:cubicBezTo>
                  <a:cubicBezTo>
                    <a:pt x="2524123" y="288246"/>
                    <a:pt x="2513725" y="292553"/>
                    <a:pt x="2502882" y="292553"/>
                  </a:cubicBezTo>
                  <a:lnTo>
                    <a:pt x="40880" y="292553"/>
                  </a:lnTo>
                  <a:cubicBezTo>
                    <a:pt x="30038" y="292553"/>
                    <a:pt x="19640" y="288246"/>
                    <a:pt x="11974" y="280579"/>
                  </a:cubicBezTo>
                  <a:cubicBezTo>
                    <a:pt x="4307" y="272913"/>
                    <a:pt x="0" y="262515"/>
                    <a:pt x="0" y="251672"/>
                  </a:cubicBezTo>
                  <a:lnTo>
                    <a:pt x="0" y="40880"/>
                  </a:lnTo>
                  <a:cubicBezTo>
                    <a:pt x="0" y="30038"/>
                    <a:pt x="4307" y="19640"/>
                    <a:pt x="11974" y="11974"/>
                  </a:cubicBezTo>
                  <a:cubicBezTo>
                    <a:pt x="19640" y="4307"/>
                    <a:pt x="30038" y="0"/>
                    <a:pt x="40880" y="0"/>
                  </a:cubicBezTo>
                  <a:close/>
                </a:path>
              </a:pathLst>
            </a:custGeom>
            <a:solidFill>
              <a:srgbClr val="233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 txBox="1"/>
            <p:nvPr/>
          </p:nvSpPr>
          <p:spPr>
            <a:xfrm>
              <a:off x="0" y="-38100"/>
              <a:ext cx="2543763" cy="330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Să - și rezolve singur problema</a:t>
              </a: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>
            <a:off x="9724808" y="3869882"/>
            <a:ext cx="7683037" cy="1255448"/>
            <a:chOff x="0" y="-38100"/>
            <a:chExt cx="2023516" cy="330653"/>
          </a:xfrm>
        </p:grpSpPr>
        <p:sp>
          <p:nvSpPr>
            <p:cNvPr id="270" name="Google Shape;270;p13"/>
            <p:cNvSpPr/>
            <p:nvPr/>
          </p:nvSpPr>
          <p:spPr>
            <a:xfrm>
              <a:off x="0" y="0"/>
              <a:ext cx="2023516" cy="292553"/>
            </a:xfrm>
            <a:custGeom>
              <a:rect b="b" l="l" r="r" t="t"/>
              <a:pathLst>
                <a:path extrusionOk="0" h="292553" w="2023516">
                  <a:moveTo>
                    <a:pt x="51391" y="0"/>
                  </a:moveTo>
                  <a:lnTo>
                    <a:pt x="1972125" y="0"/>
                  </a:lnTo>
                  <a:cubicBezTo>
                    <a:pt x="1985755" y="0"/>
                    <a:pt x="1998826" y="5414"/>
                    <a:pt x="2008464" y="15052"/>
                  </a:cubicBezTo>
                  <a:cubicBezTo>
                    <a:pt x="2018101" y="24690"/>
                    <a:pt x="2023516" y="37761"/>
                    <a:pt x="2023516" y="51391"/>
                  </a:cubicBezTo>
                  <a:lnTo>
                    <a:pt x="2023516" y="241162"/>
                  </a:lnTo>
                  <a:cubicBezTo>
                    <a:pt x="2023516" y="254792"/>
                    <a:pt x="2018101" y="267863"/>
                    <a:pt x="2008464" y="277501"/>
                  </a:cubicBezTo>
                  <a:cubicBezTo>
                    <a:pt x="1998826" y="287139"/>
                    <a:pt x="1985755" y="292553"/>
                    <a:pt x="1972125" y="292553"/>
                  </a:cubicBezTo>
                  <a:lnTo>
                    <a:pt x="51391" y="292553"/>
                  </a:lnTo>
                  <a:cubicBezTo>
                    <a:pt x="37761" y="292553"/>
                    <a:pt x="24690" y="287139"/>
                    <a:pt x="15052" y="277501"/>
                  </a:cubicBezTo>
                  <a:cubicBezTo>
                    <a:pt x="5414" y="267863"/>
                    <a:pt x="0" y="254792"/>
                    <a:pt x="0" y="241162"/>
                  </a:cubicBezTo>
                  <a:lnTo>
                    <a:pt x="0" y="51391"/>
                  </a:lnTo>
                  <a:cubicBezTo>
                    <a:pt x="0" y="37761"/>
                    <a:pt x="5414" y="24690"/>
                    <a:pt x="15052" y="15052"/>
                  </a:cubicBezTo>
                  <a:cubicBezTo>
                    <a:pt x="24690" y="5414"/>
                    <a:pt x="37761" y="0"/>
                    <a:pt x="51391" y="0"/>
                  </a:cubicBezTo>
                  <a:close/>
                </a:path>
              </a:pathLst>
            </a:custGeom>
            <a:solidFill>
              <a:srgbClr val="233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 txBox="1"/>
            <p:nvPr/>
          </p:nvSpPr>
          <p:spPr>
            <a:xfrm>
              <a:off x="0" y="-38100"/>
              <a:ext cx="2023516" cy="330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Să treacă la etapa următoare în rezolvarea conflictului</a:t>
              </a:r>
              <a:endParaRPr/>
            </a:p>
          </p:txBody>
        </p:sp>
      </p:grpSp>
      <p:grpSp>
        <p:nvGrpSpPr>
          <p:cNvPr id="272" name="Google Shape;272;p13"/>
          <p:cNvGrpSpPr/>
          <p:nvPr/>
        </p:nvGrpSpPr>
        <p:grpSpPr>
          <a:xfrm>
            <a:off x="8301282" y="7584468"/>
            <a:ext cx="9658350" cy="870647"/>
            <a:chOff x="0" y="-38100"/>
            <a:chExt cx="2543763" cy="229306"/>
          </a:xfrm>
        </p:grpSpPr>
        <p:sp>
          <p:nvSpPr>
            <p:cNvPr id="273" name="Google Shape;273;p13"/>
            <p:cNvSpPr/>
            <p:nvPr/>
          </p:nvSpPr>
          <p:spPr>
            <a:xfrm>
              <a:off x="0" y="0"/>
              <a:ext cx="2543763" cy="191206"/>
            </a:xfrm>
            <a:custGeom>
              <a:rect b="b" l="l" r="r" t="t"/>
              <a:pathLst>
                <a:path extrusionOk="0" h="191206" w="2543763">
                  <a:moveTo>
                    <a:pt x="40880" y="0"/>
                  </a:moveTo>
                  <a:lnTo>
                    <a:pt x="2502882" y="0"/>
                  </a:lnTo>
                  <a:cubicBezTo>
                    <a:pt x="2513725" y="0"/>
                    <a:pt x="2524123" y="4307"/>
                    <a:pt x="2531789" y="11974"/>
                  </a:cubicBezTo>
                  <a:cubicBezTo>
                    <a:pt x="2539456" y="19640"/>
                    <a:pt x="2543763" y="30038"/>
                    <a:pt x="2543763" y="40880"/>
                  </a:cubicBezTo>
                  <a:lnTo>
                    <a:pt x="2543763" y="150326"/>
                  </a:lnTo>
                  <a:cubicBezTo>
                    <a:pt x="2543763" y="161168"/>
                    <a:pt x="2539456" y="171566"/>
                    <a:pt x="2531789" y="179232"/>
                  </a:cubicBezTo>
                  <a:cubicBezTo>
                    <a:pt x="2524123" y="186899"/>
                    <a:pt x="2513725" y="191206"/>
                    <a:pt x="2502882" y="191206"/>
                  </a:cubicBezTo>
                  <a:lnTo>
                    <a:pt x="40880" y="191206"/>
                  </a:lnTo>
                  <a:cubicBezTo>
                    <a:pt x="30038" y="191206"/>
                    <a:pt x="19640" y="186899"/>
                    <a:pt x="11974" y="179232"/>
                  </a:cubicBezTo>
                  <a:cubicBezTo>
                    <a:pt x="4307" y="171566"/>
                    <a:pt x="0" y="161168"/>
                    <a:pt x="0" y="150326"/>
                  </a:cubicBezTo>
                  <a:lnTo>
                    <a:pt x="0" y="40880"/>
                  </a:lnTo>
                  <a:cubicBezTo>
                    <a:pt x="0" y="30038"/>
                    <a:pt x="4307" y="19640"/>
                    <a:pt x="11974" y="11974"/>
                  </a:cubicBezTo>
                  <a:cubicBezTo>
                    <a:pt x="19640" y="4307"/>
                    <a:pt x="30038" y="0"/>
                    <a:pt x="40880" y="0"/>
                  </a:cubicBezTo>
                  <a:close/>
                </a:path>
              </a:pathLst>
            </a:custGeom>
            <a:solidFill>
              <a:srgbClr val="233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 txBox="1"/>
            <p:nvPr/>
          </p:nvSpPr>
          <p:spPr>
            <a:xfrm>
              <a:off x="0" y="-38100"/>
              <a:ext cx="2543763" cy="22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Să se descarce emoțional</a:t>
              </a:r>
              <a:endParaRPr/>
            </a:p>
          </p:txBody>
        </p:sp>
      </p:grpSp>
      <p:cxnSp>
        <p:nvCxnSpPr>
          <p:cNvPr id="275" name="Google Shape;275;p13"/>
          <p:cNvCxnSpPr/>
          <p:nvPr/>
        </p:nvCxnSpPr>
        <p:spPr>
          <a:xfrm flipH="1" rot="10800000">
            <a:off x="7877519" y="3171717"/>
            <a:ext cx="847526" cy="847526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6" name="Google Shape;276;p13"/>
          <p:cNvCxnSpPr/>
          <p:nvPr/>
        </p:nvCxnSpPr>
        <p:spPr>
          <a:xfrm flipH="1" rot="10800000">
            <a:off x="8301282" y="4569936"/>
            <a:ext cx="1423525" cy="368336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7" name="Google Shape;277;p13"/>
          <p:cNvCxnSpPr/>
          <p:nvPr/>
        </p:nvCxnSpPr>
        <p:spPr>
          <a:xfrm>
            <a:off x="7466583" y="6338788"/>
            <a:ext cx="821873" cy="695524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8" name="Google Shape;278;p13"/>
          <p:cNvCxnSpPr/>
          <p:nvPr/>
        </p:nvCxnSpPr>
        <p:spPr>
          <a:xfrm>
            <a:off x="4107113" y="4955039"/>
            <a:ext cx="1108069" cy="18846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79" name="Google Shape;279;p13"/>
          <p:cNvSpPr/>
          <p:nvPr/>
        </p:nvSpPr>
        <p:spPr>
          <a:xfrm>
            <a:off x="1224139" y="922985"/>
            <a:ext cx="2639102" cy="2207249"/>
          </a:xfrm>
          <a:custGeom>
            <a:rect b="b" l="l" r="r" t="t"/>
            <a:pathLst>
              <a:path extrusionOk="0" h="2207249" w="2639102">
                <a:moveTo>
                  <a:pt x="0" y="0"/>
                </a:moveTo>
                <a:lnTo>
                  <a:pt x="2639102" y="0"/>
                </a:lnTo>
                <a:lnTo>
                  <a:pt x="2639102" y="2207249"/>
                </a:lnTo>
                <a:lnTo>
                  <a:pt x="0" y="2207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3"/>
          <p:cNvSpPr/>
          <p:nvPr/>
        </p:nvSpPr>
        <p:spPr>
          <a:xfrm>
            <a:off x="1028700" y="8782050"/>
            <a:ext cx="1514090" cy="952500"/>
          </a:xfrm>
          <a:custGeom>
            <a:rect b="b" l="l" r="r" t="t"/>
            <a:pathLst>
              <a:path extrusionOk="0" h="952500" w="1514090">
                <a:moveTo>
                  <a:pt x="0" y="0"/>
                </a:moveTo>
                <a:lnTo>
                  <a:pt x="1514090" y="0"/>
                </a:lnTo>
                <a:lnTo>
                  <a:pt x="1514090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3"/>
          <p:cNvSpPr/>
          <p:nvPr/>
        </p:nvSpPr>
        <p:spPr>
          <a:xfrm>
            <a:off x="6758232" y="7729129"/>
            <a:ext cx="932543" cy="1676140"/>
          </a:xfrm>
          <a:custGeom>
            <a:rect b="b" l="l" r="r" t="t"/>
            <a:pathLst>
              <a:path extrusionOk="0" h="1676140" w="932543">
                <a:moveTo>
                  <a:pt x="0" y="0"/>
                </a:moveTo>
                <a:lnTo>
                  <a:pt x="932544" y="0"/>
                </a:lnTo>
                <a:lnTo>
                  <a:pt x="932544" y="1676141"/>
                </a:lnTo>
                <a:lnTo>
                  <a:pt x="0" y="1676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/>
          <p:nvPr/>
        </p:nvSpPr>
        <p:spPr>
          <a:xfrm>
            <a:off x="1028700" y="825625"/>
            <a:ext cx="16230600" cy="96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ETAPE ALE ASCULTĂRII ACTIVE </a:t>
            </a:r>
            <a:endParaRPr/>
          </a:p>
        </p:txBody>
      </p:sp>
      <p:grpSp>
        <p:nvGrpSpPr>
          <p:cNvPr id="287" name="Google Shape;287;p14"/>
          <p:cNvGrpSpPr/>
          <p:nvPr/>
        </p:nvGrpSpPr>
        <p:grpSpPr>
          <a:xfrm>
            <a:off x="-609862" y="4297516"/>
            <a:ext cx="19507723" cy="1263077"/>
            <a:chOff x="0" y="-38100"/>
            <a:chExt cx="5137837" cy="332662"/>
          </a:xfrm>
        </p:grpSpPr>
        <p:sp>
          <p:nvSpPr>
            <p:cNvPr id="288" name="Google Shape;288;p14"/>
            <p:cNvSpPr/>
            <p:nvPr/>
          </p:nvSpPr>
          <p:spPr>
            <a:xfrm>
              <a:off x="0" y="0"/>
              <a:ext cx="5137837" cy="294562"/>
            </a:xfrm>
            <a:custGeom>
              <a:rect b="b" l="l" r="r" t="t"/>
              <a:pathLst>
                <a:path extrusionOk="0" h="294562" w="5137837">
                  <a:moveTo>
                    <a:pt x="0" y="0"/>
                  </a:moveTo>
                  <a:lnTo>
                    <a:pt x="5137837" y="0"/>
                  </a:lnTo>
                  <a:lnTo>
                    <a:pt x="5137837" y="294562"/>
                  </a:lnTo>
                  <a:lnTo>
                    <a:pt x="0" y="294562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9" name="Google Shape;289;p14"/>
            <p:cNvSpPr txBox="1"/>
            <p:nvPr/>
          </p:nvSpPr>
          <p:spPr>
            <a:xfrm>
              <a:off x="0" y="-38100"/>
              <a:ext cx="5137837" cy="33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14"/>
          <p:cNvSpPr txBox="1"/>
          <p:nvPr/>
        </p:nvSpPr>
        <p:spPr>
          <a:xfrm>
            <a:off x="1074578" y="4722206"/>
            <a:ext cx="4037557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LASĂ INTERLOCUTORUL SĂ VORBEASCĂ</a:t>
            </a:r>
            <a:endParaRPr/>
          </a:p>
        </p:txBody>
      </p:sp>
      <p:sp>
        <p:nvSpPr>
          <p:cNvPr id="291" name="Google Shape;291;p14"/>
          <p:cNvSpPr txBox="1"/>
          <p:nvPr/>
        </p:nvSpPr>
        <p:spPr>
          <a:xfrm>
            <a:off x="7482013" y="4722206"/>
            <a:ext cx="28575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FII EMPATIC</a:t>
            </a:r>
            <a:endParaRPr/>
          </a:p>
        </p:txBody>
      </p:sp>
      <p:sp>
        <p:nvSpPr>
          <p:cNvPr id="292" name="Google Shape;292;p14"/>
          <p:cNvSpPr txBox="1"/>
          <p:nvPr/>
        </p:nvSpPr>
        <p:spPr>
          <a:xfrm>
            <a:off x="13042885" y="4712681"/>
            <a:ext cx="28575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PUNE ÎNTREBĂRI</a:t>
            </a:r>
            <a:endParaRPr/>
          </a:p>
        </p:txBody>
      </p:sp>
      <p:sp>
        <p:nvSpPr>
          <p:cNvPr id="293" name="Google Shape;293;p14"/>
          <p:cNvSpPr txBox="1"/>
          <p:nvPr/>
        </p:nvSpPr>
        <p:spPr>
          <a:xfrm>
            <a:off x="1074578" y="6132385"/>
            <a:ext cx="485775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NU ÎNTRERUPE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NU OFERI AJUTOR SAU SUGESTII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NU VORBI DESPRE SENTIMENTE SAU PROBLEME SIMILARE DIN EXPERIENȚA TA</a:t>
            </a:r>
            <a:endParaRPr/>
          </a:p>
        </p:txBody>
      </p:sp>
      <p:sp>
        <p:nvSpPr>
          <p:cNvPr id="294" name="Google Shape;294;p14"/>
          <p:cNvSpPr txBox="1"/>
          <p:nvPr/>
        </p:nvSpPr>
        <p:spPr>
          <a:xfrm>
            <a:off x="6761003" y="6124575"/>
            <a:ext cx="5165591" cy="1962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PUNE-TE ÎN LOCUL VORBITORULUI PENTRU A-L ÎTELEGE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FII ATENT LA CE SPUNE CEL DE LÂNGĂ TINE</a:t>
            </a:r>
            <a:endParaRPr/>
          </a:p>
        </p:txBody>
      </p:sp>
      <p:sp>
        <p:nvSpPr>
          <p:cNvPr id="295" name="Google Shape;295;p14"/>
          <p:cNvSpPr txBox="1"/>
          <p:nvPr/>
        </p:nvSpPr>
        <p:spPr>
          <a:xfrm>
            <a:off x="12401550" y="6124575"/>
            <a:ext cx="4857750" cy="157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REFORMULEAZĂ CELE SPUSE DE CEL DE LÂNGĂ TINE, FĂRĂ A EXPRIMA ACORD SAU DEZACORD</a:t>
            </a:r>
            <a:endParaRPr/>
          </a:p>
        </p:txBody>
      </p:sp>
      <p:sp>
        <p:nvSpPr>
          <p:cNvPr id="296" name="Google Shape;296;p14"/>
          <p:cNvSpPr/>
          <p:nvPr/>
        </p:nvSpPr>
        <p:spPr>
          <a:xfrm>
            <a:off x="12617748" y="1220773"/>
            <a:ext cx="4641552" cy="2649904"/>
          </a:xfrm>
          <a:custGeom>
            <a:rect b="b" l="l" r="r" t="t"/>
            <a:pathLst>
              <a:path extrusionOk="0" h="2649904" w="4641552">
                <a:moveTo>
                  <a:pt x="0" y="0"/>
                </a:moveTo>
                <a:lnTo>
                  <a:pt x="4641552" y="0"/>
                </a:lnTo>
                <a:lnTo>
                  <a:pt x="4641552" y="2649904"/>
                </a:lnTo>
                <a:lnTo>
                  <a:pt x="0" y="264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/>
          <p:nvPr/>
        </p:nvSpPr>
        <p:spPr>
          <a:xfrm>
            <a:off x="1028700" y="825625"/>
            <a:ext cx="16230600" cy="96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ETAPE ALE ASCULTĂRII ACTIVE </a:t>
            </a:r>
            <a:endParaRPr/>
          </a:p>
        </p:txBody>
      </p:sp>
      <p:grpSp>
        <p:nvGrpSpPr>
          <p:cNvPr id="302" name="Google Shape;302;p15"/>
          <p:cNvGrpSpPr/>
          <p:nvPr/>
        </p:nvGrpSpPr>
        <p:grpSpPr>
          <a:xfrm>
            <a:off x="-609862" y="4297516"/>
            <a:ext cx="19507723" cy="1263077"/>
            <a:chOff x="0" y="-38100"/>
            <a:chExt cx="5137837" cy="332662"/>
          </a:xfrm>
        </p:grpSpPr>
        <p:sp>
          <p:nvSpPr>
            <p:cNvPr id="303" name="Google Shape;303;p15"/>
            <p:cNvSpPr/>
            <p:nvPr/>
          </p:nvSpPr>
          <p:spPr>
            <a:xfrm>
              <a:off x="0" y="0"/>
              <a:ext cx="5137837" cy="294562"/>
            </a:xfrm>
            <a:custGeom>
              <a:rect b="b" l="l" r="r" t="t"/>
              <a:pathLst>
                <a:path extrusionOk="0" h="294562" w="5137837">
                  <a:moveTo>
                    <a:pt x="0" y="0"/>
                  </a:moveTo>
                  <a:lnTo>
                    <a:pt x="5137837" y="0"/>
                  </a:lnTo>
                  <a:lnTo>
                    <a:pt x="5137837" y="294562"/>
                  </a:lnTo>
                  <a:lnTo>
                    <a:pt x="0" y="294562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4" name="Google Shape;304;p15"/>
            <p:cNvSpPr txBox="1"/>
            <p:nvPr/>
          </p:nvSpPr>
          <p:spPr>
            <a:xfrm>
              <a:off x="0" y="-38100"/>
              <a:ext cx="5137837" cy="33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15"/>
          <p:cNvSpPr txBox="1"/>
          <p:nvPr/>
        </p:nvSpPr>
        <p:spPr>
          <a:xfrm>
            <a:off x="1074578" y="4722206"/>
            <a:ext cx="4294091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VERIFICĂ DACA AI ÎNȚELES</a:t>
            </a:r>
            <a:endParaRPr/>
          </a:p>
        </p:txBody>
      </p:sp>
      <p:sp>
        <p:nvSpPr>
          <p:cNvPr id="306" name="Google Shape;306;p15"/>
          <p:cNvSpPr txBox="1"/>
          <p:nvPr/>
        </p:nvSpPr>
        <p:spPr>
          <a:xfrm>
            <a:off x="12401550" y="4722206"/>
            <a:ext cx="4114517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AJUTĂ-L SĂ VORBEASCĂ</a:t>
            </a:r>
            <a:endParaRPr/>
          </a:p>
        </p:txBody>
      </p:sp>
      <p:sp>
        <p:nvSpPr>
          <p:cNvPr id="307" name="Google Shape;307;p15"/>
          <p:cNvSpPr txBox="1"/>
          <p:nvPr/>
        </p:nvSpPr>
        <p:spPr>
          <a:xfrm>
            <a:off x="1074578" y="6132385"/>
            <a:ext cx="485775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ÎNTREABĂ-L DACĂ MAI EXISTĂ CEVA CE AR VREA SĂ SPUNĂ</a:t>
            </a:r>
            <a:endParaRPr/>
          </a:p>
        </p:txBody>
      </p:sp>
      <p:sp>
        <p:nvSpPr>
          <p:cNvPr id="308" name="Google Shape;308;p15"/>
          <p:cNvSpPr txBox="1"/>
          <p:nvPr/>
        </p:nvSpPr>
        <p:spPr>
          <a:xfrm>
            <a:off x="12401550" y="6124575"/>
            <a:ext cx="485775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FII SUPORTIV</a:t>
            </a:r>
            <a:endParaRPr/>
          </a:p>
        </p:txBody>
      </p:sp>
      <p:sp>
        <p:nvSpPr>
          <p:cNvPr id="309" name="Google Shape;309;p15"/>
          <p:cNvSpPr/>
          <p:nvPr/>
        </p:nvSpPr>
        <p:spPr>
          <a:xfrm>
            <a:off x="12617748" y="1220773"/>
            <a:ext cx="4641552" cy="2649904"/>
          </a:xfrm>
          <a:custGeom>
            <a:rect b="b" l="l" r="r" t="t"/>
            <a:pathLst>
              <a:path extrusionOk="0" h="2649904" w="4641552">
                <a:moveTo>
                  <a:pt x="0" y="0"/>
                </a:moveTo>
                <a:lnTo>
                  <a:pt x="4641552" y="0"/>
                </a:lnTo>
                <a:lnTo>
                  <a:pt x="4641552" y="2649904"/>
                </a:lnTo>
                <a:lnTo>
                  <a:pt x="0" y="264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 txBox="1"/>
          <p:nvPr/>
        </p:nvSpPr>
        <p:spPr>
          <a:xfrm>
            <a:off x="1028700" y="703221"/>
            <a:ext cx="11725326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DEZVOLTAREA CAPACITĂȚII DE ASCULTARE ACTIVĂ</a:t>
            </a:r>
            <a:endParaRPr/>
          </a:p>
        </p:txBody>
      </p:sp>
      <p:sp>
        <p:nvSpPr>
          <p:cNvPr id="315" name="Google Shape;315;p16"/>
          <p:cNvSpPr txBox="1"/>
          <p:nvPr/>
        </p:nvSpPr>
        <p:spPr>
          <a:xfrm>
            <a:off x="1028700" y="3000375"/>
            <a:ext cx="11428232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adresează întrebări clarificatoare - Vrei să spui că...?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adresează întrebări deschise - Ce crezi că ți-ar spune dacă...?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fă invitații simple la discuție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adoptă un comportament adecvat situației - fată în față, la același nivel cu vorbitorul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fii relaxat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indică dacă ai înțeles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rezumă și integrează cele ascultate - fă rezumări scurte care să includă informațiile oferite de vorbitor, nu propriile concluzii</a:t>
            </a:r>
            <a:endParaRPr/>
          </a:p>
        </p:txBody>
      </p:sp>
      <p:grpSp>
        <p:nvGrpSpPr>
          <p:cNvPr id="316" name="Google Shape;316;p16"/>
          <p:cNvGrpSpPr/>
          <p:nvPr/>
        </p:nvGrpSpPr>
        <p:grpSpPr>
          <a:xfrm>
            <a:off x="13511610" y="-566405"/>
            <a:ext cx="4296504" cy="11275148"/>
            <a:chOff x="0" y="-38100"/>
            <a:chExt cx="1131590" cy="2969586"/>
          </a:xfrm>
        </p:grpSpPr>
        <p:sp>
          <p:nvSpPr>
            <p:cNvPr id="317" name="Google Shape;317;p16"/>
            <p:cNvSpPr/>
            <p:nvPr/>
          </p:nvSpPr>
          <p:spPr>
            <a:xfrm>
              <a:off x="0" y="0"/>
              <a:ext cx="1131590" cy="2931486"/>
            </a:xfrm>
            <a:custGeom>
              <a:rect b="b" l="l" r="r" t="t"/>
              <a:pathLst>
                <a:path extrusionOk="0" h="2931486" w="1131590">
                  <a:moveTo>
                    <a:pt x="0" y="0"/>
                  </a:moveTo>
                  <a:lnTo>
                    <a:pt x="1131590" y="0"/>
                  </a:lnTo>
                  <a:lnTo>
                    <a:pt x="1131590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18" name="Google Shape;318;p16"/>
            <p:cNvSpPr txBox="1"/>
            <p:nvPr/>
          </p:nvSpPr>
          <p:spPr>
            <a:xfrm>
              <a:off x="0" y="-38100"/>
              <a:ext cx="1131590" cy="296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16"/>
          <p:cNvSpPr/>
          <p:nvPr/>
        </p:nvSpPr>
        <p:spPr>
          <a:xfrm>
            <a:off x="14118848" y="7348743"/>
            <a:ext cx="3120978" cy="2479759"/>
          </a:xfrm>
          <a:custGeom>
            <a:rect b="b" l="l" r="r" t="t"/>
            <a:pathLst>
              <a:path extrusionOk="0" h="2479759" w="3120978">
                <a:moveTo>
                  <a:pt x="0" y="0"/>
                </a:moveTo>
                <a:lnTo>
                  <a:pt x="3120977" y="0"/>
                </a:lnTo>
                <a:lnTo>
                  <a:pt x="3120977" y="2479758"/>
                </a:lnTo>
                <a:lnTo>
                  <a:pt x="0" y="2479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16"/>
          <p:cNvSpPr/>
          <p:nvPr/>
        </p:nvSpPr>
        <p:spPr>
          <a:xfrm>
            <a:off x="14118848" y="703221"/>
            <a:ext cx="3120978" cy="2479759"/>
          </a:xfrm>
          <a:custGeom>
            <a:rect b="b" l="l" r="r" t="t"/>
            <a:pathLst>
              <a:path extrusionOk="0" h="2479759" w="3120978">
                <a:moveTo>
                  <a:pt x="0" y="0"/>
                </a:moveTo>
                <a:lnTo>
                  <a:pt x="3120977" y="0"/>
                </a:lnTo>
                <a:lnTo>
                  <a:pt x="3120977" y="2479758"/>
                </a:lnTo>
                <a:lnTo>
                  <a:pt x="0" y="2479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16"/>
          <p:cNvSpPr/>
          <p:nvPr/>
        </p:nvSpPr>
        <p:spPr>
          <a:xfrm flipH="1">
            <a:off x="14118848" y="4025982"/>
            <a:ext cx="3120978" cy="2479759"/>
          </a:xfrm>
          <a:custGeom>
            <a:rect b="b" l="l" r="r" t="t"/>
            <a:pathLst>
              <a:path extrusionOk="0" h="2479759" w="3120978">
                <a:moveTo>
                  <a:pt x="3120977" y="0"/>
                </a:moveTo>
                <a:lnTo>
                  <a:pt x="0" y="0"/>
                </a:lnTo>
                <a:lnTo>
                  <a:pt x="0" y="2479758"/>
                </a:lnTo>
                <a:lnTo>
                  <a:pt x="3120977" y="2479758"/>
                </a:lnTo>
                <a:lnTo>
                  <a:pt x="312097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"/>
          <p:cNvSpPr txBox="1"/>
          <p:nvPr/>
        </p:nvSpPr>
        <p:spPr>
          <a:xfrm>
            <a:off x="5533974" y="3390900"/>
            <a:ext cx="11725326" cy="3133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FILTRAREA - alegerea numai a unor judecăți, informații date de vorbitor și ignorarea celorlalte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JUDECAREA - realizarea unor judecăți de valoare privindu-l pe cel care vorbește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GLASUL RAȚIUNII - ascultarea propriilor gânduri concomitent cu ascultarea celui care vorbește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ANTICIPAREA - credința proprie că știi deja ceea ce vorbitorul abia urmează să spună</a:t>
            </a:r>
            <a:endParaRPr/>
          </a:p>
        </p:txBody>
      </p:sp>
      <p:sp>
        <p:nvSpPr>
          <p:cNvPr id="327" name="Google Shape;327;p17"/>
          <p:cNvSpPr txBox="1"/>
          <p:nvPr/>
        </p:nvSpPr>
        <p:spPr>
          <a:xfrm>
            <a:off x="5533974" y="840919"/>
            <a:ext cx="11725326" cy="828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BARIERE ÎN CALEA ASCULTĂRII ACTIVE</a:t>
            </a:r>
            <a:endParaRPr/>
          </a:p>
        </p:txBody>
      </p:sp>
      <p:grpSp>
        <p:nvGrpSpPr>
          <p:cNvPr id="328" name="Google Shape;328;p17"/>
          <p:cNvGrpSpPr/>
          <p:nvPr/>
        </p:nvGrpSpPr>
        <p:grpSpPr>
          <a:xfrm>
            <a:off x="469178" y="-566405"/>
            <a:ext cx="4207376" cy="11275148"/>
            <a:chOff x="0" y="-38100"/>
            <a:chExt cx="1108116" cy="2969586"/>
          </a:xfrm>
        </p:grpSpPr>
        <p:sp>
          <p:nvSpPr>
            <p:cNvPr id="329" name="Google Shape;329;p17"/>
            <p:cNvSpPr/>
            <p:nvPr/>
          </p:nvSpPr>
          <p:spPr>
            <a:xfrm>
              <a:off x="0" y="0"/>
              <a:ext cx="1108116" cy="2931486"/>
            </a:xfrm>
            <a:custGeom>
              <a:rect b="b" l="l" r="r" t="t"/>
              <a:pathLst>
                <a:path extrusionOk="0" h="2931486" w="1108116">
                  <a:moveTo>
                    <a:pt x="0" y="0"/>
                  </a:moveTo>
                  <a:lnTo>
                    <a:pt x="1108116" y="0"/>
                  </a:lnTo>
                  <a:lnTo>
                    <a:pt x="1108116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0" name="Google Shape;330;p17"/>
            <p:cNvSpPr txBox="1"/>
            <p:nvPr/>
          </p:nvSpPr>
          <p:spPr>
            <a:xfrm>
              <a:off x="0" y="-38100"/>
              <a:ext cx="1108116" cy="296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7"/>
          <p:cNvSpPr/>
          <p:nvPr/>
        </p:nvSpPr>
        <p:spPr>
          <a:xfrm>
            <a:off x="1035521" y="7339246"/>
            <a:ext cx="3074689" cy="2442980"/>
          </a:xfrm>
          <a:custGeom>
            <a:rect b="b" l="l" r="r" t="t"/>
            <a:pathLst>
              <a:path extrusionOk="0" h="2442980" w="3074689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7"/>
          <p:cNvSpPr/>
          <p:nvPr/>
        </p:nvSpPr>
        <p:spPr>
          <a:xfrm flipH="1">
            <a:off x="1035521" y="3922010"/>
            <a:ext cx="3074689" cy="2442980"/>
          </a:xfrm>
          <a:custGeom>
            <a:rect b="b" l="l" r="r" t="t"/>
            <a:pathLst>
              <a:path extrusionOk="0" h="2442980" w="3074689">
                <a:moveTo>
                  <a:pt x="3074690" y="0"/>
                </a:moveTo>
                <a:lnTo>
                  <a:pt x="0" y="0"/>
                </a:lnTo>
                <a:lnTo>
                  <a:pt x="0" y="2442980"/>
                </a:lnTo>
                <a:lnTo>
                  <a:pt x="3074690" y="2442980"/>
                </a:lnTo>
                <a:lnTo>
                  <a:pt x="307469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7"/>
          <p:cNvSpPr/>
          <p:nvPr/>
        </p:nvSpPr>
        <p:spPr>
          <a:xfrm>
            <a:off x="1035521" y="504774"/>
            <a:ext cx="3074689" cy="2442980"/>
          </a:xfrm>
          <a:custGeom>
            <a:rect b="b" l="l" r="r" t="t"/>
            <a:pathLst>
              <a:path extrusionOk="0" h="2442980" w="3074689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/>
          <p:nvPr/>
        </p:nvSpPr>
        <p:spPr>
          <a:xfrm>
            <a:off x="1028700" y="787525"/>
            <a:ext cx="16230600" cy="718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CUM SĂ TE DESCURCI ÎNTR-UN CONFLICT</a:t>
            </a:r>
            <a:endParaRPr/>
          </a:p>
        </p:txBody>
      </p:sp>
      <p:sp>
        <p:nvSpPr>
          <p:cNvPr id="339" name="Google Shape;339;p18"/>
          <p:cNvSpPr txBox="1"/>
          <p:nvPr/>
        </p:nvSpPr>
        <p:spPr>
          <a:xfrm>
            <a:off x="1028700" y="2975327"/>
            <a:ext cx="10798019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Când nu știm care este opinia cea mai adevărată trebuie să o alegem pe cea mai cinstită - J. Joubert</a:t>
            </a:r>
            <a:endParaRPr/>
          </a:p>
        </p:txBody>
      </p:sp>
      <p:grpSp>
        <p:nvGrpSpPr>
          <p:cNvPr id="340" name="Google Shape;340;p18"/>
          <p:cNvGrpSpPr/>
          <p:nvPr/>
        </p:nvGrpSpPr>
        <p:grpSpPr>
          <a:xfrm>
            <a:off x="-609862" y="4297516"/>
            <a:ext cx="19507723" cy="1263077"/>
            <a:chOff x="0" y="-38100"/>
            <a:chExt cx="5137837" cy="332662"/>
          </a:xfrm>
        </p:grpSpPr>
        <p:sp>
          <p:nvSpPr>
            <p:cNvPr id="341" name="Google Shape;341;p18"/>
            <p:cNvSpPr/>
            <p:nvPr/>
          </p:nvSpPr>
          <p:spPr>
            <a:xfrm>
              <a:off x="0" y="0"/>
              <a:ext cx="5137837" cy="294562"/>
            </a:xfrm>
            <a:custGeom>
              <a:rect b="b" l="l" r="r" t="t"/>
              <a:pathLst>
                <a:path extrusionOk="0" h="294562" w="5137837">
                  <a:moveTo>
                    <a:pt x="0" y="0"/>
                  </a:moveTo>
                  <a:lnTo>
                    <a:pt x="5137837" y="0"/>
                  </a:lnTo>
                  <a:lnTo>
                    <a:pt x="5137837" y="294562"/>
                  </a:lnTo>
                  <a:lnTo>
                    <a:pt x="0" y="294562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2" name="Google Shape;342;p18"/>
            <p:cNvSpPr txBox="1"/>
            <p:nvPr/>
          </p:nvSpPr>
          <p:spPr>
            <a:xfrm>
              <a:off x="0" y="-38100"/>
              <a:ext cx="5137837" cy="33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8"/>
          <p:cNvSpPr txBox="1"/>
          <p:nvPr/>
        </p:nvSpPr>
        <p:spPr>
          <a:xfrm>
            <a:off x="1074578" y="4722206"/>
            <a:ext cx="2857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RENUNȚAREA</a:t>
            </a:r>
            <a:endParaRPr/>
          </a:p>
        </p:txBody>
      </p:sp>
      <p:sp>
        <p:nvSpPr>
          <p:cNvPr id="344" name="Google Shape;344;p18"/>
          <p:cNvSpPr txBox="1"/>
          <p:nvPr/>
        </p:nvSpPr>
        <p:spPr>
          <a:xfrm>
            <a:off x="6738064" y="4722206"/>
            <a:ext cx="2857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FORȚARE</a:t>
            </a:r>
            <a:endParaRPr/>
          </a:p>
        </p:txBody>
      </p:sp>
      <p:sp>
        <p:nvSpPr>
          <p:cNvPr id="345" name="Google Shape;345;p18"/>
          <p:cNvSpPr txBox="1"/>
          <p:nvPr/>
        </p:nvSpPr>
        <p:spPr>
          <a:xfrm>
            <a:off x="12401550" y="4722206"/>
            <a:ext cx="2857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APLANARE</a:t>
            </a:r>
            <a:endParaRPr/>
          </a:p>
        </p:txBody>
      </p:sp>
      <p:sp>
        <p:nvSpPr>
          <p:cNvPr id="346" name="Google Shape;346;p18"/>
          <p:cNvSpPr txBox="1"/>
          <p:nvPr/>
        </p:nvSpPr>
        <p:spPr>
          <a:xfrm>
            <a:off x="1074578" y="6132385"/>
            <a:ext cx="4857750" cy="2352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 evita un străin ostil poate fi o alegere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 dori să te retragi dintr-un conflict pentru a te calma și ați controla impulsurile, poate fi o altă alegere</a:t>
            </a:r>
            <a:endParaRPr/>
          </a:p>
        </p:txBody>
      </p:sp>
      <p:sp>
        <p:nvSpPr>
          <p:cNvPr id="347" name="Google Shape;347;p18"/>
          <p:cNvSpPr txBox="1"/>
          <p:nvPr/>
        </p:nvSpPr>
        <p:spPr>
          <a:xfrm>
            <a:off x="6761003" y="6124575"/>
            <a:ext cx="4857750" cy="1962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îți indeplinești obiectivul indiferent de consecințe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obiectivul este foarte important și relația nu contează</a:t>
            </a:r>
            <a:endParaRPr/>
          </a:p>
        </p:txBody>
      </p:sp>
      <p:sp>
        <p:nvSpPr>
          <p:cNvPr id="348" name="Google Shape;348;p18"/>
          <p:cNvSpPr txBox="1"/>
          <p:nvPr/>
        </p:nvSpPr>
        <p:spPr>
          <a:xfrm>
            <a:off x="12401550" y="6124575"/>
            <a:ext cx="4857750" cy="1962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renunți la obiectiv pentru a menține relația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spui - Îmi pare rău!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ești atent la ce simte persoana de lângă tine</a:t>
            </a:r>
            <a:endParaRPr/>
          </a:p>
        </p:txBody>
      </p:sp>
      <p:sp>
        <p:nvSpPr>
          <p:cNvPr id="349" name="Google Shape;349;p18"/>
          <p:cNvSpPr/>
          <p:nvPr/>
        </p:nvSpPr>
        <p:spPr>
          <a:xfrm>
            <a:off x="12617748" y="1220773"/>
            <a:ext cx="4641552" cy="2649904"/>
          </a:xfrm>
          <a:custGeom>
            <a:rect b="b" l="l" r="r" t="t"/>
            <a:pathLst>
              <a:path extrusionOk="0" h="2649904" w="4641552">
                <a:moveTo>
                  <a:pt x="0" y="0"/>
                </a:moveTo>
                <a:lnTo>
                  <a:pt x="4641552" y="0"/>
                </a:lnTo>
                <a:lnTo>
                  <a:pt x="4641552" y="2649904"/>
                </a:lnTo>
                <a:lnTo>
                  <a:pt x="0" y="264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"/>
          <p:cNvSpPr txBox="1"/>
          <p:nvPr/>
        </p:nvSpPr>
        <p:spPr>
          <a:xfrm>
            <a:off x="1028700" y="787525"/>
            <a:ext cx="16230600" cy="718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CUM SĂ TE DESCURCI ÎNTR-UN CONFLICT</a:t>
            </a:r>
            <a:endParaRPr/>
          </a:p>
        </p:txBody>
      </p:sp>
      <p:sp>
        <p:nvSpPr>
          <p:cNvPr id="355" name="Google Shape;355;p19"/>
          <p:cNvSpPr txBox="1"/>
          <p:nvPr/>
        </p:nvSpPr>
        <p:spPr>
          <a:xfrm>
            <a:off x="1028700" y="2975327"/>
            <a:ext cx="10798019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Când nu știm care este opinia cea mai adevărată trebuie să o alegem pe cea mai cinstită - J. Joubert</a:t>
            </a:r>
            <a:endParaRPr/>
          </a:p>
        </p:txBody>
      </p:sp>
      <p:grpSp>
        <p:nvGrpSpPr>
          <p:cNvPr id="356" name="Google Shape;356;p19"/>
          <p:cNvGrpSpPr/>
          <p:nvPr/>
        </p:nvGrpSpPr>
        <p:grpSpPr>
          <a:xfrm>
            <a:off x="-609862" y="4297516"/>
            <a:ext cx="19507723" cy="1263077"/>
            <a:chOff x="0" y="-38100"/>
            <a:chExt cx="5137837" cy="332662"/>
          </a:xfrm>
        </p:grpSpPr>
        <p:sp>
          <p:nvSpPr>
            <p:cNvPr id="357" name="Google Shape;357;p19"/>
            <p:cNvSpPr/>
            <p:nvPr/>
          </p:nvSpPr>
          <p:spPr>
            <a:xfrm>
              <a:off x="0" y="0"/>
              <a:ext cx="5137837" cy="294562"/>
            </a:xfrm>
            <a:custGeom>
              <a:rect b="b" l="l" r="r" t="t"/>
              <a:pathLst>
                <a:path extrusionOk="0" h="294562" w="5137837">
                  <a:moveTo>
                    <a:pt x="0" y="0"/>
                  </a:moveTo>
                  <a:lnTo>
                    <a:pt x="5137837" y="0"/>
                  </a:lnTo>
                  <a:lnTo>
                    <a:pt x="5137837" y="294562"/>
                  </a:lnTo>
                  <a:lnTo>
                    <a:pt x="0" y="294562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8" name="Google Shape;358;p19"/>
            <p:cNvSpPr txBox="1"/>
            <p:nvPr/>
          </p:nvSpPr>
          <p:spPr>
            <a:xfrm>
              <a:off x="0" y="-38100"/>
              <a:ext cx="5137837" cy="33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19"/>
          <p:cNvSpPr txBox="1"/>
          <p:nvPr/>
        </p:nvSpPr>
        <p:spPr>
          <a:xfrm>
            <a:off x="1074578" y="4722206"/>
            <a:ext cx="2857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COMPROMIS</a:t>
            </a:r>
            <a:endParaRPr/>
          </a:p>
        </p:txBody>
      </p:sp>
      <p:sp>
        <p:nvSpPr>
          <p:cNvPr id="360" name="Google Shape;360;p19"/>
          <p:cNvSpPr txBox="1"/>
          <p:nvPr/>
        </p:nvSpPr>
        <p:spPr>
          <a:xfrm>
            <a:off x="12237173" y="4686300"/>
            <a:ext cx="343233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CONFRUNTARE</a:t>
            </a:r>
            <a:endParaRPr/>
          </a:p>
        </p:txBody>
      </p:sp>
      <p:sp>
        <p:nvSpPr>
          <p:cNvPr id="361" name="Google Shape;361;p19"/>
          <p:cNvSpPr txBox="1"/>
          <p:nvPr/>
        </p:nvSpPr>
        <p:spPr>
          <a:xfrm>
            <a:off x="1074578" y="6132385"/>
            <a:ext cx="4857750" cy="2352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renunți la o parte din obiectiv pentru a ajunge la o înțelegere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ai disponibilitatea de a analiza situația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câștigați amândoi!</a:t>
            </a:r>
            <a:endParaRPr/>
          </a:p>
        </p:txBody>
      </p:sp>
      <p:sp>
        <p:nvSpPr>
          <p:cNvPr id="362" name="Google Shape;362;p19"/>
          <p:cNvSpPr txBox="1"/>
          <p:nvPr/>
        </p:nvSpPr>
        <p:spPr>
          <a:xfrm>
            <a:off x="12401550" y="6124575"/>
            <a:ext cx="4857750" cy="1962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cooperarea pentru rezolvarea probelemlor curente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negociere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găsirea soluțiilor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păstrarea relației</a:t>
            </a:r>
            <a:endParaRPr/>
          </a:p>
        </p:txBody>
      </p:sp>
      <p:sp>
        <p:nvSpPr>
          <p:cNvPr id="363" name="Google Shape;363;p19"/>
          <p:cNvSpPr/>
          <p:nvPr/>
        </p:nvSpPr>
        <p:spPr>
          <a:xfrm>
            <a:off x="12617748" y="1220773"/>
            <a:ext cx="4641552" cy="2649904"/>
          </a:xfrm>
          <a:custGeom>
            <a:rect b="b" l="l" r="r" t="t"/>
            <a:pathLst>
              <a:path extrusionOk="0" h="2649904" w="4641552">
                <a:moveTo>
                  <a:pt x="0" y="0"/>
                </a:moveTo>
                <a:lnTo>
                  <a:pt x="4641552" y="0"/>
                </a:lnTo>
                <a:lnTo>
                  <a:pt x="4641552" y="2649904"/>
                </a:lnTo>
                <a:lnTo>
                  <a:pt x="0" y="264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-609862" y="5945274"/>
            <a:ext cx="19507723" cy="3313030"/>
            <a:chOff x="0" y="-38100"/>
            <a:chExt cx="5137837" cy="87256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137837" cy="834467"/>
            </a:xfrm>
            <a:custGeom>
              <a:rect b="b" l="l" r="r" t="t"/>
              <a:pathLst>
                <a:path extrusionOk="0" h="834467" w="5137837">
                  <a:moveTo>
                    <a:pt x="0" y="0"/>
                  </a:moveTo>
                  <a:lnTo>
                    <a:pt x="5137837" y="0"/>
                  </a:lnTo>
                  <a:lnTo>
                    <a:pt x="5137837" y="834467"/>
                  </a:lnTo>
                  <a:lnTo>
                    <a:pt x="0" y="834467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6" name="Google Shape;96;p2"/>
            <p:cNvSpPr txBox="1"/>
            <p:nvPr/>
          </p:nvSpPr>
          <p:spPr>
            <a:xfrm>
              <a:off x="0" y="-38100"/>
              <a:ext cx="5137837" cy="872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 txBox="1"/>
          <p:nvPr/>
        </p:nvSpPr>
        <p:spPr>
          <a:xfrm>
            <a:off x="4544458" y="1019175"/>
            <a:ext cx="9199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OBIE</a:t>
            </a:r>
            <a:r>
              <a:rPr lang="en-US" sz="12000">
                <a:solidFill>
                  <a:srgbClr val="320B01"/>
                </a:solidFill>
              </a:rPr>
              <a:t>C</a:t>
            </a:r>
            <a:r>
              <a:rPr b="0" i="0" lang="en-US" sz="12000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TIVE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1033433" y="7095836"/>
            <a:ext cx="33337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DESPRE CONFLICT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5330805" y="7090567"/>
            <a:ext cx="3333750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SURSE ALE CONFLICTULUI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9628178" y="7090567"/>
            <a:ext cx="3333750" cy="168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ABILITAȚI DE COMUNICARE ÎN MANAGEMENTUL CONFLICTULUI</a:t>
            </a:r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>
            <a:off x="2080677" y="5472938"/>
            <a:ext cx="1239263" cy="1239263"/>
            <a:chOff x="0" y="0"/>
            <a:chExt cx="1652351" cy="1652351"/>
          </a:xfrm>
        </p:grpSpPr>
        <p:sp>
          <p:nvSpPr>
            <p:cNvPr id="102" name="Google Shape;102;p2"/>
            <p:cNvSpPr/>
            <p:nvPr/>
          </p:nvSpPr>
          <p:spPr>
            <a:xfrm>
              <a:off x="0" y="0"/>
              <a:ext cx="1652351" cy="1652351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A0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0" y="10835"/>
              <a:ext cx="1652351" cy="1421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5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00" u="none" cap="none" strike="noStrike">
                  <a:solidFill>
                    <a:srgbClr val="FFFFFF"/>
                  </a:solidFill>
                  <a:latin typeface="Eczar SemiBold"/>
                  <a:ea typeface="Eczar SemiBold"/>
                  <a:cs typeface="Eczar SemiBold"/>
                  <a:sym typeface="Eczar SemiBold"/>
                </a:rPr>
                <a:t>1</a:t>
              </a:r>
              <a:endParaRPr/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6378049" y="5472938"/>
            <a:ext cx="1239263" cy="1239263"/>
            <a:chOff x="0" y="0"/>
            <a:chExt cx="1652351" cy="1652351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1652351" cy="1652351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A0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10835"/>
              <a:ext cx="1652351" cy="1421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5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00" u="none" cap="none" strike="noStrike">
                  <a:solidFill>
                    <a:srgbClr val="FFFFFF"/>
                  </a:solidFill>
                  <a:latin typeface="Eczar SemiBold"/>
                  <a:ea typeface="Eczar SemiBold"/>
                  <a:cs typeface="Eczar SemiBold"/>
                  <a:sym typeface="Eczar SemiBold"/>
                </a:rPr>
                <a:t>2</a:t>
              </a:r>
              <a:endParaRPr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10675421" y="5472938"/>
            <a:ext cx="1239263" cy="1239263"/>
            <a:chOff x="0" y="0"/>
            <a:chExt cx="1652351" cy="1652351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1652351" cy="1652351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A0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10835"/>
              <a:ext cx="1652351" cy="1421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5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00" u="none" cap="none" strike="noStrike">
                  <a:solidFill>
                    <a:srgbClr val="FFFFFF"/>
                  </a:solidFill>
                  <a:latin typeface="Eczar SemiBold"/>
                  <a:ea typeface="Eczar SemiBold"/>
                  <a:cs typeface="Eczar SemiBold"/>
                  <a:sym typeface="Eczar SemiBold"/>
                </a:rPr>
                <a:t>3</a:t>
              </a:r>
              <a:endParaRPr/>
            </a:p>
          </p:txBody>
        </p:sp>
      </p:grpSp>
      <p:sp>
        <p:nvSpPr>
          <p:cNvPr id="110" name="Google Shape;110;p2"/>
          <p:cNvSpPr/>
          <p:nvPr/>
        </p:nvSpPr>
        <p:spPr>
          <a:xfrm rot="381571">
            <a:off x="1005673" y="1339713"/>
            <a:ext cx="2115813" cy="2894768"/>
          </a:xfrm>
          <a:custGeom>
            <a:rect b="b" l="l" r="r" t="t"/>
            <a:pathLst>
              <a:path extrusionOk="0" h="2894768" w="2115813">
                <a:moveTo>
                  <a:pt x="0" y="0"/>
                </a:moveTo>
                <a:lnTo>
                  <a:pt x="2115813" y="0"/>
                </a:lnTo>
                <a:lnTo>
                  <a:pt x="2115813" y="2894768"/>
                </a:lnTo>
                <a:lnTo>
                  <a:pt x="0" y="2894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2"/>
          <p:cNvSpPr/>
          <p:nvPr/>
        </p:nvSpPr>
        <p:spPr>
          <a:xfrm rot="2783279">
            <a:off x="-86714" y="-301101"/>
            <a:ext cx="2240294" cy="3065078"/>
          </a:xfrm>
          <a:custGeom>
            <a:rect b="b" l="l" r="r" t="t"/>
            <a:pathLst>
              <a:path extrusionOk="0" h="3065078" w="2240294">
                <a:moveTo>
                  <a:pt x="0" y="0"/>
                </a:moveTo>
                <a:lnTo>
                  <a:pt x="2240294" y="0"/>
                </a:lnTo>
                <a:lnTo>
                  <a:pt x="2240294" y="3065079"/>
                </a:lnTo>
                <a:lnTo>
                  <a:pt x="0" y="3065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2"/>
          <p:cNvSpPr txBox="1"/>
          <p:nvPr/>
        </p:nvSpPr>
        <p:spPr>
          <a:xfrm>
            <a:off x="13925550" y="7090567"/>
            <a:ext cx="3333750" cy="84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CUM GESTIONĂM CONFLICTELE</a:t>
            </a: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>
            <a:off x="14972793" y="5472938"/>
            <a:ext cx="1239263" cy="1239263"/>
            <a:chOff x="0" y="0"/>
            <a:chExt cx="1652351" cy="1652351"/>
          </a:xfrm>
        </p:grpSpPr>
        <p:sp>
          <p:nvSpPr>
            <p:cNvPr id="114" name="Google Shape;114;p2"/>
            <p:cNvSpPr/>
            <p:nvPr/>
          </p:nvSpPr>
          <p:spPr>
            <a:xfrm>
              <a:off x="0" y="0"/>
              <a:ext cx="1652351" cy="1652351"/>
            </a:xfrm>
            <a:custGeom>
              <a:rect b="b" l="l" r="r" t="t"/>
              <a:pathLst>
                <a:path extrusionOk="0"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A0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0" y="10835"/>
              <a:ext cx="1652351" cy="1421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5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00" u="none" cap="none" strike="noStrike">
                  <a:solidFill>
                    <a:srgbClr val="FFFFFF"/>
                  </a:solidFill>
                  <a:latin typeface="Eczar SemiBold"/>
                  <a:ea typeface="Eczar SemiBold"/>
                  <a:cs typeface="Eczar SemiBold"/>
                  <a:sym typeface="Eczar SemiBold"/>
                </a:rPr>
                <a:t>4</a:t>
              </a:r>
              <a:endParaRPr/>
            </a:p>
          </p:txBody>
        </p:sp>
      </p:grpSp>
      <p:sp>
        <p:nvSpPr>
          <p:cNvPr id="116" name="Google Shape;116;p2"/>
          <p:cNvSpPr/>
          <p:nvPr/>
        </p:nvSpPr>
        <p:spPr>
          <a:xfrm flipH="1" rot="-384000">
            <a:off x="15165581" y="1604631"/>
            <a:ext cx="2115813" cy="2894768"/>
          </a:xfrm>
          <a:custGeom>
            <a:rect b="b" l="l" r="r" t="t"/>
            <a:pathLst>
              <a:path extrusionOk="0" h="2894768" w="2115813">
                <a:moveTo>
                  <a:pt x="2115813" y="0"/>
                </a:moveTo>
                <a:lnTo>
                  <a:pt x="0" y="0"/>
                </a:lnTo>
                <a:lnTo>
                  <a:pt x="0" y="2894768"/>
                </a:lnTo>
                <a:lnTo>
                  <a:pt x="2115813" y="2894768"/>
                </a:lnTo>
                <a:lnTo>
                  <a:pt x="211581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 flipH="1" rot="-2784000">
            <a:off x="16139153" y="-301030"/>
            <a:ext cx="2240294" cy="3065078"/>
          </a:xfrm>
          <a:custGeom>
            <a:rect b="b" l="l" r="r" t="t"/>
            <a:pathLst>
              <a:path extrusionOk="0" h="3065078" w="2240294">
                <a:moveTo>
                  <a:pt x="2240294" y="0"/>
                </a:moveTo>
                <a:lnTo>
                  <a:pt x="0" y="0"/>
                </a:lnTo>
                <a:lnTo>
                  <a:pt x="0" y="3065078"/>
                </a:lnTo>
                <a:lnTo>
                  <a:pt x="2240294" y="3065078"/>
                </a:lnTo>
                <a:lnTo>
                  <a:pt x="224029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"/>
          <p:cNvSpPr txBox="1"/>
          <p:nvPr/>
        </p:nvSpPr>
        <p:spPr>
          <a:xfrm>
            <a:off x="1028700" y="791025"/>
            <a:ext cx="1623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CONFLICTUL POATE FI REZOLVAT PRIN</a:t>
            </a:r>
            <a:endParaRPr/>
          </a:p>
        </p:txBody>
      </p:sp>
      <p:sp>
        <p:nvSpPr>
          <p:cNvPr id="369" name="Google Shape;369;p20"/>
          <p:cNvSpPr txBox="1"/>
          <p:nvPr/>
        </p:nvSpPr>
        <p:spPr>
          <a:xfrm>
            <a:off x="1876152" y="3161360"/>
            <a:ext cx="14218652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8159" lvl="1" marL="103632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PUTERE - POLITICĂ, VIOLENȚĂ FIZICĂ, INTENȚII COERCITIVE</a:t>
            </a:r>
            <a:endParaRPr/>
          </a:p>
          <a:p>
            <a:pPr indent="-518159" lvl="1" marL="103632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DREPTURI - PROCES LEGAL</a:t>
            </a:r>
            <a:endParaRPr/>
          </a:p>
          <a:p>
            <a:pPr indent="-518159" lvl="1" marL="103632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INTERESE - NEGOCIERE</a:t>
            </a:r>
            <a:endParaRPr/>
          </a:p>
        </p:txBody>
      </p:sp>
      <p:grpSp>
        <p:nvGrpSpPr>
          <p:cNvPr id="370" name="Google Shape;370;p20"/>
          <p:cNvGrpSpPr/>
          <p:nvPr/>
        </p:nvGrpSpPr>
        <p:grpSpPr>
          <a:xfrm>
            <a:off x="-768384" y="6636199"/>
            <a:ext cx="19507723" cy="2943436"/>
            <a:chOff x="0" y="-38100"/>
            <a:chExt cx="5137837" cy="775226"/>
          </a:xfrm>
        </p:grpSpPr>
        <p:sp>
          <p:nvSpPr>
            <p:cNvPr id="371" name="Google Shape;371;p20"/>
            <p:cNvSpPr/>
            <p:nvPr/>
          </p:nvSpPr>
          <p:spPr>
            <a:xfrm>
              <a:off x="0" y="0"/>
              <a:ext cx="5137837" cy="737126"/>
            </a:xfrm>
            <a:custGeom>
              <a:rect b="b" l="l" r="r" t="t"/>
              <a:pathLst>
                <a:path extrusionOk="0" h="737126" w="5137837">
                  <a:moveTo>
                    <a:pt x="0" y="0"/>
                  </a:moveTo>
                  <a:lnTo>
                    <a:pt x="5137837" y="0"/>
                  </a:lnTo>
                  <a:lnTo>
                    <a:pt x="5137837" y="737126"/>
                  </a:lnTo>
                  <a:lnTo>
                    <a:pt x="0" y="737126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2" name="Google Shape;372;p20"/>
            <p:cNvSpPr txBox="1"/>
            <p:nvPr/>
          </p:nvSpPr>
          <p:spPr>
            <a:xfrm>
              <a:off x="0" y="-38100"/>
              <a:ext cx="5137837" cy="775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20"/>
          <p:cNvSpPr/>
          <p:nvPr/>
        </p:nvSpPr>
        <p:spPr>
          <a:xfrm>
            <a:off x="7859993" y="7227747"/>
            <a:ext cx="2568015" cy="1905000"/>
          </a:xfrm>
          <a:custGeom>
            <a:rect b="b" l="l" r="r" t="t"/>
            <a:pathLst>
              <a:path extrusionOk="0" h="1905000" w="2568015">
                <a:moveTo>
                  <a:pt x="0" y="0"/>
                </a:moveTo>
                <a:lnTo>
                  <a:pt x="2568014" y="0"/>
                </a:lnTo>
                <a:lnTo>
                  <a:pt x="2568014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20"/>
          <p:cNvSpPr/>
          <p:nvPr/>
        </p:nvSpPr>
        <p:spPr>
          <a:xfrm>
            <a:off x="4272420" y="7227747"/>
            <a:ext cx="2568015" cy="1905000"/>
          </a:xfrm>
          <a:custGeom>
            <a:rect b="b" l="l" r="r" t="t"/>
            <a:pathLst>
              <a:path extrusionOk="0" h="1905000" w="2568015">
                <a:moveTo>
                  <a:pt x="0" y="0"/>
                </a:moveTo>
                <a:lnTo>
                  <a:pt x="2568015" y="0"/>
                </a:lnTo>
                <a:lnTo>
                  <a:pt x="256801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20"/>
          <p:cNvSpPr/>
          <p:nvPr/>
        </p:nvSpPr>
        <p:spPr>
          <a:xfrm>
            <a:off x="11447565" y="7227747"/>
            <a:ext cx="2568015" cy="1905000"/>
          </a:xfrm>
          <a:custGeom>
            <a:rect b="b" l="l" r="r" t="t"/>
            <a:pathLst>
              <a:path extrusionOk="0" h="1905000" w="2568015">
                <a:moveTo>
                  <a:pt x="0" y="0"/>
                </a:moveTo>
                <a:lnTo>
                  <a:pt x="2568015" y="0"/>
                </a:lnTo>
                <a:lnTo>
                  <a:pt x="256801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20"/>
          <p:cNvSpPr/>
          <p:nvPr/>
        </p:nvSpPr>
        <p:spPr>
          <a:xfrm>
            <a:off x="684847" y="7227747"/>
            <a:ext cx="2568015" cy="1905000"/>
          </a:xfrm>
          <a:custGeom>
            <a:rect b="b" l="l" r="r" t="t"/>
            <a:pathLst>
              <a:path extrusionOk="0" h="1905000" w="2568015">
                <a:moveTo>
                  <a:pt x="0" y="0"/>
                </a:moveTo>
                <a:lnTo>
                  <a:pt x="2568015" y="0"/>
                </a:lnTo>
                <a:lnTo>
                  <a:pt x="256801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20"/>
          <p:cNvSpPr/>
          <p:nvPr/>
        </p:nvSpPr>
        <p:spPr>
          <a:xfrm>
            <a:off x="15035138" y="7227747"/>
            <a:ext cx="2568015" cy="1905000"/>
          </a:xfrm>
          <a:custGeom>
            <a:rect b="b" l="l" r="r" t="t"/>
            <a:pathLst>
              <a:path extrusionOk="0" h="1905000" w="2568015">
                <a:moveTo>
                  <a:pt x="0" y="0"/>
                </a:moveTo>
                <a:lnTo>
                  <a:pt x="2568015" y="0"/>
                </a:lnTo>
                <a:lnTo>
                  <a:pt x="256801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21"/>
          <p:cNvGrpSpPr/>
          <p:nvPr/>
        </p:nvGrpSpPr>
        <p:grpSpPr>
          <a:xfrm>
            <a:off x="-609862" y="4206213"/>
            <a:ext cx="19507723" cy="2005812"/>
            <a:chOff x="0" y="-38100"/>
            <a:chExt cx="5137837" cy="528280"/>
          </a:xfrm>
        </p:grpSpPr>
        <p:sp>
          <p:nvSpPr>
            <p:cNvPr id="383" name="Google Shape;383;p21"/>
            <p:cNvSpPr/>
            <p:nvPr/>
          </p:nvSpPr>
          <p:spPr>
            <a:xfrm>
              <a:off x="0" y="0"/>
              <a:ext cx="5137837" cy="490180"/>
            </a:xfrm>
            <a:custGeom>
              <a:rect b="b" l="l" r="r" t="t"/>
              <a:pathLst>
                <a:path extrusionOk="0" h="490180" w="5137837">
                  <a:moveTo>
                    <a:pt x="0" y="0"/>
                  </a:moveTo>
                  <a:lnTo>
                    <a:pt x="5137837" y="0"/>
                  </a:lnTo>
                  <a:lnTo>
                    <a:pt x="5137837" y="490180"/>
                  </a:lnTo>
                  <a:lnTo>
                    <a:pt x="0" y="490180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84" name="Google Shape;384;p21"/>
            <p:cNvSpPr txBox="1"/>
            <p:nvPr/>
          </p:nvSpPr>
          <p:spPr>
            <a:xfrm>
              <a:off x="0" y="-38100"/>
              <a:ext cx="5137837" cy="528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1"/>
          <p:cNvSpPr txBox="1"/>
          <p:nvPr/>
        </p:nvSpPr>
        <p:spPr>
          <a:xfrm>
            <a:off x="3435162" y="4705106"/>
            <a:ext cx="5213538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Brainstorming</a:t>
            </a:r>
            <a:endParaRPr/>
          </a:p>
        </p:txBody>
      </p:sp>
      <p:sp>
        <p:nvSpPr>
          <p:cNvPr id="386" name="Google Shape;386;p21"/>
          <p:cNvSpPr txBox="1"/>
          <p:nvPr/>
        </p:nvSpPr>
        <p:spPr>
          <a:xfrm>
            <a:off x="12045315" y="4705106"/>
            <a:ext cx="5213985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Activitate pe grupe</a:t>
            </a:r>
            <a:endParaRPr/>
          </a:p>
        </p:txBody>
      </p:sp>
      <p:sp>
        <p:nvSpPr>
          <p:cNvPr id="387" name="Google Shape;387;p21"/>
          <p:cNvSpPr txBox="1"/>
          <p:nvPr/>
        </p:nvSpPr>
        <p:spPr>
          <a:xfrm>
            <a:off x="1028700" y="6507300"/>
            <a:ext cx="7620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Ce este un conflict?</a:t>
            </a:r>
            <a:endParaRPr/>
          </a:p>
        </p:txBody>
      </p:sp>
      <p:sp>
        <p:nvSpPr>
          <p:cNvPr id="388" name="Google Shape;388;p21"/>
          <p:cNvSpPr txBox="1"/>
          <p:nvPr/>
        </p:nvSpPr>
        <p:spPr>
          <a:xfrm>
            <a:off x="9639300" y="6507300"/>
            <a:ext cx="7620000" cy="2352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Cum rezolvați un conflict?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Ce determină și menține o problemă care nu se rezolvă?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Răspunsurile sunt centralizate și vor fi prezentate grupului extins. Profesorul este cel care conduce activitatea și oferă suport elevilor.</a:t>
            </a:r>
            <a:endParaRPr/>
          </a:p>
        </p:txBody>
      </p:sp>
      <p:sp>
        <p:nvSpPr>
          <p:cNvPr id="389" name="Google Shape;389;p21"/>
          <p:cNvSpPr txBox="1"/>
          <p:nvPr/>
        </p:nvSpPr>
        <p:spPr>
          <a:xfrm>
            <a:off x="3712371" y="781500"/>
            <a:ext cx="10863257" cy="183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EXERCIȚII</a:t>
            </a:r>
            <a:endParaRPr/>
          </a:p>
        </p:txBody>
      </p:sp>
      <p:sp>
        <p:nvSpPr>
          <p:cNvPr id="390" name="Google Shape;390;p21"/>
          <p:cNvSpPr txBox="1"/>
          <p:nvPr/>
        </p:nvSpPr>
        <p:spPr>
          <a:xfrm>
            <a:off x="1120455" y="3047199"/>
            <a:ext cx="16138845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Before we delve into themes and ideas, it's important to understand the difference between summarising a text and analysing a text.</a:t>
            </a:r>
            <a:endParaRPr/>
          </a:p>
        </p:txBody>
      </p:sp>
      <p:sp>
        <p:nvSpPr>
          <p:cNvPr id="391" name="Google Shape;391;p21"/>
          <p:cNvSpPr txBox="1"/>
          <p:nvPr/>
        </p:nvSpPr>
        <p:spPr>
          <a:xfrm>
            <a:off x="12045315" y="5467269"/>
            <a:ext cx="521398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4 persoane - timp 10 minute</a:t>
            </a: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1028700" y="4611825"/>
            <a:ext cx="2004707" cy="1348621"/>
          </a:xfrm>
          <a:custGeom>
            <a:rect b="b" l="l" r="r" t="t"/>
            <a:pathLst>
              <a:path extrusionOk="0" h="1348621" w="2004707">
                <a:moveTo>
                  <a:pt x="0" y="0"/>
                </a:moveTo>
                <a:lnTo>
                  <a:pt x="2004707" y="0"/>
                </a:lnTo>
                <a:lnTo>
                  <a:pt x="2004707" y="1348621"/>
                </a:lnTo>
                <a:lnTo>
                  <a:pt x="0" y="1348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21"/>
          <p:cNvSpPr/>
          <p:nvPr/>
        </p:nvSpPr>
        <p:spPr>
          <a:xfrm>
            <a:off x="9639300" y="4607139"/>
            <a:ext cx="2004707" cy="1348621"/>
          </a:xfrm>
          <a:custGeom>
            <a:rect b="b" l="l" r="r" t="t"/>
            <a:pathLst>
              <a:path extrusionOk="0" h="1348621" w="2004707">
                <a:moveTo>
                  <a:pt x="0" y="0"/>
                </a:moveTo>
                <a:lnTo>
                  <a:pt x="2004707" y="0"/>
                </a:lnTo>
                <a:lnTo>
                  <a:pt x="2004707" y="1348621"/>
                </a:lnTo>
                <a:lnTo>
                  <a:pt x="0" y="1348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"/>
          <p:cNvSpPr txBox="1"/>
          <p:nvPr/>
        </p:nvSpPr>
        <p:spPr>
          <a:xfrm>
            <a:off x="0" y="4943792"/>
            <a:ext cx="18288000" cy="543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ibliografie</a:t>
            </a: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Cerchez, N., Mateescu, E., Elemente de management şcolar, Editura Spiru Haret, Iaşi, 1995</a:t>
            </a:r>
            <a:endParaRPr/>
          </a:p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Cerghit, I., Sisteme de instruire alternative şi complementare. Structuri, stiluri şi strategii, Editura Polirom, Iaşi, 2008 </a:t>
            </a:r>
            <a:endParaRPr/>
          </a:p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Cosmovici, A., Iacob, L., Psihologie şcolară, Editura Polirom, Iaşi, 1997</a:t>
            </a:r>
            <a:endParaRPr/>
          </a:p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Cosmovici, A., Psihologie generală, Editura Polirom, Iaşi, 1996</a:t>
            </a:r>
            <a:endParaRPr/>
          </a:p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Pânişoara, I. O., Comunicarea eficientă, Editura Polirom, Iaşi, 2006</a:t>
            </a:r>
            <a:endParaRPr/>
          </a:p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https://www.weareteachers.com/classroom-management-techniques/</a:t>
            </a:r>
            <a:endParaRPr/>
          </a:p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https://www.psih.uaic.ro/psihosociologia-rezolvarii-conflictului-2/</a:t>
            </a:r>
            <a:endParaRPr/>
          </a:p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https://www.edutopia.org/article/conflict-management-schools/</a:t>
            </a:r>
            <a:endParaRPr/>
          </a:p>
          <a:p>
            <a:pPr indent="0" lvl="0" marL="0" marR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399" name="Google Shape;399;p22"/>
          <p:cNvSpPr/>
          <p:nvPr/>
        </p:nvSpPr>
        <p:spPr>
          <a:xfrm>
            <a:off x="14851717" y="7689532"/>
            <a:ext cx="2407583" cy="1905000"/>
          </a:xfrm>
          <a:custGeom>
            <a:rect b="b" l="l" r="r" t="t"/>
            <a:pathLst>
              <a:path extrusionOk="0" h="1905000" w="2407583">
                <a:moveTo>
                  <a:pt x="0" y="0"/>
                </a:moveTo>
                <a:lnTo>
                  <a:pt x="2407583" y="0"/>
                </a:lnTo>
                <a:lnTo>
                  <a:pt x="2407583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22"/>
          <p:cNvSpPr/>
          <p:nvPr/>
        </p:nvSpPr>
        <p:spPr>
          <a:xfrm>
            <a:off x="14981583" y="1379007"/>
            <a:ext cx="2277717" cy="1905000"/>
          </a:xfrm>
          <a:custGeom>
            <a:rect b="b" l="l" r="r" t="t"/>
            <a:pathLst>
              <a:path extrusionOk="0" h="1905000" w="2277717">
                <a:moveTo>
                  <a:pt x="0" y="0"/>
                </a:moveTo>
                <a:lnTo>
                  <a:pt x="2277717" y="0"/>
                </a:lnTo>
                <a:lnTo>
                  <a:pt x="2277717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22"/>
          <p:cNvSpPr/>
          <p:nvPr/>
        </p:nvSpPr>
        <p:spPr>
          <a:xfrm>
            <a:off x="7986663" y="709000"/>
            <a:ext cx="2831757" cy="1905000"/>
          </a:xfrm>
          <a:custGeom>
            <a:rect b="b" l="l" r="r" t="t"/>
            <a:pathLst>
              <a:path extrusionOk="0" h="1905000" w="2831757">
                <a:moveTo>
                  <a:pt x="0" y="0"/>
                </a:moveTo>
                <a:lnTo>
                  <a:pt x="2831757" y="0"/>
                </a:lnTo>
                <a:lnTo>
                  <a:pt x="2831757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1028700" y="3140531"/>
            <a:ext cx="12268964" cy="547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În lume sunt mai multe conflicte decât fire de nisip - autor necunoscut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Proverbe: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dinte pentru dinte, ochi pentru ochi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cine scoate sabia, de sabie va pieri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Conflictul (lat.) = a se lovi unul pe altul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1028700" y="1019175"/>
            <a:ext cx="10863257" cy="183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Despre conflict</a:t>
            </a: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14046379" y="-566405"/>
            <a:ext cx="3761735" cy="11275148"/>
            <a:chOff x="0" y="-38100"/>
            <a:chExt cx="990745" cy="2969586"/>
          </a:xfrm>
        </p:grpSpPr>
        <p:sp>
          <p:nvSpPr>
            <p:cNvPr id="125" name="Google Shape;125;p3"/>
            <p:cNvSpPr/>
            <p:nvPr/>
          </p:nvSpPr>
          <p:spPr>
            <a:xfrm>
              <a:off x="0" y="0"/>
              <a:ext cx="990745" cy="2931486"/>
            </a:xfrm>
            <a:custGeom>
              <a:rect b="b" l="l" r="r" t="t"/>
              <a:pathLst>
                <a:path extrusionOk="0" h="2931486" w="990745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6" name="Google Shape;126;p3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"/>
          <p:cNvSpPr/>
          <p:nvPr/>
        </p:nvSpPr>
        <p:spPr>
          <a:xfrm>
            <a:off x="14731638" y="546728"/>
            <a:ext cx="2527662" cy="2000012"/>
          </a:xfrm>
          <a:custGeom>
            <a:rect b="b" l="l" r="r" t="t"/>
            <a:pathLst>
              <a:path extrusionOk="0" h="2000012" w="2527662">
                <a:moveTo>
                  <a:pt x="0" y="0"/>
                </a:moveTo>
                <a:lnTo>
                  <a:pt x="2527662" y="0"/>
                </a:lnTo>
                <a:lnTo>
                  <a:pt x="2527662" y="2000013"/>
                </a:lnTo>
                <a:lnTo>
                  <a:pt x="0" y="2000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3"/>
          <p:cNvSpPr/>
          <p:nvPr/>
        </p:nvSpPr>
        <p:spPr>
          <a:xfrm flipH="1">
            <a:off x="14731638" y="2944572"/>
            <a:ext cx="2527662" cy="2000012"/>
          </a:xfrm>
          <a:custGeom>
            <a:rect b="b" l="l" r="r" t="t"/>
            <a:pathLst>
              <a:path extrusionOk="0" h="2000012" w="2527662">
                <a:moveTo>
                  <a:pt x="2527662" y="0"/>
                </a:moveTo>
                <a:lnTo>
                  <a:pt x="0" y="0"/>
                </a:lnTo>
                <a:lnTo>
                  <a:pt x="0" y="2000012"/>
                </a:lnTo>
                <a:lnTo>
                  <a:pt x="2527662" y="2000012"/>
                </a:lnTo>
                <a:lnTo>
                  <a:pt x="25276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3"/>
          <p:cNvSpPr/>
          <p:nvPr/>
        </p:nvSpPr>
        <p:spPr>
          <a:xfrm>
            <a:off x="14731638" y="5342416"/>
            <a:ext cx="2527662" cy="2000012"/>
          </a:xfrm>
          <a:custGeom>
            <a:rect b="b" l="l" r="r" t="t"/>
            <a:pathLst>
              <a:path extrusionOk="0" h="2000012" w="2527662">
                <a:moveTo>
                  <a:pt x="0" y="0"/>
                </a:moveTo>
                <a:lnTo>
                  <a:pt x="2527662" y="0"/>
                </a:lnTo>
                <a:lnTo>
                  <a:pt x="2527662" y="2000012"/>
                </a:lnTo>
                <a:lnTo>
                  <a:pt x="0" y="2000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3"/>
          <p:cNvSpPr/>
          <p:nvPr/>
        </p:nvSpPr>
        <p:spPr>
          <a:xfrm flipH="1">
            <a:off x="14731638" y="7740259"/>
            <a:ext cx="2527662" cy="2000012"/>
          </a:xfrm>
          <a:custGeom>
            <a:rect b="b" l="l" r="r" t="t"/>
            <a:pathLst>
              <a:path extrusionOk="0" h="2000012" w="2527662">
                <a:moveTo>
                  <a:pt x="2527662" y="0"/>
                </a:moveTo>
                <a:lnTo>
                  <a:pt x="0" y="0"/>
                </a:lnTo>
                <a:lnTo>
                  <a:pt x="0" y="2000013"/>
                </a:lnTo>
                <a:lnTo>
                  <a:pt x="2527662" y="2000013"/>
                </a:lnTo>
                <a:lnTo>
                  <a:pt x="25276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3366" y="-236012"/>
            <a:ext cx="10874465" cy="1087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325683" y="670193"/>
            <a:ext cx="3613888" cy="2851686"/>
          </a:xfrm>
          <a:custGeom>
            <a:rect b="b" l="l" r="r" t="t"/>
            <a:pathLst>
              <a:path extrusionOk="0" h="2851686" w="3613888">
                <a:moveTo>
                  <a:pt x="0" y="0"/>
                </a:moveTo>
                <a:lnTo>
                  <a:pt x="3613888" y="0"/>
                </a:lnTo>
                <a:lnTo>
                  <a:pt x="3613888" y="2851686"/>
                </a:lnTo>
                <a:lnTo>
                  <a:pt x="0" y="285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4"/>
          <p:cNvSpPr/>
          <p:nvPr/>
        </p:nvSpPr>
        <p:spPr>
          <a:xfrm>
            <a:off x="326640" y="7986185"/>
            <a:ext cx="3612931" cy="1905000"/>
          </a:xfrm>
          <a:custGeom>
            <a:rect b="b" l="l" r="r" t="t"/>
            <a:pathLst>
              <a:path extrusionOk="0" h="1905000" w="3612931">
                <a:moveTo>
                  <a:pt x="0" y="0"/>
                </a:moveTo>
                <a:lnTo>
                  <a:pt x="3612931" y="0"/>
                </a:lnTo>
                <a:lnTo>
                  <a:pt x="3612931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/>
        </p:nvSpPr>
        <p:spPr>
          <a:xfrm>
            <a:off x="5533974" y="3390900"/>
            <a:ext cx="11725326" cy="391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conflictul este o parte firească a vieții de zi cu zi, inerentă în relațiile umane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conflictl poate fi abordat pe căi pozitive sau negative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abordat pozitiv, conflictul poate avea rezultate creative, determinând creșterea personală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conflictul poate fi o sursă de învățare prin descoperirea propriilor valori și credințe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capacitatea de a soluționa un conflict poate fi învățată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putem îmbunătăți comunicarea, negocierea, facilitarea, medierea conflictelor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modul în care definim o problemă determină dacă și cum o vom rezolva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ce simțim este important într-un conflict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5533974" y="850444"/>
            <a:ext cx="11725326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IDEI DESPRE CONFLICT</a:t>
            </a:r>
            <a:endParaRPr/>
          </a:p>
        </p:txBody>
      </p:sp>
      <p:grpSp>
        <p:nvGrpSpPr>
          <p:cNvPr id="144" name="Google Shape;144;p5"/>
          <p:cNvGrpSpPr/>
          <p:nvPr/>
        </p:nvGrpSpPr>
        <p:grpSpPr>
          <a:xfrm>
            <a:off x="469178" y="-566405"/>
            <a:ext cx="4207376" cy="11275148"/>
            <a:chOff x="0" y="-38100"/>
            <a:chExt cx="1108116" cy="2969586"/>
          </a:xfrm>
        </p:grpSpPr>
        <p:sp>
          <p:nvSpPr>
            <p:cNvPr id="145" name="Google Shape;145;p5"/>
            <p:cNvSpPr/>
            <p:nvPr/>
          </p:nvSpPr>
          <p:spPr>
            <a:xfrm>
              <a:off x="0" y="0"/>
              <a:ext cx="1108116" cy="2931486"/>
            </a:xfrm>
            <a:custGeom>
              <a:rect b="b" l="l" r="r" t="t"/>
              <a:pathLst>
                <a:path extrusionOk="0" h="2931486" w="1108116">
                  <a:moveTo>
                    <a:pt x="0" y="0"/>
                  </a:moveTo>
                  <a:lnTo>
                    <a:pt x="1108116" y="0"/>
                  </a:lnTo>
                  <a:lnTo>
                    <a:pt x="1108116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6" name="Google Shape;146;p5"/>
            <p:cNvSpPr txBox="1"/>
            <p:nvPr/>
          </p:nvSpPr>
          <p:spPr>
            <a:xfrm>
              <a:off x="0" y="-38100"/>
              <a:ext cx="1108116" cy="296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5"/>
          <p:cNvSpPr/>
          <p:nvPr/>
        </p:nvSpPr>
        <p:spPr>
          <a:xfrm>
            <a:off x="1035521" y="7339246"/>
            <a:ext cx="3074689" cy="2442980"/>
          </a:xfrm>
          <a:custGeom>
            <a:rect b="b" l="l" r="r" t="t"/>
            <a:pathLst>
              <a:path extrusionOk="0" h="2442980" w="3074689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5"/>
          <p:cNvSpPr/>
          <p:nvPr/>
        </p:nvSpPr>
        <p:spPr>
          <a:xfrm flipH="1">
            <a:off x="1035521" y="3922010"/>
            <a:ext cx="3074689" cy="2442980"/>
          </a:xfrm>
          <a:custGeom>
            <a:rect b="b" l="l" r="r" t="t"/>
            <a:pathLst>
              <a:path extrusionOk="0" h="2442980" w="3074689">
                <a:moveTo>
                  <a:pt x="3074690" y="0"/>
                </a:moveTo>
                <a:lnTo>
                  <a:pt x="0" y="0"/>
                </a:lnTo>
                <a:lnTo>
                  <a:pt x="0" y="2442980"/>
                </a:lnTo>
                <a:lnTo>
                  <a:pt x="3074690" y="2442980"/>
                </a:lnTo>
                <a:lnTo>
                  <a:pt x="307469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5"/>
          <p:cNvSpPr/>
          <p:nvPr/>
        </p:nvSpPr>
        <p:spPr>
          <a:xfrm>
            <a:off x="1035521" y="504774"/>
            <a:ext cx="3074689" cy="2442980"/>
          </a:xfrm>
          <a:custGeom>
            <a:rect b="b" l="l" r="r" t="t"/>
            <a:pathLst>
              <a:path extrusionOk="0" h="2442980" w="3074689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/>
        </p:nvSpPr>
        <p:spPr>
          <a:xfrm>
            <a:off x="1029953" y="621089"/>
            <a:ext cx="16229347" cy="187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413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Tipuri de învățare a rezolvării conflictelor</a:t>
            </a:r>
            <a:endParaRPr/>
          </a:p>
        </p:txBody>
      </p:sp>
      <p:grpSp>
        <p:nvGrpSpPr>
          <p:cNvPr id="155" name="Google Shape;155;p6"/>
          <p:cNvGrpSpPr/>
          <p:nvPr/>
        </p:nvGrpSpPr>
        <p:grpSpPr>
          <a:xfrm>
            <a:off x="-609862" y="2601437"/>
            <a:ext cx="19507723" cy="1320382"/>
            <a:chOff x="0" y="-38100"/>
            <a:chExt cx="5137837" cy="347755"/>
          </a:xfrm>
        </p:grpSpPr>
        <p:sp>
          <p:nvSpPr>
            <p:cNvPr id="156" name="Google Shape;156;p6"/>
            <p:cNvSpPr/>
            <p:nvPr/>
          </p:nvSpPr>
          <p:spPr>
            <a:xfrm>
              <a:off x="0" y="0"/>
              <a:ext cx="5137837" cy="309655"/>
            </a:xfrm>
            <a:custGeom>
              <a:rect b="b" l="l" r="r" t="t"/>
              <a:pathLst>
                <a:path extrusionOk="0" h="309655" w="5137837">
                  <a:moveTo>
                    <a:pt x="0" y="0"/>
                  </a:moveTo>
                  <a:lnTo>
                    <a:pt x="5137837" y="0"/>
                  </a:lnTo>
                  <a:lnTo>
                    <a:pt x="5137837" y="309655"/>
                  </a:lnTo>
                  <a:lnTo>
                    <a:pt x="0" y="309655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7" name="Google Shape;157;p6"/>
            <p:cNvSpPr txBox="1"/>
            <p:nvPr/>
          </p:nvSpPr>
          <p:spPr>
            <a:xfrm>
              <a:off x="0" y="-38100"/>
              <a:ext cx="5137837" cy="347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6"/>
          <p:cNvSpPr txBox="1"/>
          <p:nvPr/>
        </p:nvSpPr>
        <p:spPr>
          <a:xfrm>
            <a:off x="1028700" y="6013567"/>
            <a:ext cx="2857500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Dezvoltarea capacității de rezolvare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1028700" y="8596862"/>
            <a:ext cx="2857500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Descoperirea conștiinței de sine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6962775" y="8453987"/>
            <a:ext cx="10296525" cy="79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exersăm autocunoașterea, autoacceptarea și autocontrolul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6962775" y="5870692"/>
            <a:ext cx="10296525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formăm competențe și strategii de soluționare a conflictului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1028700" y="4779069"/>
            <a:ext cx="285750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Informare - învățare intelectuală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6962775" y="4579044"/>
            <a:ext cx="102965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dezvoltăm abilitatea, sensibilitatea de a observa/analiza conflictul</a:t>
            </a:r>
            <a:endParaRPr/>
          </a:p>
        </p:txBody>
      </p:sp>
      <p:cxnSp>
        <p:nvCxnSpPr>
          <p:cNvPr id="164" name="Google Shape;164;p6"/>
          <p:cNvCxnSpPr/>
          <p:nvPr/>
        </p:nvCxnSpPr>
        <p:spPr>
          <a:xfrm>
            <a:off x="4320223" y="7032742"/>
            <a:ext cx="2189249" cy="0"/>
          </a:xfrm>
          <a:prstGeom prst="straightConnector1">
            <a:avLst/>
          </a:prstGeom>
          <a:noFill/>
          <a:ln cap="flat" cmpd="sng" w="38100">
            <a:solidFill>
              <a:srgbClr val="4A0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5" name="Google Shape;165;p6"/>
          <p:cNvCxnSpPr/>
          <p:nvPr/>
        </p:nvCxnSpPr>
        <p:spPr>
          <a:xfrm>
            <a:off x="4320223" y="9225512"/>
            <a:ext cx="2189249" cy="0"/>
          </a:xfrm>
          <a:prstGeom prst="straightConnector1">
            <a:avLst/>
          </a:prstGeom>
          <a:noFill/>
          <a:ln cap="flat" cmpd="sng" w="38100">
            <a:solidFill>
              <a:srgbClr val="4A0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" name="Google Shape;166;p6"/>
          <p:cNvCxnSpPr/>
          <p:nvPr/>
        </p:nvCxnSpPr>
        <p:spPr>
          <a:xfrm>
            <a:off x="4320223" y="4960044"/>
            <a:ext cx="2189249" cy="0"/>
          </a:xfrm>
          <a:prstGeom prst="straightConnector1">
            <a:avLst/>
          </a:prstGeom>
          <a:noFill/>
          <a:ln cap="flat" cmpd="sng" w="38100">
            <a:solidFill>
              <a:srgbClr val="4A0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7" name="Google Shape;167;p6"/>
          <p:cNvSpPr/>
          <p:nvPr/>
        </p:nvSpPr>
        <p:spPr>
          <a:xfrm rot="-1320000">
            <a:off x="-137103" y="11272"/>
            <a:ext cx="2331606" cy="2034856"/>
          </a:xfrm>
          <a:custGeom>
            <a:rect b="b" l="l" r="r" t="t"/>
            <a:pathLst>
              <a:path extrusionOk="0" h="2034856" w="2331606">
                <a:moveTo>
                  <a:pt x="0" y="0"/>
                </a:moveTo>
                <a:lnTo>
                  <a:pt x="2331606" y="0"/>
                </a:lnTo>
                <a:lnTo>
                  <a:pt x="2331606" y="2034856"/>
                </a:lnTo>
                <a:lnTo>
                  <a:pt x="0" y="203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6"/>
          <p:cNvSpPr/>
          <p:nvPr/>
        </p:nvSpPr>
        <p:spPr>
          <a:xfrm flipH="1" rot="1320000">
            <a:off x="16093497" y="11272"/>
            <a:ext cx="2331606" cy="2034856"/>
          </a:xfrm>
          <a:custGeom>
            <a:rect b="b" l="l" r="r" t="t"/>
            <a:pathLst>
              <a:path extrusionOk="0" h="2034856" w="2331606">
                <a:moveTo>
                  <a:pt x="2331606" y="0"/>
                </a:moveTo>
                <a:lnTo>
                  <a:pt x="0" y="0"/>
                </a:lnTo>
                <a:lnTo>
                  <a:pt x="0" y="2034856"/>
                </a:lnTo>
                <a:lnTo>
                  <a:pt x="2331606" y="2034856"/>
                </a:lnTo>
                <a:lnTo>
                  <a:pt x="233160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6"/>
          <p:cNvSpPr/>
          <p:nvPr/>
        </p:nvSpPr>
        <p:spPr>
          <a:xfrm rot="-1320000">
            <a:off x="2786995" y="-871524"/>
            <a:ext cx="2331606" cy="2034856"/>
          </a:xfrm>
          <a:custGeom>
            <a:rect b="b" l="l" r="r" t="t"/>
            <a:pathLst>
              <a:path extrusionOk="0" h="2034856" w="2331606">
                <a:moveTo>
                  <a:pt x="0" y="0"/>
                </a:moveTo>
                <a:lnTo>
                  <a:pt x="2331606" y="0"/>
                </a:lnTo>
                <a:lnTo>
                  <a:pt x="2331606" y="2034856"/>
                </a:lnTo>
                <a:lnTo>
                  <a:pt x="0" y="203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6"/>
          <p:cNvSpPr/>
          <p:nvPr/>
        </p:nvSpPr>
        <p:spPr>
          <a:xfrm flipH="1" rot="1320000">
            <a:off x="13169399" y="-871524"/>
            <a:ext cx="2331606" cy="2034856"/>
          </a:xfrm>
          <a:custGeom>
            <a:rect b="b" l="l" r="r" t="t"/>
            <a:pathLst>
              <a:path extrusionOk="0" h="2034856" w="2331606">
                <a:moveTo>
                  <a:pt x="2331606" y="0"/>
                </a:moveTo>
                <a:lnTo>
                  <a:pt x="0" y="0"/>
                </a:lnTo>
                <a:lnTo>
                  <a:pt x="0" y="2034856"/>
                </a:lnTo>
                <a:lnTo>
                  <a:pt x="2331606" y="2034856"/>
                </a:lnTo>
                <a:lnTo>
                  <a:pt x="233160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/>
        </p:nvSpPr>
        <p:spPr>
          <a:xfrm>
            <a:off x="1028700" y="703221"/>
            <a:ext cx="11725326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1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PRINCIPII STRATEGICE ÎN REZOLVAREA CONFLICTULUI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177247" y="4616540"/>
            <a:ext cx="11428232" cy="2352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FII PRIMUL CARE COOPEREAZĂ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FII SUPORTIV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DĂ RĂSPUNSURI ADECVATE PENTRU A ASIGURA RECIPROCITATEA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FII IERTĂTOR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ATATĂ-ȚI DISPONIBILITATEA DE A COLABORA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AI RĂBDARE</a:t>
            </a:r>
            <a:endParaRPr/>
          </a:p>
        </p:txBody>
      </p:sp>
      <p:grpSp>
        <p:nvGrpSpPr>
          <p:cNvPr id="177" name="Google Shape;177;p7"/>
          <p:cNvGrpSpPr/>
          <p:nvPr/>
        </p:nvGrpSpPr>
        <p:grpSpPr>
          <a:xfrm>
            <a:off x="13511610" y="-566405"/>
            <a:ext cx="4296504" cy="11275148"/>
            <a:chOff x="0" y="-38100"/>
            <a:chExt cx="1131590" cy="2969586"/>
          </a:xfrm>
        </p:grpSpPr>
        <p:sp>
          <p:nvSpPr>
            <p:cNvPr id="178" name="Google Shape;178;p7"/>
            <p:cNvSpPr/>
            <p:nvPr/>
          </p:nvSpPr>
          <p:spPr>
            <a:xfrm>
              <a:off x="0" y="0"/>
              <a:ext cx="1131590" cy="2931486"/>
            </a:xfrm>
            <a:custGeom>
              <a:rect b="b" l="l" r="r" t="t"/>
              <a:pathLst>
                <a:path extrusionOk="0" h="2931486" w="1131590">
                  <a:moveTo>
                    <a:pt x="0" y="0"/>
                  </a:moveTo>
                  <a:lnTo>
                    <a:pt x="1131590" y="0"/>
                  </a:lnTo>
                  <a:lnTo>
                    <a:pt x="1131590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9" name="Google Shape;179;p7"/>
            <p:cNvSpPr txBox="1"/>
            <p:nvPr/>
          </p:nvSpPr>
          <p:spPr>
            <a:xfrm>
              <a:off x="0" y="-38100"/>
              <a:ext cx="1131590" cy="296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7"/>
          <p:cNvSpPr/>
          <p:nvPr/>
        </p:nvSpPr>
        <p:spPr>
          <a:xfrm>
            <a:off x="14118848" y="7348743"/>
            <a:ext cx="3120978" cy="2479759"/>
          </a:xfrm>
          <a:custGeom>
            <a:rect b="b" l="l" r="r" t="t"/>
            <a:pathLst>
              <a:path extrusionOk="0" h="2479759" w="3120978">
                <a:moveTo>
                  <a:pt x="0" y="0"/>
                </a:moveTo>
                <a:lnTo>
                  <a:pt x="3120977" y="0"/>
                </a:lnTo>
                <a:lnTo>
                  <a:pt x="3120977" y="2479758"/>
                </a:lnTo>
                <a:lnTo>
                  <a:pt x="0" y="2479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7"/>
          <p:cNvSpPr/>
          <p:nvPr/>
        </p:nvSpPr>
        <p:spPr>
          <a:xfrm>
            <a:off x="14118848" y="703221"/>
            <a:ext cx="3120978" cy="2479759"/>
          </a:xfrm>
          <a:custGeom>
            <a:rect b="b" l="l" r="r" t="t"/>
            <a:pathLst>
              <a:path extrusionOk="0" h="2479759" w="3120978">
                <a:moveTo>
                  <a:pt x="0" y="0"/>
                </a:moveTo>
                <a:lnTo>
                  <a:pt x="3120977" y="0"/>
                </a:lnTo>
                <a:lnTo>
                  <a:pt x="3120977" y="2479758"/>
                </a:lnTo>
                <a:lnTo>
                  <a:pt x="0" y="2479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7"/>
          <p:cNvSpPr/>
          <p:nvPr/>
        </p:nvSpPr>
        <p:spPr>
          <a:xfrm flipH="1">
            <a:off x="14118848" y="4025982"/>
            <a:ext cx="3120978" cy="2479759"/>
          </a:xfrm>
          <a:custGeom>
            <a:rect b="b" l="l" r="r" t="t"/>
            <a:pathLst>
              <a:path extrusionOk="0" h="2479759" w="3120978">
                <a:moveTo>
                  <a:pt x="3120977" y="0"/>
                </a:moveTo>
                <a:lnTo>
                  <a:pt x="0" y="0"/>
                </a:lnTo>
                <a:lnTo>
                  <a:pt x="0" y="2479758"/>
                </a:lnTo>
                <a:lnTo>
                  <a:pt x="3120977" y="2479758"/>
                </a:lnTo>
                <a:lnTo>
                  <a:pt x="312097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/>
        </p:nvSpPr>
        <p:spPr>
          <a:xfrm>
            <a:off x="1028700" y="863725"/>
            <a:ext cx="16230600" cy="1069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600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SURSE ALE CONFLICTULUI</a:t>
            </a:r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-609862" y="4297516"/>
            <a:ext cx="19507723" cy="1263077"/>
            <a:chOff x="0" y="-38100"/>
            <a:chExt cx="5137837" cy="332662"/>
          </a:xfrm>
        </p:grpSpPr>
        <p:sp>
          <p:nvSpPr>
            <p:cNvPr id="189" name="Google Shape;189;p8"/>
            <p:cNvSpPr/>
            <p:nvPr/>
          </p:nvSpPr>
          <p:spPr>
            <a:xfrm>
              <a:off x="0" y="0"/>
              <a:ext cx="5137837" cy="294562"/>
            </a:xfrm>
            <a:custGeom>
              <a:rect b="b" l="l" r="r" t="t"/>
              <a:pathLst>
                <a:path extrusionOk="0" h="294562" w="5137837">
                  <a:moveTo>
                    <a:pt x="0" y="0"/>
                  </a:moveTo>
                  <a:lnTo>
                    <a:pt x="5137837" y="0"/>
                  </a:lnTo>
                  <a:lnTo>
                    <a:pt x="5137837" y="294562"/>
                  </a:lnTo>
                  <a:lnTo>
                    <a:pt x="0" y="294562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0" name="Google Shape;190;p8"/>
            <p:cNvSpPr txBox="1"/>
            <p:nvPr/>
          </p:nvSpPr>
          <p:spPr>
            <a:xfrm>
              <a:off x="0" y="-38100"/>
              <a:ext cx="5137837" cy="33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8"/>
          <p:cNvSpPr txBox="1"/>
          <p:nvPr/>
        </p:nvSpPr>
        <p:spPr>
          <a:xfrm>
            <a:off x="1074578" y="6141910"/>
            <a:ext cx="485775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3" lvl="1" marL="755646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3499"/>
              <a:buFont typeface="Arial"/>
              <a:buChar char="•"/>
            </a:pPr>
            <a:r>
              <a:rPr b="0" i="0" lang="en-US" sz="34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nevoi fundamentale</a:t>
            </a:r>
            <a:endParaRPr/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99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99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-377823" lvl="1" marL="755646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3499"/>
              <a:buFont typeface="Arial"/>
              <a:buChar char="•"/>
            </a:pPr>
            <a:r>
              <a:rPr b="0" i="0" lang="en-US" sz="34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valori diferite</a:t>
            </a:r>
            <a:endParaRPr/>
          </a:p>
        </p:txBody>
      </p:sp>
      <p:sp>
        <p:nvSpPr>
          <p:cNvPr id="192" name="Google Shape;192;p8"/>
          <p:cNvSpPr txBox="1"/>
          <p:nvPr/>
        </p:nvSpPr>
        <p:spPr>
          <a:xfrm>
            <a:off x="6761003" y="6134100"/>
            <a:ext cx="48577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5" lvl="1" marL="75565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 percepții diferite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-377825" lvl="1" marL="75565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interese diferite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12401550" y="6134100"/>
            <a:ext cx="4857750" cy="261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3" lvl="1" marL="755646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3499"/>
              <a:buFont typeface="Arial"/>
              <a:buChar char="•"/>
            </a:pPr>
            <a:r>
              <a:rPr b="0" i="0" lang="en-US" sz="34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resurse limitate</a:t>
            </a:r>
            <a:endParaRPr/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99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99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  <a:p>
            <a:pPr indent="-377823" lvl="1" marL="755646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3499"/>
              <a:buFont typeface="Arial"/>
              <a:buChar char="•"/>
            </a:pPr>
            <a:r>
              <a:rPr b="0" i="0" lang="en-US" sz="3499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nevoi psihologice</a:t>
            </a:r>
            <a:endParaRPr/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99" u="none" cap="none" strike="noStrike">
              <a:solidFill>
                <a:srgbClr val="320B01"/>
              </a:solidFill>
              <a:latin typeface="Eczar"/>
              <a:ea typeface="Eczar"/>
              <a:cs typeface="Eczar"/>
              <a:sym typeface="Eczar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2617748" y="1220773"/>
            <a:ext cx="4641552" cy="2649904"/>
          </a:xfrm>
          <a:custGeom>
            <a:rect b="b" l="l" r="r" t="t"/>
            <a:pathLst>
              <a:path extrusionOk="0" h="2649904" w="4641552">
                <a:moveTo>
                  <a:pt x="0" y="0"/>
                </a:moveTo>
                <a:lnTo>
                  <a:pt x="4641552" y="0"/>
                </a:lnTo>
                <a:lnTo>
                  <a:pt x="4641552" y="2649904"/>
                </a:lnTo>
                <a:lnTo>
                  <a:pt x="0" y="264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CAC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/>
        </p:nvSpPr>
        <p:spPr>
          <a:xfrm>
            <a:off x="5355717" y="703221"/>
            <a:ext cx="11903583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00" u="none" cap="none" strike="noStrike">
                <a:solidFill>
                  <a:srgbClr val="320B01"/>
                </a:solidFill>
                <a:latin typeface="Arial"/>
                <a:ea typeface="Arial"/>
                <a:cs typeface="Arial"/>
                <a:sym typeface="Arial"/>
              </a:rPr>
              <a:t>Fișă de lucru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5355717" y="3000375"/>
            <a:ext cx="11903583" cy="547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Eczar"/>
              <a:buAutoNum type="arabicPeriod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Un prieten te-a anunțat că te vizitează astăzi, dar acest lucru nu se întâmălă. Cum reacționezi în această situație: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te enervezi și te gândești că nu te poți baza pe oameni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te simți dezamăgit și ai impresia că oamenii te abandonează mereu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îi telefonezi și îl întrebi ce motiv a avut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2. La școală, un coleg obține un premiu pe care consideri că îl meritai. Ce atitudine ai în această situație: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consider situația incorectă și spui acest lucru profesorului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consideri că situația este lipsită de speranță și că nu ai șanse de reușită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alegi să îi ceri profesorului explicații referitoare la această situație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3. Cineva intră înaintea ta la rând. Ce faci în acestă situație: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te gândești că e nepoliticos să i-o spui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crezi că de obicei oamenii procedează așa cu tine</a:t>
            </a:r>
            <a:endParaRPr/>
          </a:p>
          <a:p>
            <a:pPr indent="-280669" lvl="1" marL="56134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20B0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320B01"/>
                </a:solidFill>
                <a:latin typeface="Eczar"/>
                <a:ea typeface="Eczar"/>
                <a:cs typeface="Eczar"/>
                <a:sym typeface="Eczar"/>
              </a:rPr>
              <a:t>ridici din umeri și consideri că este lipsit de importanță</a:t>
            </a:r>
            <a:endParaRPr/>
          </a:p>
        </p:txBody>
      </p:sp>
      <p:grpSp>
        <p:nvGrpSpPr>
          <p:cNvPr id="201" name="Google Shape;201;p9"/>
          <p:cNvGrpSpPr/>
          <p:nvPr/>
        </p:nvGrpSpPr>
        <p:grpSpPr>
          <a:xfrm>
            <a:off x="469178" y="-566405"/>
            <a:ext cx="3821154" cy="11275148"/>
            <a:chOff x="0" y="-38100"/>
            <a:chExt cx="1006394" cy="2969586"/>
          </a:xfrm>
        </p:grpSpPr>
        <p:sp>
          <p:nvSpPr>
            <p:cNvPr id="202" name="Google Shape;202;p9"/>
            <p:cNvSpPr/>
            <p:nvPr/>
          </p:nvSpPr>
          <p:spPr>
            <a:xfrm>
              <a:off x="0" y="0"/>
              <a:ext cx="1006394" cy="2931486"/>
            </a:xfrm>
            <a:custGeom>
              <a:rect b="b" l="l" r="r" t="t"/>
              <a:pathLst>
                <a:path extrusionOk="0" h="2931486" w="1006394">
                  <a:moveTo>
                    <a:pt x="0" y="0"/>
                  </a:moveTo>
                  <a:lnTo>
                    <a:pt x="1006394" y="0"/>
                  </a:lnTo>
                  <a:lnTo>
                    <a:pt x="1006394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cap="sq" cmpd="sng" w="38100">
              <a:solidFill>
                <a:srgbClr val="320B0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3" name="Google Shape;203;p9"/>
            <p:cNvSpPr txBox="1"/>
            <p:nvPr/>
          </p:nvSpPr>
          <p:spPr>
            <a:xfrm>
              <a:off x="0" y="-38100"/>
              <a:ext cx="1006394" cy="296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9"/>
          <p:cNvSpPr/>
          <p:nvPr/>
        </p:nvSpPr>
        <p:spPr>
          <a:xfrm>
            <a:off x="1028700" y="7465010"/>
            <a:ext cx="2639102" cy="2207249"/>
          </a:xfrm>
          <a:custGeom>
            <a:rect b="b" l="l" r="r" t="t"/>
            <a:pathLst>
              <a:path extrusionOk="0" h="2207249" w="2639102">
                <a:moveTo>
                  <a:pt x="0" y="0"/>
                </a:moveTo>
                <a:lnTo>
                  <a:pt x="2639102" y="0"/>
                </a:lnTo>
                <a:lnTo>
                  <a:pt x="2639102" y="2207249"/>
                </a:lnTo>
                <a:lnTo>
                  <a:pt x="0" y="2207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9"/>
          <p:cNvSpPr/>
          <p:nvPr/>
        </p:nvSpPr>
        <p:spPr>
          <a:xfrm>
            <a:off x="1028700" y="802651"/>
            <a:ext cx="2639102" cy="2207249"/>
          </a:xfrm>
          <a:custGeom>
            <a:rect b="b" l="l" r="r" t="t"/>
            <a:pathLst>
              <a:path extrusionOk="0" h="2207249" w="2639102">
                <a:moveTo>
                  <a:pt x="0" y="0"/>
                </a:moveTo>
                <a:lnTo>
                  <a:pt x="2639102" y="0"/>
                </a:lnTo>
                <a:lnTo>
                  <a:pt x="2639102" y="2207249"/>
                </a:lnTo>
                <a:lnTo>
                  <a:pt x="0" y="2207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9"/>
          <p:cNvSpPr/>
          <p:nvPr/>
        </p:nvSpPr>
        <p:spPr>
          <a:xfrm flipH="1">
            <a:off x="1028700" y="4133831"/>
            <a:ext cx="2639102" cy="2207249"/>
          </a:xfrm>
          <a:custGeom>
            <a:rect b="b" l="l" r="r" t="t"/>
            <a:pathLst>
              <a:path extrusionOk="0" h="2207249" w="2639102">
                <a:moveTo>
                  <a:pt x="2639102" y="0"/>
                </a:moveTo>
                <a:lnTo>
                  <a:pt x="0" y="0"/>
                </a:lnTo>
                <a:lnTo>
                  <a:pt x="0" y="2207248"/>
                </a:lnTo>
                <a:lnTo>
                  <a:pt x="2639102" y="2207248"/>
                </a:lnTo>
                <a:lnTo>
                  <a:pt x="263910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