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8" r:id="rId2"/>
    <p:sldId id="256" r:id="rId3"/>
    <p:sldId id="310" r:id="rId4"/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2" r:id="rId15"/>
    <p:sldId id="322" r:id="rId16"/>
    <p:sldId id="324" r:id="rId17"/>
    <p:sldId id="327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ea Stefan" userId="036161134894d6f3" providerId="LiveId" clId="{7A9D7DBC-FF7B-4DFD-B23B-CB8A0C825AEB}"/>
    <pc:docChg chg="custSel modSld">
      <pc:chgData name="Badea Stefan" userId="036161134894d6f3" providerId="LiveId" clId="{7A9D7DBC-FF7B-4DFD-B23B-CB8A0C825AEB}" dt="2023-11-15T21:44:45.465" v="433" actId="207"/>
      <pc:docMkLst>
        <pc:docMk/>
      </pc:docMkLst>
      <pc:sldChg chg="addSp delSp modSp mod">
        <pc:chgData name="Badea Stefan" userId="036161134894d6f3" providerId="LiveId" clId="{7A9D7DBC-FF7B-4DFD-B23B-CB8A0C825AEB}" dt="2023-11-15T21:44:45.465" v="433" actId="207"/>
        <pc:sldMkLst>
          <pc:docMk/>
          <pc:sldMk cId="3350841993" sldId="256"/>
        </pc:sldMkLst>
        <pc:spChg chg="mod">
          <ac:chgData name="Badea Stefan" userId="036161134894d6f3" providerId="LiveId" clId="{7A9D7DBC-FF7B-4DFD-B23B-CB8A0C825AEB}" dt="2023-11-15T21:43:32.235" v="427" actId="1076"/>
          <ac:spMkLst>
            <pc:docMk/>
            <pc:sldMk cId="3350841993" sldId="256"/>
            <ac:spMk id="4" creationId="{D2339786-7E49-B9A2-1A95-124103A590A0}"/>
          </ac:spMkLst>
        </pc:spChg>
        <pc:spChg chg="add del mod">
          <ac:chgData name="Badea Stefan" userId="036161134894d6f3" providerId="LiveId" clId="{7A9D7DBC-FF7B-4DFD-B23B-CB8A0C825AEB}" dt="2023-11-15T21:38:28.944" v="90" actId="478"/>
          <ac:spMkLst>
            <pc:docMk/>
            <pc:sldMk cId="3350841993" sldId="256"/>
            <ac:spMk id="6" creationId="{24DFB575-DF42-54D6-E84A-75CF04BEA00C}"/>
          </ac:spMkLst>
        </pc:spChg>
        <pc:spChg chg="add mod">
          <ac:chgData name="Badea Stefan" userId="036161134894d6f3" providerId="LiveId" clId="{7A9D7DBC-FF7B-4DFD-B23B-CB8A0C825AEB}" dt="2023-11-15T21:44:45.465" v="433" actId="207"/>
          <ac:spMkLst>
            <pc:docMk/>
            <pc:sldMk cId="3350841993" sldId="256"/>
            <ac:spMk id="7" creationId="{10AEF7A7-C54C-10F2-0B0D-BF2A1D0F5023}"/>
          </ac:spMkLst>
        </pc:spChg>
      </pc:sldChg>
      <pc:sldChg chg="modSp mod">
        <pc:chgData name="Badea Stefan" userId="036161134894d6f3" providerId="LiveId" clId="{7A9D7DBC-FF7B-4DFD-B23B-CB8A0C825AEB}" dt="2023-11-15T21:20:48.203" v="32" actId="1076"/>
        <pc:sldMkLst>
          <pc:docMk/>
          <pc:sldMk cId="1283933077" sldId="308"/>
        </pc:sldMkLst>
        <pc:spChg chg="mod">
          <ac:chgData name="Badea Stefan" userId="036161134894d6f3" providerId="LiveId" clId="{7A9D7DBC-FF7B-4DFD-B23B-CB8A0C825AEB}" dt="2023-11-15T21:20:48.203" v="32" actId="1076"/>
          <ac:spMkLst>
            <pc:docMk/>
            <pc:sldMk cId="1283933077" sldId="308"/>
            <ac:spMk id="6" creationId="{5A69B6C8-F584-358A-D4ED-8463F68E8756}"/>
          </ac:spMkLst>
        </pc:spChg>
        <pc:spChg chg="mod">
          <ac:chgData name="Badea Stefan" userId="036161134894d6f3" providerId="LiveId" clId="{7A9D7DBC-FF7B-4DFD-B23B-CB8A0C825AEB}" dt="2023-11-15T21:20:26.645" v="17" actId="14100"/>
          <ac:spMkLst>
            <pc:docMk/>
            <pc:sldMk cId="1283933077" sldId="308"/>
            <ac:spMk id="7" creationId="{47DA1357-2C32-70F2-93E2-B5A40FAC18A5}"/>
          </ac:spMkLst>
        </pc:spChg>
      </pc:sldChg>
      <pc:sldChg chg="modSp mod">
        <pc:chgData name="Badea Stefan" userId="036161134894d6f3" providerId="LiveId" clId="{7A9D7DBC-FF7B-4DFD-B23B-CB8A0C825AEB}" dt="2023-11-15T21:38:06.857" v="85" actId="255"/>
        <pc:sldMkLst>
          <pc:docMk/>
          <pc:sldMk cId="515635076" sldId="310"/>
        </pc:sldMkLst>
        <pc:spChg chg="mod">
          <ac:chgData name="Badea Stefan" userId="036161134894d6f3" providerId="LiveId" clId="{7A9D7DBC-FF7B-4DFD-B23B-CB8A0C825AEB}" dt="2023-11-15T21:38:06.857" v="85" actId="255"/>
          <ac:spMkLst>
            <pc:docMk/>
            <pc:sldMk cId="515635076" sldId="310"/>
            <ac:spMk id="7" creationId="{43E0A8EC-99A8-A968-B5FC-3853DA36835D}"/>
          </ac:spMkLst>
        </pc:spChg>
      </pc:sldChg>
      <pc:sldChg chg="modSp mod">
        <pc:chgData name="Badea Stefan" userId="036161134894d6f3" providerId="LiveId" clId="{7A9D7DBC-FF7B-4DFD-B23B-CB8A0C825AEB}" dt="2023-11-15T21:24:50.588" v="50" actId="207"/>
        <pc:sldMkLst>
          <pc:docMk/>
          <pc:sldMk cId="3573708905" sldId="313"/>
        </pc:sldMkLst>
        <pc:spChg chg="mod">
          <ac:chgData name="Badea Stefan" userId="036161134894d6f3" providerId="LiveId" clId="{7A9D7DBC-FF7B-4DFD-B23B-CB8A0C825AEB}" dt="2023-11-15T21:24:50.588" v="50" actId="207"/>
          <ac:spMkLst>
            <pc:docMk/>
            <pc:sldMk cId="3573708905" sldId="313"/>
            <ac:spMk id="5" creationId="{CDC11C08-13F5-8BC5-20A3-FC0CA155A9C6}"/>
          </ac:spMkLst>
        </pc:spChg>
      </pc:sldChg>
      <pc:sldChg chg="modSp mod">
        <pc:chgData name="Badea Stefan" userId="036161134894d6f3" providerId="LiveId" clId="{7A9D7DBC-FF7B-4DFD-B23B-CB8A0C825AEB}" dt="2023-11-15T21:41:34.757" v="322" actId="1076"/>
        <pc:sldMkLst>
          <pc:docMk/>
          <pc:sldMk cId="1598080164" sldId="322"/>
        </pc:sldMkLst>
        <pc:spChg chg="mod">
          <ac:chgData name="Badea Stefan" userId="036161134894d6f3" providerId="LiveId" clId="{7A9D7DBC-FF7B-4DFD-B23B-CB8A0C825AEB}" dt="2023-11-15T21:41:34.757" v="322" actId="1076"/>
          <ac:spMkLst>
            <pc:docMk/>
            <pc:sldMk cId="1598080164" sldId="322"/>
            <ac:spMk id="5" creationId="{4D976676-CD95-411C-9F7D-6CD4E37C11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82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33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866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0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8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1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4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915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0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681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0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36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6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89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E5CAE3-E66C-483F-9A91-133D66834A8A}" type="datetimeFigureOut">
              <a:rPr lang="ro-RO" smtClean="0"/>
              <a:t>25.07.2024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02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stinortodox.ro/religie/templul-solomon-96941.html" TargetMode="External"/><Relationship Id="rId2" Type="http://schemas.openxmlformats.org/officeDocument/2006/relationships/hyperlink" Target="https://www.google.com/search?sca_esv=582701142&amp;q=templul+lui+solomon&amp;tbm=isch&amp;source=lnms&amp;sa=X&amp;ved=2ahUKEwi6qtiu1caCAxUx_rsIHbTmAEQQ0pQJegQIDBAB&amp;cshid=1700074180210217&amp;biw=1536&amp;bih=747&amp;dpr=1.25#imgrc=Agb7D1INGlmwX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o.wikipedia.org/wiki/Muntele_Templului" TargetMode="External"/><Relationship Id="rId4" Type="http://schemas.openxmlformats.org/officeDocument/2006/relationships/hyperlink" Target="https://ro.wikipedia.org/wiki/Templul_lui_Solom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49FB099E-B155-D418-53AE-88B11F2F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36" y="236837"/>
            <a:ext cx="8546690" cy="380319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SEMINARUL TEOLOGIC</a:t>
            </a:r>
            <a:r>
              <a:rPr lang="ro-RO" sz="1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o-RO" sz="18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„</a:t>
            </a:r>
            <a:r>
              <a:rPr lang="en-US" sz="18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SFÂNTUL IOAN GURĂ DE AUR</a:t>
            </a:r>
            <a:r>
              <a:rPr lang="ro-RO" sz="18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” </a:t>
            </a:r>
            <a:r>
              <a:rPr lang="ro-RO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TÂRGOVIȘTE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="" xmlns:a16="http://schemas.microsoft.com/office/drawing/2014/main" id="{77D06257-B1C3-559A-B924-2EEC91DB75EF}"/>
              </a:ext>
            </a:extLst>
          </p:cNvPr>
          <p:cNvSpPr/>
          <p:nvPr/>
        </p:nvSpPr>
        <p:spPr>
          <a:xfrm>
            <a:off x="1296015" y="2191168"/>
            <a:ext cx="6814786" cy="10156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900"/>
              </a:spcAft>
            </a:pP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PROIECT </a:t>
            </a:r>
            <a:r>
              <a:rPr lang="en-US" sz="2700" b="1" dirty="0" smtClean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RELIGIE</a:t>
            </a:r>
          </a:p>
          <a:p>
            <a:pPr algn="ctr">
              <a:spcAft>
                <a:spcPts val="900"/>
              </a:spcAft>
            </a:pPr>
            <a:r>
              <a:rPr lang="en-US" sz="2700" b="1" dirty="0" err="1" smtClean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Clasa</a:t>
            </a:r>
            <a:r>
              <a:rPr lang="en-US" sz="2700" b="1" dirty="0" smtClean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a XI-a</a:t>
            </a:r>
            <a:endParaRPr lang="ro-RO" sz="27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="" xmlns:a16="http://schemas.microsoft.com/office/drawing/2014/main" id="{5A69B6C8-F584-358A-D4ED-8463F68E8756}"/>
              </a:ext>
            </a:extLst>
          </p:cNvPr>
          <p:cNvSpPr/>
          <p:nvPr/>
        </p:nvSpPr>
        <p:spPr>
          <a:xfrm>
            <a:off x="2654161" y="3429000"/>
            <a:ext cx="4098493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5400" b="1" i="1" dirty="0" err="1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Templul</a:t>
            </a:r>
            <a:r>
              <a:rPr lang="en-US" sz="5400" b="1" i="1" dirty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o-RO" sz="5400" b="1" i="1" dirty="0">
              <a:ln w="12700">
                <a:solidFill>
                  <a:srgbClr val="FF0000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o-RO" sz="5400" b="1" i="1" dirty="0">
                <a:ln w="12700">
                  <a:solidFill>
                    <a:srgbClr val="FF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din Ierusalim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DA1357-2C32-70F2-93E2-B5A40FAC18A5}"/>
              </a:ext>
            </a:extLst>
          </p:cNvPr>
          <p:cNvSpPr txBox="1"/>
          <p:nvPr/>
        </p:nvSpPr>
        <p:spPr>
          <a:xfrm>
            <a:off x="383090" y="5661248"/>
            <a:ext cx="32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b="1" dirty="0">
                <a:latin typeface="Comic Sans MS" panose="030F0702030302020204" pitchFamily="66" charset="0"/>
              </a:rPr>
              <a:t>   </a:t>
            </a:r>
            <a:r>
              <a:rPr lang="ro-RO" b="1" dirty="0">
                <a:solidFill>
                  <a:srgbClr val="C00000"/>
                </a:solidFill>
                <a:latin typeface="Arial Black" panose="020B0A04020102020204" pitchFamily="34" charset="0"/>
              </a:rPr>
              <a:t>PROFESOR</a:t>
            </a:r>
          </a:p>
          <a:p>
            <a:pPr algn="ctr"/>
            <a:r>
              <a:rPr lang="ro-RO" b="1" dirty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PR. BADEA MARIAN</a:t>
            </a:r>
            <a:endParaRPr lang="ro-RO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3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0E59673E-DA71-B6DF-F327-6608DD3A3E92}"/>
              </a:ext>
            </a:extLst>
          </p:cNvPr>
          <p:cNvSpPr txBox="1"/>
          <p:nvPr/>
        </p:nvSpPr>
        <p:spPr>
          <a:xfrm>
            <a:off x="683568" y="2886125"/>
            <a:ext cx="77768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Templul era înconjurat de dou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cur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AutoNum type="arabicPeriod"/>
            </a:pP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Cea dintâi era numită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curtea interioară, a preoților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cea </a:t>
            </a:r>
            <a:r>
              <a:rPr lang="ro-RO" sz="22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naltă. </a:t>
            </a:r>
          </a:p>
          <a:p>
            <a:pPr marL="457200" indent="-457200" algn="just">
              <a:buAutoNum type="arabicPeriod"/>
            </a:pP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doua curte numită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exterioară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cea mare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destinată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poporului credincios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și se afla la un nivel inferior față de prima curte. </a:t>
            </a:r>
          </a:p>
          <a:p>
            <a:pPr algn="just"/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 rezulta de aici că, privit de la distanță, templul apărea așezat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terasă. Atât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prima, cât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 doua curte existau apartamente pentru preoții care erau rânduiți la slujbă cu săptămâna.  Dimensiunile curților nu ne sunt cunoscute.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="" xmlns:a16="http://schemas.microsoft.com/office/drawing/2014/main" id="{DCC95543-C7DD-4635-FBD0-16AB085D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601975"/>
            <a:ext cx="3528814" cy="227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65813A6B-175B-FC02-B614-5F9F4CA7DDA9}"/>
              </a:ext>
            </a:extLst>
          </p:cNvPr>
          <p:cNvSpPr txBox="1"/>
          <p:nvPr/>
        </p:nvSpPr>
        <p:spPr>
          <a:xfrm>
            <a:off x="755577" y="610230"/>
            <a:ext cx="388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CURȚILE TEMPLULUI</a:t>
            </a: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11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3B15B702-E6E1-E2CA-3CD6-9E7E8BB22073}"/>
              </a:ext>
            </a:extLst>
          </p:cNvPr>
          <p:cNvSpPr txBox="1"/>
          <p:nvPr/>
        </p:nvSpPr>
        <p:spPr>
          <a:xfrm>
            <a:off x="611559" y="1628800"/>
            <a:ext cx="79208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Ca și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Cortul Sfânt, și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templu se aflau mai multe </a:t>
            </a:r>
            <a:r>
              <a:rPr lang="ro-RO" sz="2200" b="1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odoare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Sfânta Sfintelor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era depus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vechiul </a:t>
            </a:r>
            <a:r>
              <a:rPr lang="ro-RO" sz="2200" b="0" i="1" u="none" strike="noStrike" dirty="0">
                <a:solidFill>
                  <a:srgbClr val="0042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chivot al Legii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din Cortul Sfânt. </a:t>
            </a:r>
          </a:p>
          <a:p>
            <a:pPr marL="457200" indent="-457200" algn="just">
              <a:buAutoNum type="arabicPeriod"/>
            </a:pP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Sfânta se aflau: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altarul tămâierii,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 era din lemn de cedru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mbrăcat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aur,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 punerii </a:t>
            </a:r>
            <a:r>
              <a:rPr lang="ro-RO" sz="2200" i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nainte,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confecționată din aceleași materiale și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zece candelabre de aur.</a:t>
            </a:r>
          </a:p>
          <a:p>
            <a:pPr marL="457200" indent="-457200" algn="just">
              <a:buAutoNum type="arabicPeriod"/>
            </a:pP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curtea interioară,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fața intrării în Sfânta, se afla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altarul jertfelor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confecționat din bronz, iar în partea de sud-est a acestuia se afla adică bazinul pentru spălarea rituală a preoților, așezat pe spinarea a doisprezece tauri,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dispuși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câte trei, cu capetele către cele patru puncte cardinale.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38FCA90A-D429-2D9A-6466-658D9BE2D4FB}"/>
              </a:ext>
            </a:extLst>
          </p:cNvPr>
          <p:cNvSpPr txBox="1"/>
          <p:nvPr/>
        </p:nvSpPr>
        <p:spPr>
          <a:xfrm>
            <a:off x="755576" y="610230"/>
            <a:ext cx="7632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OBIECTE SACRE DIN TEMPLU</a:t>
            </a: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89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19DC70A9-612E-3F26-B1CD-FFD4EFDB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81" y="1528660"/>
            <a:ext cx="3528392" cy="198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902776D7-3727-B16E-E6A4-4781FC596AC3}"/>
              </a:ext>
            </a:extLst>
          </p:cNvPr>
          <p:cNvSpPr txBox="1"/>
          <p:nvPr/>
        </p:nvSpPr>
        <p:spPr>
          <a:xfrm>
            <a:off x="3275856" y="620688"/>
            <a:ext cx="2144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Vechiul </a:t>
            </a:r>
            <a:r>
              <a:rPr lang="ro-RO" sz="1800" b="1" u="none" strike="noStrike" dirty="0">
                <a:solidFill>
                  <a:srgbClr val="00427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chivot al Legii</a:t>
            </a:r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din Cortul Sfânt</a:t>
            </a:r>
            <a:endParaRPr lang="ro-RO" b="1" dirty="0"/>
          </a:p>
        </p:txBody>
      </p:sp>
      <p:pic>
        <p:nvPicPr>
          <p:cNvPr id="8" name="Imagine 7">
            <a:extLst>
              <a:ext uri="{FF2B5EF4-FFF2-40B4-BE49-F238E27FC236}">
                <a16:creationId xmlns="" xmlns:a16="http://schemas.microsoft.com/office/drawing/2014/main" id="{E1D575FF-0320-6B64-E138-0FEA2117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41" y="2521020"/>
            <a:ext cx="1781478" cy="270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tăText 9">
            <a:extLst>
              <a:ext uri="{FF2B5EF4-FFF2-40B4-BE49-F238E27FC236}">
                <a16:creationId xmlns="" xmlns:a16="http://schemas.microsoft.com/office/drawing/2014/main" id="{C914151F-09C0-55D7-FAAF-897E8EB798F1}"/>
              </a:ext>
            </a:extLst>
          </p:cNvPr>
          <p:cNvSpPr txBox="1"/>
          <p:nvPr/>
        </p:nvSpPr>
        <p:spPr>
          <a:xfrm>
            <a:off x="502086" y="1711841"/>
            <a:ext cx="2144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ltarul </a:t>
            </a:r>
          </a:p>
          <a:p>
            <a:pPr algn="ctr"/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tămâierii</a:t>
            </a:r>
            <a:endParaRPr lang="ro-RO" b="1" dirty="0"/>
          </a:p>
        </p:txBody>
      </p:sp>
      <p:sp>
        <p:nvSpPr>
          <p:cNvPr id="12" name="CasetăText 11">
            <a:extLst>
              <a:ext uri="{FF2B5EF4-FFF2-40B4-BE49-F238E27FC236}">
                <a16:creationId xmlns="" xmlns:a16="http://schemas.microsoft.com/office/drawing/2014/main" id="{57C524E7-5E3E-6D77-93AD-98AD031B1D1D}"/>
              </a:ext>
            </a:extLst>
          </p:cNvPr>
          <p:cNvSpPr txBox="1"/>
          <p:nvPr/>
        </p:nvSpPr>
        <p:spPr>
          <a:xfrm>
            <a:off x="2833603" y="3442783"/>
            <a:ext cx="2499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Masa </a:t>
            </a:r>
          </a:p>
          <a:p>
            <a:pPr algn="ctr"/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punerii </a:t>
            </a:r>
            <a:r>
              <a:rPr lang="ro-RO" sz="18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nainte</a:t>
            </a:r>
            <a:endParaRPr lang="ro-RO" b="1" dirty="0"/>
          </a:p>
        </p:txBody>
      </p:sp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3CA29468-DB90-6661-CBED-EA0965C5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03" y="3809781"/>
            <a:ext cx="2761643" cy="2427531"/>
          </a:xfrm>
          <a:prstGeom prst="rect">
            <a:avLst/>
          </a:prstGeom>
        </p:spPr>
      </p:pic>
      <p:sp>
        <p:nvSpPr>
          <p:cNvPr id="19" name="CasetăText 18">
            <a:extLst>
              <a:ext uri="{FF2B5EF4-FFF2-40B4-BE49-F238E27FC236}">
                <a16:creationId xmlns="" xmlns:a16="http://schemas.microsoft.com/office/drawing/2014/main" id="{12BEFDB5-C648-3DAC-C2EB-96A417A9429D}"/>
              </a:ext>
            </a:extLst>
          </p:cNvPr>
          <p:cNvSpPr txBox="1"/>
          <p:nvPr/>
        </p:nvSpPr>
        <p:spPr>
          <a:xfrm>
            <a:off x="6257726" y="1988840"/>
            <a:ext cx="2245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o-RO" b="1" u="none" strike="noStrike" kern="1200" cap="none" spc="0" normalizeH="0" baseline="0" noProof="0" dirty="0">
                <a:ln>
                  <a:noFill/>
                </a:ln>
                <a:solidFill>
                  <a:srgbClr val="3E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Altarul jertfelor </a:t>
            </a:r>
            <a:endParaRPr lang="ro-RO" b="1" dirty="0"/>
          </a:p>
        </p:txBody>
      </p:sp>
      <p:pic>
        <p:nvPicPr>
          <p:cNvPr id="22" name="Imagine 21">
            <a:extLst>
              <a:ext uri="{FF2B5EF4-FFF2-40B4-BE49-F238E27FC236}">
                <a16:creationId xmlns="" xmlns:a16="http://schemas.microsoft.com/office/drawing/2014/main" id="{C006ABAB-83E0-8EE8-A77D-651F18312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299" y="2326467"/>
            <a:ext cx="1728769" cy="154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asetăText 23">
            <a:extLst>
              <a:ext uri="{FF2B5EF4-FFF2-40B4-BE49-F238E27FC236}">
                <a16:creationId xmlns="" xmlns:a16="http://schemas.microsoft.com/office/drawing/2014/main" id="{609673D8-089F-C987-48D5-BBA856E79D69}"/>
              </a:ext>
            </a:extLst>
          </p:cNvPr>
          <p:cNvSpPr txBox="1"/>
          <p:nvPr/>
        </p:nvSpPr>
        <p:spPr>
          <a:xfrm>
            <a:off x="6112273" y="3902841"/>
            <a:ext cx="265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„Marea de aramă” </a:t>
            </a:r>
            <a:endParaRPr lang="ro-RO" b="1" dirty="0"/>
          </a:p>
        </p:txBody>
      </p:sp>
      <p:pic>
        <p:nvPicPr>
          <p:cNvPr id="25" name="Imagine 24">
            <a:extLst>
              <a:ext uri="{FF2B5EF4-FFF2-40B4-BE49-F238E27FC236}">
                <a16:creationId xmlns="" xmlns:a16="http://schemas.microsoft.com/office/drawing/2014/main" id="{F9470631-1415-9D46-D621-B28608778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273" y="4335712"/>
            <a:ext cx="2309677" cy="178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72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AB96B57A-C613-A60F-6994-40DF481D2DE3}"/>
              </a:ext>
            </a:extLst>
          </p:cNvPr>
          <p:cNvSpPr txBox="1"/>
          <p:nvPr/>
        </p:nvSpPr>
        <p:spPr>
          <a:xfrm>
            <a:off x="611560" y="1256561"/>
            <a:ext cx="511256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Templul construit de Solomon a dăinuit mai mult de patru secole, fără să fi suferit modificări esențiale. </a:t>
            </a:r>
          </a:p>
          <a:p>
            <a:pPr algn="just"/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La un moment dat,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Templul a suferit din cauza unor cuceritori ai teritoriului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Ță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rii Sfinte care au jefuit tezaurul, precum a fost cazul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regelui </a:t>
            </a:r>
            <a:r>
              <a:rPr lang="ro-RO" sz="2200" b="1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Sesonc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Egiptului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 al unui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rege al lui Israel — </a:t>
            </a:r>
            <a:r>
              <a:rPr lang="ro-RO" sz="2200" b="1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Ioas</a:t>
            </a:r>
            <a:r>
              <a:rPr lang="ro-RO" sz="22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deposedat templul de tot tezaurul său.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anul 586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.Hr., templul a fost jefuit și distrus până în temelie de către 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Nabucodonosor.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Totul a fost transportat în Babilon, vasele sfinte și toate podoabele din aur, argint și arama. 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920CCDBD-5581-51D0-FEC7-B9FFBF79FF6A}"/>
              </a:ext>
            </a:extLst>
          </p:cNvPr>
          <p:cNvSpPr txBox="1"/>
          <p:nvPr/>
        </p:nvSpPr>
        <p:spPr>
          <a:xfrm>
            <a:off x="755576" y="610230"/>
            <a:ext cx="7632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DISTRUGEREA TEMPLULUI</a:t>
            </a: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="" xmlns:a16="http://schemas.microsoft.com/office/drawing/2014/main" id="{DA994C17-6996-C32F-3978-C13293E6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78" y="2024844"/>
            <a:ext cx="270840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05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637252" y="620688"/>
            <a:ext cx="7895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200" dirty="0">
                <a:latin typeface="+mj-lt"/>
              </a:rPr>
              <a:t>	</a:t>
            </a:r>
            <a:r>
              <a:rPr lang="vi-VN" sz="2200" dirty="0">
                <a:latin typeface="+mj-lt"/>
              </a:rPr>
              <a:t>Templul lui Solomon a fost distrus, după relatarea biblică, în timpul cuceririi regatului Iudeei de către babilonieni, în anii 587-586 î.e.n. Regele Nabucodonosor al Babilonului a dat foc cetății Ierusalimului, a jefuit tezaurul templului</a:t>
            </a:r>
            <a:r>
              <a:rPr lang="ro-RO" sz="2200" dirty="0">
                <a:latin typeface="+mj-lt"/>
              </a:rPr>
              <a:t>,</a:t>
            </a:r>
            <a:r>
              <a:rPr lang="vi-VN" sz="2200" dirty="0">
                <a:latin typeface="+mj-lt"/>
              </a:rPr>
              <a:t> după care l-a distrus și a deportat o mare parte din populația tânără din Regatul Iuda.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60640" cy="2907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2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="" xmlns:a16="http://schemas.microsoft.com/office/drawing/2014/main" id="{F58E68D0-8918-8225-46DB-E940D2250F9E}"/>
              </a:ext>
            </a:extLst>
          </p:cNvPr>
          <p:cNvSpPr/>
          <p:nvPr/>
        </p:nvSpPr>
        <p:spPr>
          <a:xfrm>
            <a:off x="683568" y="198884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      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Întorși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robia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babilonică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conducerea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principelui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Zorobabel,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evreii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îndemnați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conducătorii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spirituali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amintim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Ezdra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Neemia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profeții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Hagai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Zaharia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unească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forțele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reconstruiască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Templul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oilea Templu din Ierusalim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dimensiuni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însă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jucat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important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păstrarea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unității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neam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religie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poporului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iudeu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cunoscut o amplă restaurație în anii domniei regelui Irod cel Mare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Iudeii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vasal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Romei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(37 – 4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î.Hr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gestul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încercare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Irod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atrage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persoane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influente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societatea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iudacă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vremii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="" xmlns:a16="http://schemas.microsoft.com/office/drawing/2014/main" id="{38F2D88D-99B5-4C84-6681-654D3CC0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2656"/>
            <a:ext cx="1234722" cy="14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4D976676-CD95-411C-9F7D-6CD4E37C1165}"/>
              </a:ext>
            </a:extLst>
          </p:cNvPr>
          <p:cNvSpPr txBox="1"/>
          <p:nvPr/>
        </p:nvSpPr>
        <p:spPr>
          <a:xfrm>
            <a:off x="2273109" y="532656"/>
            <a:ext cx="6120679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RECONSTRUIREA TEMPLULUI</a:t>
            </a:r>
          </a:p>
          <a:p>
            <a:pPr algn="ctr">
              <a:spcAft>
                <a:spcPts val="900"/>
              </a:spcAft>
            </a:pPr>
            <a:r>
              <a:rPr lang="ro-RO" sz="20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AL DOILEA TEMPLU DIN IERUSALIM</a:t>
            </a:r>
            <a:endParaRPr lang="ro-RO" sz="2000" dirty="0"/>
          </a:p>
          <a:p>
            <a:pPr algn="ctr">
              <a:spcAft>
                <a:spcPts val="900"/>
              </a:spcAft>
            </a:pP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08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BD47F973-5212-8B17-38CE-6465E69FED6E}"/>
              </a:ext>
            </a:extLst>
          </p:cNvPr>
          <p:cNvSpPr txBox="1"/>
          <p:nvPr/>
        </p:nvSpPr>
        <p:spPr>
          <a:xfrm>
            <a:off x="611560" y="1268760"/>
            <a:ext cx="79208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l doilea templu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nu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strălucirea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construit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Solomon,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căpătat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faimă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inegalabilă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faptul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aici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adus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sus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Fecioara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închinat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Domnului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obiceiul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legii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aici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predicat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Iisus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vârsta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12 ani,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uimindu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rabinii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învățăturile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Sale. 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Tot 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templu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revenit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Hristos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patimi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alungat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negustorii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făceau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comerț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vindeau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animale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sacrificiile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religioase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Față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templu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Mântuitorul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Hristos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rostit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profeții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spunând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rămâne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piatră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piatră</a:t>
            </a:r>
            <a:r>
              <a:rPr lang="ro-RO" sz="22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Matei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24, 2)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Ierusalimul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călcat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picioare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neamuri</a:t>
            </a:r>
            <a:r>
              <a:rPr lang="ro-RO" sz="22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(Luca 21, 21-24).</a:t>
            </a:r>
          </a:p>
          <a:p>
            <a:pPr algn="just"/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Profețiile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distrugerea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templului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s-au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împlinit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ărâmat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definitiv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de romani în timpul represiunii revoltei evreilor contra stăpânirii romane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din anii 66-73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3F13A9E1-7CC7-EACB-91C5-1C7234F240B6}"/>
              </a:ext>
            </a:extLst>
          </p:cNvPr>
          <p:cNvSpPr txBox="1"/>
          <p:nvPr/>
        </p:nvSpPr>
        <p:spPr>
          <a:xfrm>
            <a:off x="467544" y="476672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28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IMPORTANȚA CELUI DE AL DOILEA TEMPLU</a:t>
            </a:r>
            <a:endParaRPr lang="ro-RO" sz="28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35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FB51973D-812C-74E2-5699-16CA72366222}"/>
              </a:ext>
            </a:extLst>
          </p:cNvPr>
          <p:cNvSpPr txBox="1"/>
          <p:nvPr/>
        </p:nvSpPr>
        <p:spPr>
          <a:xfrm>
            <a:off x="791580" y="2253065"/>
            <a:ext cx="75608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Locuitorii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Ierusalimului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mândreau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orașul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templul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construit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, considerându-l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prezenței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Dumnezeu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printre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„Noi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cetate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întãritã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o-RO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o-RO" sz="3200" b="1" i="1" dirty="0"/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86A1F64A-2BAF-D715-19C0-6C8E716D81B7}"/>
              </a:ext>
            </a:extLst>
          </p:cNvPr>
          <p:cNvSpPr txBox="1"/>
          <p:nvPr/>
        </p:nvSpPr>
        <p:spPr>
          <a:xfrm>
            <a:off x="683568" y="1052736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TEMPLUL DIN IERUSALIM – MÂNDRIA IUDEILOR</a:t>
            </a:r>
            <a:endParaRPr lang="ro-RO" sz="3600" dirty="0"/>
          </a:p>
        </p:txBody>
      </p:sp>
      <p:pic>
        <p:nvPicPr>
          <p:cNvPr id="11266" name="Picture 2" descr="Un indian profeteste ca noul Ierusalim va fi Romania - Almeea - site de  spiritualitate si vindecare">
            <a:extLst>
              <a:ext uri="{FF2B5EF4-FFF2-40B4-BE49-F238E27FC236}">
                <a16:creationId xmlns="" xmlns:a16="http://schemas.microsoft.com/office/drawing/2014/main" id="{299D32A6-7B99-07A0-4502-7FDACF50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45836"/>
            <a:ext cx="4824535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1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="" xmlns:a16="http://schemas.microsoft.com/office/drawing/2014/main" id="{D898CD31-4361-F1F8-2C4C-8F4F2779B72A}"/>
              </a:ext>
            </a:extLst>
          </p:cNvPr>
          <p:cNvSpPr txBox="1"/>
          <p:nvPr/>
        </p:nvSpPr>
        <p:spPr>
          <a:xfrm>
            <a:off x="2267744" y="1321378"/>
            <a:ext cx="4932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40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BIBLIOGRAFIE</a:t>
            </a:r>
            <a:endParaRPr lang="ro-RO" sz="40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CDC11C08-13F5-8BC5-20A3-FC0CA155A9C6}"/>
              </a:ext>
            </a:extLst>
          </p:cNvPr>
          <p:cNvSpPr txBox="1"/>
          <p:nvPr/>
        </p:nvSpPr>
        <p:spPr>
          <a:xfrm>
            <a:off x="865713" y="2276872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Sfânta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Scriptură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Studiul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Biblic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al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Vechiului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Testament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Arheologia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Biblică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://www.google.com/search?sca_esv=582701142&amp;q=templul+lui+solomon&amp;tbm=isch&amp;source=lnms&amp;sa=X&amp;ved=2ahUKEwi6qtiu1caCAxUx_rsIHbTmAEQQ0pQJegQIDBAB&amp;cshid=1700074180210217&amp;biw=1536&amp;bih=747&amp;dpr=1.25#imgrc=Agb7D1INGlmwXM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https://www.crestinortodox.ro/religie/templul-solomon-96941.html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https://ro.wikipedia.org/wiki/Templul_lui_Solomon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https://ro.wikipedia.org/wiki/Muntele_Templului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7370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264696" cy="3312368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D2339786-7E49-B9A2-1A95-124103A590A0}"/>
              </a:ext>
            </a:extLst>
          </p:cNvPr>
          <p:cNvSpPr txBox="1"/>
          <p:nvPr/>
        </p:nvSpPr>
        <p:spPr>
          <a:xfrm>
            <a:off x="2987824" y="350947"/>
            <a:ext cx="3240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CUPRINS</a:t>
            </a:r>
            <a:endParaRPr lang="ro-RO" sz="40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10AEF7A7-C54C-10F2-0B0D-BF2A1D0F5023}"/>
              </a:ext>
            </a:extLst>
          </p:cNvPr>
          <p:cNvSpPr txBox="1"/>
          <p:nvPr/>
        </p:nvSpPr>
        <p:spPr>
          <a:xfrm>
            <a:off x="1441549" y="1474619"/>
            <a:ext cx="665643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Primul Templu din Ierusalim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 a fost necesar?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Locul construcției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Tradiții despre locul construcției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Templului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Curțile Templului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Obiecte sacre din Templu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Distrugerea Templului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Reconstruirea Templului. Al doilea Templu din Ierusalim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Templul din Ierusalim – mândria iudeilor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o-R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Bibliografie</a:t>
            </a:r>
          </a:p>
        </p:txBody>
      </p:sp>
    </p:spTree>
    <p:extLst>
      <p:ext uri="{BB962C8B-B14F-4D97-AF65-F5344CB8AC3E}">
        <p14:creationId xmlns:p14="http://schemas.microsoft.com/office/powerpoint/2010/main" val="335084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8D18FF5E-729B-024D-0EAE-13B92B7ED7C2}"/>
              </a:ext>
            </a:extLst>
          </p:cNvPr>
          <p:cNvSpPr txBox="1"/>
          <p:nvPr/>
        </p:nvSpPr>
        <p:spPr>
          <a:xfrm>
            <a:off x="741133" y="1309783"/>
            <a:ext cx="763284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	</a:t>
            </a:r>
            <a:r>
              <a:rPr lang="vi-VN" sz="2200" b="1" i="1" dirty="0">
                <a:latin typeface="+mj-lt"/>
              </a:rPr>
              <a:t>Templul lui Solomon </a:t>
            </a:r>
            <a:r>
              <a:rPr lang="vi-VN" sz="2200" b="1" dirty="0">
                <a:latin typeface="+mj-lt"/>
              </a:rPr>
              <a:t>sau </a:t>
            </a:r>
            <a:r>
              <a:rPr lang="vi-VN" sz="2200" b="1" i="1" dirty="0">
                <a:latin typeface="+mj-lt"/>
              </a:rPr>
              <a:t>Primul templu din Ierusalim </a:t>
            </a:r>
            <a:r>
              <a:rPr lang="vi-VN" sz="2200" b="1" dirty="0">
                <a:latin typeface="+mj-lt"/>
              </a:rPr>
              <a:t>a fost lăcașul sfânt al vechilor evrei</a:t>
            </a:r>
            <a:r>
              <a:rPr lang="ro-RO" sz="2200" b="1" dirty="0">
                <a:latin typeface="+mj-lt"/>
              </a:rPr>
              <a:t>,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cel mai renumit Sanctuar din lume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200" b="1" dirty="0">
                <a:latin typeface="+mj-lt"/>
              </a:rPr>
              <a:t>	</a:t>
            </a:r>
            <a:r>
              <a:rPr lang="vi-VN" sz="2200" b="1" dirty="0">
                <a:latin typeface="+mj-lt"/>
              </a:rPr>
              <a:t>După izvoarele biblice</a:t>
            </a:r>
            <a:r>
              <a:rPr lang="en-US" sz="2200" b="1" dirty="0">
                <a:latin typeface="+mj-lt"/>
              </a:rPr>
              <a:t>,</a:t>
            </a:r>
            <a:r>
              <a:rPr lang="vi-VN" sz="2200" b="1" dirty="0">
                <a:latin typeface="+mj-lt"/>
              </a:rPr>
              <a:t> ar fi fost construit de Solomon pe Muntele Moria, identificat cu Muntele Templului din zilele noastre</a:t>
            </a:r>
            <a:r>
              <a:rPr lang="en-US" sz="2200" b="1" dirty="0">
                <a:latin typeface="+mj-lt"/>
              </a:rPr>
              <a:t>.</a:t>
            </a:r>
            <a:endParaRPr lang="ro-RO" sz="2200" b="1" dirty="0">
              <a:latin typeface="+mj-lt"/>
            </a:endParaRPr>
          </a:p>
          <a:p>
            <a:pPr algn="just"/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	Potrivit Vechiului Testament, construcția 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durat din anul al patrulea </a:t>
            </a:r>
            <a:r>
              <a:rPr lang="ro-RO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p</a:t>
            </a:r>
            <a:r>
              <a:rPr lang="ro-RO" sz="2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ână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</a:t>
            </a:r>
            <a:r>
              <a:rPr lang="ro-RO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unsprezec</a:t>
            </a:r>
            <a:r>
              <a:rPr lang="ro-RO" sz="2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 an </a:t>
            </a:r>
            <a:r>
              <a:rPr lang="ro-RO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 domniei </a:t>
            </a:r>
            <a:r>
              <a:rPr lang="it-IT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regelui Solomon.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="" xmlns:a16="http://schemas.microsoft.com/office/drawing/2014/main" id="{43E0A8EC-99A8-A968-B5FC-3853DA36835D}"/>
              </a:ext>
            </a:extLst>
          </p:cNvPr>
          <p:cNvSpPr txBox="1"/>
          <p:nvPr/>
        </p:nvSpPr>
        <p:spPr>
          <a:xfrm>
            <a:off x="323528" y="682238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2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PRIMUL TEMPLU DIN IERUSALIM</a:t>
            </a:r>
            <a:endParaRPr lang="ro-RO" sz="32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Templul lui Solomon | Despre ezoterism, societati secrete si civilizatii  antice">
            <a:extLst>
              <a:ext uri="{FF2B5EF4-FFF2-40B4-BE49-F238E27FC236}">
                <a16:creationId xmlns="" xmlns:a16="http://schemas.microsoft.com/office/drawing/2014/main" id="{6D2AFA12-AAE3-27ED-9574-2015574B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80" y="4005063"/>
            <a:ext cx="3045244" cy="2283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="" xmlns:a16="http://schemas.microsoft.com/office/drawing/2014/main" id="{0E03FB0C-6B08-412F-1EA4-3B2194D0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7" y="4141327"/>
            <a:ext cx="1926368" cy="208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63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="" xmlns:a16="http://schemas.microsoft.com/office/drawing/2014/main" id="{9710A42D-515E-996D-2D76-65A99BB5922D}"/>
              </a:ext>
            </a:extLst>
          </p:cNvPr>
          <p:cNvSpPr txBox="1"/>
          <p:nvPr/>
        </p:nvSpPr>
        <p:spPr>
          <a:xfrm>
            <a:off x="755576" y="1484784"/>
            <a:ext cx="7632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Prin aducerea chivotului Legii în Ierusalim, 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mpăratul David a făcut din acest oraș centrul religios al 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Israelului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acest scop, el și-a propus să zidească „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 Domnului”, 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ntrucât chivotul se afla </a:t>
            </a:r>
            <a:r>
              <a:rPr lang="ro-RO" sz="24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ntr-un cort modest, dar Dumnezeu a rezervat această realizare a constituirii templului fiului și urmașului lui David la domnie, Solomon (II Sam. 7. 13).</a:t>
            </a:r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hivotul Legii CrestinOrtodox.ro">
            <a:extLst>
              <a:ext uri="{FF2B5EF4-FFF2-40B4-BE49-F238E27FC236}">
                <a16:creationId xmlns="" xmlns:a16="http://schemas.microsoft.com/office/drawing/2014/main" id="{94F734E3-7ABE-75A4-A133-697F649E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91" y="4357246"/>
            <a:ext cx="2779415" cy="1875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DC6D39DD-9C6F-7EC5-3B64-2D2C8B44A5BD}"/>
              </a:ext>
            </a:extLst>
          </p:cNvPr>
          <p:cNvSpPr txBox="1"/>
          <p:nvPr/>
        </p:nvSpPr>
        <p:spPr>
          <a:xfrm>
            <a:off x="755576" y="610230"/>
            <a:ext cx="763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40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 CE A FOST NECESAR ?</a:t>
            </a:r>
            <a:endParaRPr lang="ro-RO" sz="40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53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C9640064-B934-8C28-9A09-C020B8BBCD8F}"/>
              </a:ext>
            </a:extLst>
          </p:cNvPr>
          <p:cNvSpPr txBox="1"/>
          <p:nvPr/>
        </p:nvSpPr>
        <p:spPr>
          <a:xfrm>
            <a:off x="611560" y="1196752"/>
            <a:ext cx="78488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privința locului unde a fost amplasat templul  din I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Paral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22. I, aflăm că David, după ce a 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nălțat un altar pe aria cumpărată de la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iebuseul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Aravna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destinat acest loc pentru viitoarea „Casă a Domnului". Aici a construit Solomon templul său (II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Paral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3, 1). Mai exact, este vorba de muntele Sion, cu colina Moria, ce se 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nalță spre nord de o alta colină -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Ofel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unde se desfășura orașul vechi. Deoarece vârful colinei Moria nu era destul de spațios pentru templu și pentru curtea interioară, Solomon a 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nconjurat cu ziduri 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nalte </a:t>
            </a:r>
            <a:r>
              <a:rPr lang="ro-RO" sz="24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groase poalele colinei, iar golul dintre ziduri și colină l-a umplut cu pământ, astfel amenajând o platformă mai extinsă. Astăzi, această platformă este ocupată de către moscheea lui </a:t>
            </a:r>
            <a:r>
              <a:rPr lang="ro-RO" sz="24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Omar</a:t>
            </a:r>
            <a:r>
              <a:rPr lang="ro-RO" sz="24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F073F2AA-011C-4D8F-1C28-4AAE88EDDD0F}"/>
              </a:ext>
            </a:extLst>
          </p:cNvPr>
          <p:cNvSpPr txBox="1"/>
          <p:nvPr/>
        </p:nvSpPr>
        <p:spPr>
          <a:xfrm>
            <a:off x="755576" y="610230"/>
            <a:ext cx="7632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40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LOCUL CONSTRUCȚIEI</a:t>
            </a:r>
            <a:endParaRPr lang="ro-RO" sz="40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76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mplul lui Solomon - Moscheea lui Omar">
            <a:extLst>
              <a:ext uri="{FF2B5EF4-FFF2-40B4-BE49-F238E27FC236}">
                <a16:creationId xmlns="" xmlns:a16="http://schemas.microsoft.com/office/drawing/2014/main" id="{26C808BB-F90E-9F51-1932-1B8DCBD3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6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0078527D-6CC7-E78E-DCA8-0CEB6DCA8D17}"/>
              </a:ext>
            </a:extLst>
          </p:cNvPr>
          <p:cNvSpPr txBox="1"/>
          <p:nvPr/>
        </p:nvSpPr>
        <p:spPr>
          <a:xfrm>
            <a:off x="755576" y="1628800"/>
            <a:ext cx="777686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Exact sub cupola acestei moschei, se află o stâncă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interiorul căreia este săpată o grotă. Această stâncă era cu siguranță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legătură cu templul lui Solomon. </a:t>
            </a:r>
          </a:p>
          <a:p>
            <a:pPr algn="just"/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Potrivit tradiției, pe această stâncă se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năl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altarul </a:t>
            </a:r>
            <a:r>
              <a:rPr lang="ro-RO" sz="2200" b="0" i="0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holocaustelor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din curtea interioară a preoților. Templul era amplasat, prin urmare, la vest de această stâncă. </a:t>
            </a:r>
          </a:p>
          <a:p>
            <a:pPr algn="just"/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După o altă tradiție, pe stânca de care vorbim s-ar fi aflat chiar Sfânta Sfintelor din Templul lui Solomon, de unde și denumirea ei de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«piatra de temelie»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 care i-au dat-o frecvent rabinii când Mântuitorul i-a zis lui Petru: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«Tu ești Petru și pe această piatră voi zidi Biserica Mea»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(Matei 16, 18) s-ar fi referit, susțin unii, chiar la această piatră peste care se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nalță partea cea mai sfântă a templului.</a:t>
            </a:r>
            <a:endParaRPr 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4D425750-D359-C457-9ECF-93814D8862C9}"/>
              </a:ext>
            </a:extLst>
          </p:cNvPr>
          <p:cNvSpPr txBox="1"/>
          <p:nvPr/>
        </p:nvSpPr>
        <p:spPr>
          <a:xfrm>
            <a:off x="737055" y="548680"/>
            <a:ext cx="7632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TRADIȚII DESPRE LOCUL CONSTRUCȚIEI</a:t>
            </a: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02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="" xmlns:a16="http://schemas.microsoft.com/office/drawing/2014/main" id="{503E05B7-A7A2-1842-B665-B540772E4FC5}"/>
              </a:ext>
            </a:extLst>
          </p:cNvPr>
          <p:cNvSpPr txBox="1"/>
          <p:nvPr/>
        </p:nvSpPr>
        <p:spPr>
          <a:xfrm>
            <a:off x="683568" y="1628800"/>
            <a:ext cx="79208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Templul era o clădire de formă dreptunghiulară, divizată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interior în trei părți: </a:t>
            </a:r>
          </a:p>
          <a:p>
            <a:pPr marL="457200" indent="-457200" algn="just" fontAlgn="base">
              <a:buAutoNum type="arabicPeriod"/>
            </a:pP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vestibul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(la răsărit), numit </a:t>
            </a:r>
            <a:r>
              <a:rPr lang="ro-RO" sz="2200" b="1" i="1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Ulam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cu o lungime de 10 coți;</a:t>
            </a:r>
          </a:p>
          <a:p>
            <a:pPr marL="457200" indent="-457200" algn="just" fontAlgn="base">
              <a:buAutoNum type="arabicPeriod"/>
            </a:pP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ro-RO" sz="22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ncăpere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numită </a:t>
            </a:r>
            <a:r>
              <a:rPr lang="ro-RO" sz="2200" b="0" i="1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Heical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(palat sau templu), iar mai târziu — 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Sfânta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lungă de 40 de coți; </a:t>
            </a:r>
          </a:p>
          <a:p>
            <a:pPr marL="457200" indent="-457200" algn="just" fontAlgn="base">
              <a:buAutoNum type="arabicPeriod"/>
            </a:pP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doua </a:t>
            </a:r>
            <a:r>
              <a:rPr lang="ro-RO" sz="2200" b="1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1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ncăpere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numită </a:t>
            </a:r>
            <a:r>
              <a:rPr lang="ro-RO" sz="2200" b="1" i="1" dirty="0" err="1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Debir</a:t>
            </a:r>
            <a:r>
              <a:rPr lang="ro-RO" sz="2200" b="1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iar mai târziu S</a:t>
            </a:r>
            <a:r>
              <a:rPr lang="ro-RO" sz="2200" b="0" i="1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fânta Sfintelor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lungă de 20 de coți.</a:t>
            </a:r>
          </a:p>
          <a:p>
            <a:pPr algn="just" fontAlgn="base"/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Lățimea templului era de 20 de coți. Zidurile despărțitoare nu sunt menționate, dar ele au existat cu siguranță. Un astfel de zid a fost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ntre pridvor și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fânta. Sfânta 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Sfânta Sfintelor erau despărțite printr-un perete de lemn de cedru, gros de doi coți</a:t>
            </a:r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Î</a:t>
            </a:r>
            <a:r>
              <a:rPr lang="ro-RO" sz="2200" b="0" i="0" dirty="0">
                <a:solidFill>
                  <a:srgbClr val="3E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mijlocul acestui perete se afla o ușă mare de lemn de măslin sălbatic, care se deschidea în două părți.</a:t>
            </a:r>
          </a:p>
          <a:p>
            <a:pPr algn="just" fontAlgn="base"/>
            <a:r>
              <a:rPr lang="ro-RO" sz="2200" dirty="0">
                <a:solidFill>
                  <a:srgbClr val="3E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o-RO" sz="2200" b="1" i="0" dirty="0">
              <a:solidFill>
                <a:srgbClr val="3E3D3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6D75EC70-8331-1631-2EC6-68B304846D19}"/>
              </a:ext>
            </a:extLst>
          </p:cNvPr>
          <p:cNvSpPr txBox="1"/>
          <p:nvPr/>
        </p:nvSpPr>
        <p:spPr>
          <a:xfrm>
            <a:off x="755576" y="610230"/>
            <a:ext cx="7632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ro-RO" sz="3600" b="1" dirty="0">
                <a:ln>
                  <a:solidFill>
                    <a:srgbClr val="FF0000"/>
                  </a:solidFill>
                </a:ln>
                <a:solidFill>
                  <a:srgbClr val="A5002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STRUCTURA TEMPLULUI</a:t>
            </a:r>
            <a:endParaRPr lang="ro-RO" sz="3600" b="1" dirty="0">
              <a:ln>
                <a:solidFill>
                  <a:srgbClr val="FF0000"/>
                </a:solidFill>
              </a:ln>
              <a:solidFill>
                <a:srgbClr val="A5002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25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="" xmlns:a16="http://schemas.microsoft.com/office/drawing/2014/main" id="{A6D50510-628D-6B2F-2023-EEFD1C49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3118"/>
            <a:ext cx="7200800" cy="388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CAA8BC86-0891-DCDE-785D-CC25AD65CA2D}"/>
              </a:ext>
            </a:extLst>
          </p:cNvPr>
          <p:cNvSpPr txBox="1"/>
          <p:nvPr/>
        </p:nvSpPr>
        <p:spPr>
          <a:xfrm>
            <a:off x="611560" y="631072"/>
            <a:ext cx="792088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3E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Înălțimea pridvorului și a Sfintei era de 30 de coți, iar înălțimea Sfintei Sfintelor, de numai 20 de coți. Diferența de spațiu de 10 coți  care exista între tavanul Sfintei Sfintelor și acoperișul templului a fost amenajată ca încăpere unde se păstra </a:t>
            </a: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3E3D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tezaurul templului.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69477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2702</TotalTime>
  <Words>194</Words>
  <Application>Microsoft Office PowerPoint</Application>
  <PresentationFormat>Expunere pe ecran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19" baseType="lpstr">
      <vt:lpstr>Organic</vt:lpstr>
      <vt:lpstr>SEMINARUL TEOLOGIC „SFÂNTUL IOAN GURĂ DE AUR” TÂRGOVIȘTE</vt:lpstr>
      <vt:lpstr>Prezentare PowerPoint</vt:lpstr>
      <vt:lpstr>                                       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Seminar</dc:creator>
  <cp:lastModifiedBy>Seminar</cp:lastModifiedBy>
  <cp:revision>93</cp:revision>
  <dcterms:created xsi:type="dcterms:W3CDTF">2023-02-05T14:01:12Z</dcterms:created>
  <dcterms:modified xsi:type="dcterms:W3CDTF">2024-07-24T22:05:56Z</dcterms:modified>
</cp:coreProperties>
</file>