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256" r:id="rId2"/>
    <p:sldId id="257" r:id="rId3"/>
    <p:sldId id="258" r:id="rId4"/>
    <p:sldId id="259" r:id="rId5"/>
    <p:sldId id="262" r:id="rId6"/>
    <p:sldId id="260" r:id="rId7"/>
    <p:sldId id="261" r:id="rId8"/>
    <p:sldId id="263" r:id="rId9"/>
    <p:sldId id="264" r:id="rId10"/>
    <p:sldId id="265" r:id="rId11"/>
    <p:sldId id="281" r:id="rId12"/>
    <p:sldId id="267" r:id="rId13"/>
    <p:sldId id="275" r:id="rId14"/>
    <p:sldId id="269" r:id="rId15"/>
    <p:sldId id="270" r:id="rId16"/>
    <p:sldId id="276" r:id="rId17"/>
    <p:sldId id="285" r:id="rId18"/>
    <p:sldId id="277" r:id="rId19"/>
    <p:sldId id="278" r:id="rId20"/>
    <p:sldId id="279" r:id="rId21"/>
    <p:sldId id="280" r:id="rId22"/>
    <p:sldId id="283" r:id="rId23"/>
    <p:sldId id="282" r:id="rId24"/>
    <p:sldId id="284" r:id="rId25"/>
  </p:sldIdLst>
  <p:sldSz cx="12192000" cy="6858000"/>
  <p:notesSz cx="6786563"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60223-7E9B-4F8C-9DD2-382ACCF29604}"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ro-RO"/>
        </a:p>
      </dgm:t>
    </dgm:pt>
    <dgm:pt modelId="{1E1AB43F-964C-405C-ABA5-7DE30FA22EEF}">
      <dgm:prSet phldrT="[Text]"/>
      <dgm:spPr/>
      <dgm:t>
        <a:bodyPr/>
        <a:lstStyle/>
        <a:p>
          <a:r>
            <a:rPr lang="ro-RO" dirty="0" smtClean="0"/>
            <a:t>Predarea determină învățarea</a:t>
          </a:r>
          <a:endParaRPr lang="ro-RO" dirty="0"/>
        </a:p>
      </dgm:t>
    </dgm:pt>
    <dgm:pt modelId="{EE5457D1-9D2C-47BF-8216-C584530D2BDF}" type="parTrans" cxnId="{600CF77B-2F69-43AF-88C1-A0C4F76A10F2}">
      <dgm:prSet/>
      <dgm:spPr/>
      <dgm:t>
        <a:bodyPr/>
        <a:lstStyle/>
        <a:p>
          <a:endParaRPr lang="ro-RO"/>
        </a:p>
      </dgm:t>
    </dgm:pt>
    <dgm:pt modelId="{A3D537DF-FDD3-4F51-9EA6-0CAB64BE6201}" type="sibTrans" cxnId="{600CF77B-2F69-43AF-88C1-A0C4F76A10F2}">
      <dgm:prSet/>
      <dgm:spPr/>
      <dgm:t>
        <a:bodyPr/>
        <a:lstStyle/>
        <a:p>
          <a:endParaRPr lang="ro-RO"/>
        </a:p>
      </dgm:t>
    </dgm:pt>
    <dgm:pt modelId="{AB70D6CE-45C6-4C45-90C7-E88558F4D56E}">
      <dgm:prSet phldrT="[Text]"/>
      <dgm:spPr/>
      <dgm:t>
        <a:bodyPr/>
        <a:lstStyle/>
        <a:p>
          <a:r>
            <a:rPr lang="ro-RO" dirty="0" smtClean="0"/>
            <a:t>Învățarea creează premisele evaluării</a:t>
          </a:r>
          <a:endParaRPr lang="ro-RO" dirty="0"/>
        </a:p>
      </dgm:t>
    </dgm:pt>
    <dgm:pt modelId="{32B4E1BD-EC90-4D4C-8501-C366450E0980}" type="parTrans" cxnId="{5B5D3163-BE8A-42F7-98E8-56A274F8ABD1}">
      <dgm:prSet/>
      <dgm:spPr/>
      <dgm:t>
        <a:bodyPr/>
        <a:lstStyle/>
        <a:p>
          <a:endParaRPr lang="ro-RO"/>
        </a:p>
      </dgm:t>
    </dgm:pt>
    <dgm:pt modelId="{2B1FA2F9-2E35-408C-A938-DE323DA0C2FF}" type="sibTrans" cxnId="{5B5D3163-BE8A-42F7-98E8-56A274F8ABD1}">
      <dgm:prSet/>
      <dgm:spPr/>
      <dgm:t>
        <a:bodyPr/>
        <a:lstStyle/>
        <a:p>
          <a:endParaRPr lang="ro-RO"/>
        </a:p>
      </dgm:t>
    </dgm:pt>
    <dgm:pt modelId="{F8A69B7D-4AC3-41E6-B6BE-3DFFD9DB8E74}">
      <dgm:prSet phldrT="[Text]"/>
      <dgm:spPr/>
      <dgm:t>
        <a:bodyPr/>
        <a:lstStyle/>
        <a:p>
          <a:r>
            <a:rPr lang="ro-RO" dirty="0" smtClean="0"/>
            <a:t>Evaluarea influențează predarea</a:t>
          </a:r>
          <a:endParaRPr lang="ro-RO" dirty="0"/>
        </a:p>
      </dgm:t>
    </dgm:pt>
    <dgm:pt modelId="{D0400E86-AC44-4AD9-8B96-04BB951D09E6}" type="parTrans" cxnId="{45F36DE4-4AF0-48D5-BFE2-6E0AC25EF97E}">
      <dgm:prSet/>
      <dgm:spPr/>
      <dgm:t>
        <a:bodyPr/>
        <a:lstStyle/>
        <a:p>
          <a:endParaRPr lang="ro-RO"/>
        </a:p>
      </dgm:t>
    </dgm:pt>
    <dgm:pt modelId="{2DFF10DB-E857-4784-A6D4-3B31C9AFBE57}" type="sibTrans" cxnId="{45F36DE4-4AF0-48D5-BFE2-6E0AC25EF97E}">
      <dgm:prSet/>
      <dgm:spPr/>
      <dgm:t>
        <a:bodyPr/>
        <a:lstStyle/>
        <a:p>
          <a:endParaRPr lang="ro-RO"/>
        </a:p>
      </dgm:t>
    </dgm:pt>
    <dgm:pt modelId="{833D6DA7-1EA9-457A-94D8-18FFEE2AFB9E}" type="pres">
      <dgm:prSet presAssocID="{80A60223-7E9B-4F8C-9DD2-382ACCF29604}" presName="linear" presStyleCnt="0">
        <dgm:presLayoutVars>
          <dgm:dir/>
          <dgm:animLvl val="lvl"/>
          <dgm:resizeHandles val="exact"/>
        </dgm:presLayoutVars>
      </dgm:prSet>
      <dgm:spPr/>
      <dgm:t>
        <a:bodyPr/>
        <a:lstStyle/>
        <a:p>
          <a:endParaRPr lang="ro-RO"/>
        </a:p>
      </dgm:t>
    </dgm:pt>
    <dgm:pt modelId="{48BED811-DA77-480A-B441-6B69C341AB67}" type="pres">
      <dgm:prSet presAssocID="{1E1AB43F-964C-405C-ABA5-7DE30FA22EEF}" presName="parentLin" presStyleCnt="0"/>
      <dgm:spPr/>
    </dgm:pt>
    <dgm:pt modelId="{63AFE5B2-10B0-490E-8934-722EBC3241D8}" type="pres">
      <dgm:prSet presAssocID="{1E1AB43F-964C-405C-ABA5-7DE30FA22EEF}" presName="parentLeftMargin" presStyleLbl="node1" presStyleIdx="0" presStyleCnt="3"/>
      <dgm:spPr/>
      <dgm:t>
        <a:bodyPr/>
        <a:lstStyle/>
        <a:p>
          <a:endParaRPr lang="ro-RO"/>
        </a:p>
      </dgm:t>
    </dgm:pt>
    <dgm:pt modelId="{DA53A23D-0E95-44B4-BF1D-0C0780BA5005}" type="pres">
      <dgm:prSet presAssocID="{1E1AB43F-964C-405C-ABA5-7DE30FA22EEF}" presName="parentText" presStyleLbl="node1" presStyleIdx="0" presStyleCnt="3">
        <dgm:presLayoutVars>
          <dgm:chMax val="0"/>
          <dgm:bulletEnabled val="1"/>
        </dgm:presLayoutVars>
      </dgm:prSet>
      <dgm:spPr/>
      <dgm:t>
        <a:bodyPr/>
        <a:lstStyle/>
        <a:p>
          <a:endParaRPr lang="ro-RO"/>
        </a:p>
      </dgm:t>
    </dgm:pt>
    <dgm:pt modelId="{7CD59075-DF02-473C-B106-A44C3C62D04C}" type="pres">
      <dgm:prSet presAssocID="{1E1AB43F-964C-405C-ABA5-7DE30FA22EEF}" presName="negativeSpace" presStyleCnt="0"/>
      <dgm:spPr/>
    </dgm:pt>
    <dgm:pt modelId="{EA4C1476-F6F8-4709-9A66-1A48C968CF9D}" type="pres">
      <dgm:prSet presAssocID="{1E1AB43F-964C-405C-ABA5-7DE30FA22EEF}" presName="childText" presStyleLbl="conFgAcc1" presStyleIdx="0" presStyleCnt="3">
        <dgm:presLayoutVars>
          <dgm:bulletEnabled val="1"/>
        </dgm:presLayoutVars>
      </dgm:prSet>
      <dgm:spPr/>
    </dgm:pt>
    <dgm:pt modelId="{CA4CF4C2-C8AB-4BB6-BE79-E6EA9C881464}" type="pres">
      <dgm:prSet presAssocID="{A3D537DF-FDD3-4F51-9EA6-0CAB64BE6201}" presName="spaceBetweenRectangles" presStyleCnt="0"/>
      <dgm:spPr/>
    </dgm:pt>
    <dgm:pt modelId="{DE3C5B2A-77C7-488C-874C-FE58DE216E0E}" type="pres">
      <dgm:prSet presAssocID="{AB70D6CE-45C6-4C45-90C7-E88558F4D56E}" presName="parentLin" presStyleCnt="0"/>
      <dgm:spPr/>
    </dgm:pt>
    <dgm:pt modelId="{C3CDFE43-A88E-4898-A6CF-68B58D6FBDD1}" type="pres">
      <dgm:prSet presAssocID="{AB70D6CE-45C6-4C45-90C7-E88558F4D56E}" presName="parentLeftMargin" presStyleLbl="node1" presStyleIdx="0" presStyleCnt="3"/>
      <dgm:spPr/>
      <dgm:t>
        <a:bodyPr/>
        <a:lstStyle/>
        <a:p>
          <a:endParaRPr lang="ro-RO"/>
        </a:p>
      </dgm:t>
    </dgm:pt>
    <dgm:pt modelId="{11090021-64DC-4205-AA2A-346CDD4B5B1B}" type="pres">
      <dgm:prSet presAssocID="{AB70D6CE-45C6-4C45-90C7-E88558F4D56E}" presName="parentText" presStyleLbl="node1" presStyleIdx="1" presStyleCnt="3">
        <dgm:presLayoutVars>
          <dgm:chMax val="0"/>
          <dgm:bulletEnabled val="1"/>
        </dgm:presLayoutVars>
      </dgm:prSet>
      <dgm:spPr/>
      <dgm:t>
        <a:bodyPr/>
        <a:lstStyle/>
        <a:p>
          <a:endParaRPr lang="ro-RO"/>
        </a:p>
      </dgm:t>
    </dgm:pt>
    <dgm:pt modelId="{A99C7038-C095-4132-BD02-96C5EECBB2A6}" type="pres">
      <dgm:prSet presAssocID="{AB70D6CE-45C6-4C45-90C7-E88558F4D56E}" presName="negativeSpace" presStyleCnt="0"/>
      <dgm:spPr/>
    </dgm:pt>
    <dgm:pt modelId="{63EDDABC-2791-4D66-9939-3F4619924CD8}" type="pres">
      <dgm:prSet presAssocID="{AB70D6CE-45C6-4C45-90C7-E88558F4D56E}" presName="childText" presStyleLbl="conFgAcc1" presStyleIdx="1" presStyleCnt="3">
        <dgm:presLayoutVars>
          <dgm:bulletEnabled val="1"/>
        </dgm:presLayoutVars>
      </dgm:prSet>
      <dgm:spPr/>
    </dgm:pt>
    <dgm:pt modelId="{EF17CF29-7BE0-476D-B5C2-FD96AAA8C4F4}" type="pres">
      <dgm:prSet presAssocID="{2B1FA2F9-2E35-408C-A938-DE323DA0C2FF}" presName="spaceBetweenRectangles" presStyleCnt="0"/>
      <dgm:spPr/>
    </dgm:pt>
    <dgm:pt modelId="{C2325C4B-8E0A-44EE-BC01-A08A43A21AC3}" type="pres">
      <dgm:prSet presAssocID="{F8A69B7D-4AC3-41E6-B6BE-3DFFD9DB8E74}" presName="parentLin" presStyleCnt="0"/>
      <dgm:spPr/>
    </dgm:pt>
    <dgm:pt modelId="{A201BDE3-059B-48BA-A084-88777B973339}" type="pres">
      <dgm:prSet presAssocID="{F8A69B7D-4AC3-41E6-B6BE-3DFFD9DB8E74}" presName="parentLeftMargin" presStyleLbl="node1" presStyleIdx="1" presStyleCnt="3"/>
      <dgm:spPr/>
      <dgm:t>
        <a:bodyPr/>
        <a:lstStyle/>
        <a:p>
          <a:endParaRPr lang="ro-RO"/>
        </a:p>
      </dgm:t>
    </dgm:pt>
    <dgm:pt modelId="{E0FD247B-53BA-4742-9116-7084C7926FF0}" type="pres">
      <dgm:prSet presAssocID="{F8A69B7D-4AC3-41E6-B6BE-3DFFD9DB8E74}" presName="parentText" presStyleLbl="node1" presStyleIdx="2" presStyleCnt="3">
        <dgm:presLayoutVars>
          <dgm:chMax val="0"/>
          <dgm:bulletEnabled val="1"/>
        </dgm:presLayoutVars>
      </dgm:prSet>
      <dgm:spPr/>
      <dgm:t>
        <a:bodyPr/>
        <a:lstStyle/>
        <a:p>
          <a:endParaRPr lang="ro-RO"/>
        </a:p>
      </dgm:t>
    </dgm:pt>
    <dgm:pt modelId="{9030BB3D-25BD-4DA1-89AA-12F982A3DFF0}" type="pres">
      <dgm:prSet presAssocID="{F8A69B7D-4AC3-41E6-B6BE-3DFFD9DB8E74}" presName="negativeSpace" presStyleCnt="0"/>
      <dgm:spPr/>
    </dgm:pt>
    <dgm:pt modelId="{922570C9-23D0-4858-92CC-E0195E2ADE3B}" type="pres">
      <dgm:prSet presAssocID="{F8A69B7D-4AC3-41E6-B6BE-3DFFD9DB8E74}" presName="childText" presStyleLbl="conFgAcc1" presStyleIdx="2" presStyleCnt="3">
        <dgm:presLayoutVars>
          <dgm:bulletEnabled val="1"/>
        </dgm:presLayoutVars>
      </dgm:prSet>
      <dgm:spPr/>
    </dgm:pt>
  </dgm:ptLst>
  <dgm:cxnLst>
    <dgm:cxn modelId="{45F36DE4-4AF0-48D5-BFE2-6E0AC25EF97E}" srcId="{80A60223-7E9B-4F8C-9DD2-382ACCF29604}" destId="{F8A69B7D-4AC3-41E6-B6BE-3DFFD9DB8E74}" srcOrd="2" destOrd="0" parTransId="{D0400E86-AC44-4AD9-8B96-04BB951D09E6}" sibTransId="{2DFF10DB-E857-4784-A6D4-3B31C9AFBE57}"/>
    <dgm:cxn modelId="{58EBA3B1-8F4F-4D3D-A38B-5561664171FF}" type="presOf" srcId="{AB70D6CE-45C6-4C45-90C7-E88558F4D56E}" destId="{11090021-64DC-4205-AA2A-346CDD4B5B1B}" srcOrd="1" destOrd="0" presId="urn:microsoft.com/office/officeart/2005/8/layout/list1"/>
    <dgm:cxn modelId="{05E48F69-94D6-4D3D-A48C-0903D7916BD6}" type="presOf" srcId="{F8A69B7D-4AC3-41E6-B6BE-3DFFD9DB8E74}" destId="{A201BDE3-059B-48BA-A084-88777B973339}" srcOrd="0" destOrd="0" presId="urn:microsoft.com/office/officeart/2005/8/layout/list1"/>
    <dgm:cxn modelId="{A057C99C-8243-4420-83A0-920460C27DC7}" type="presOf" srcId="{1E1AB43F-964C-405C-ABA5-7DE30FA22EEF}" destId="{63AFE5B2-10B0-490E-8934-722EBC3241D8}" srcOrd="0" destOrd="0" presId="urn:microsoft.com/office/officeart/2005/8/layout/list1"/>
    <dgm:cxn modelId="{600CF77B-2F69-43AF-88C1-A0C4F76A10F2}" srcId="{80A60223-7E9B-4F8C-9DD2-382ACCF29604}" destId="{1E1AB43F-964C-405C-ABA5-7DE30FA22EEF}" srcOrd="0" destOrd="0" parTransId="{EE5457D1-9D2C-47BF-8216-C584530D2BDF}" sibTransId="{A3D537DF-FDD3-4F51-9EA6-0CAB64BE6201}"/>
    <dgm:cxn modelId="{D8F21185-5AAB-408A-8206-FF82AE77FD9F}" type="presOf" srcId="{AB70D6CE-45C6-4C45-90C7-E88558F4D56E}" destId="{C3CDFE43-A88E-4898-A6CF-68B58D6FBDD1}" srcOrd="0" destOrd="0" presId="urn:microsoft.com/office/officeart/2005/8/layout/list1"/>
    <dgm:cxn modelId="{7E8F2268-6D74-4E83-800E-689A52D566E4}" type="presOf" srcId="{1E1AB43F-964C-405C-ABA5-7DE30FA22EEF}" destId="{DA53A23D-0E95-44B4-BF1D-0C0780BA5005}" srcOrd="1" destOrd="0" presId="urn:microsoft.com/office/officeart/2005/8/layout/list1"/>
    <dgm:cxn modelId="{5B5D3163-BE8A-42F7-98E8-56A274F8ABD1}" srcId="{80A60223-7E9B-4F8C-9DD2-382ACCF29604}" destId="{AB70D6CE-45C6-4C45-90C7-E88558F4D56E}" srcOrd="1" destOrd="0" parTransId="{32B4E1BD-EC90-4D4C-8501-C366450E0980}" sibTransId="{2B1FA2F9-2E35-408C-A938-DE323DA0C2FF}"/>
    <dgm:cxn modelId="{8676BBC4-14D4-460C-A0ED-49BD2F58144A}" type="presOf" srcId="{F8A69B7D-4AC3-41E6-B6BE-3DFFD9DB8E74}" destId="{E0FD247B-53BA-4742-9116-7084C7926FF0}" srcOrd="1" destOrd="0" presId="urn:microsoft.com/office/officeart/2005/8/layout/list1"/>
    <dgm:cxn modelId="{5117EDFF-5264-4692-8593-7A4705E3CF41}" type="presOf" srcId="{80A60223-7E9B-4F8C-9DD2-382ACCF29604}" destId="{833D6DA7-1EA9-457A-94D8-18FFEE2AFB9E}" srcOrd="0" destOrd="0" presId="urn:microsoft.com/office/officeart/2005/8/layout/list1"/>
    <dgm:cxn modelId="{03D86BD7-D5F5-4474-B53C-DAC1B41372F2}" type="presParOf" srcId="{833D6DA7-1EA9-457A-94D8-18FFEE2AFB9E}" destId="{48BED811-DA77-480A-B441-6B69C341AB67}" srcOrd="0" destOrd="0" presId="urn:microsoft.com/office/officeart/2005/8/layout/list1"/>
    <dgm:cxn modelId="{04EB494D-0C62-44D5-91CD-29C2E2150D97}" type="presParOf" srcId="{48BED811-DA77-480A-B441-6B69C341AB67}" destId="{63AFE5B2-10B0-490E-8934-722EBC3241D8}" srcOrd="0" destOrd="0" presId="urn:microsoft.com/office/officeart/2005/8/layout/list1"/>
    <dgm:cxn modelId="{33527F12-C215-4F18-9DFA-97E0E9F70760}" type="presParOf" srcId="{48BED811-DA77-480A-B441-6B69C341AB67}" destId="{DA53A23D-0E95-44B4-BF1D-0C0780BA5005}" srcOrd="1" destOrd="0" presId="urn:microsoft.com/office/officeart/2005/8/layout/list1"/>
    <dgm:cxn modelId="{6833DB7E-D587-4BD1-9ADB-ECE2F05341E7}" type="presParOf" srcId="{833D6DA7-1EA9-457A-94D8-18FFEE2AFB9E}" destId="{7CD59075-DF02-473C-B106-A44C3C62D04C}" srcOrd="1" destOrd="0" presId="urn:microsoft.com/office/officeart/2005/8/layout/list1"/>
    <dgm:cxn modelId="{E42AB7DA-C1FB-40AD-901E-C159180A77AC}" type="presParOf" srcId="{833D6DA7-1EA9-457A-94D8-18FFEE2AFB9E}" destId="{EA4C1476-F6F8-4709-9A66-1A48C968CF9D}" srcOrd="2" destOrd="0" presId="urn:microsoft.com/office/officeart/2005/8/layout/list1"/>
    <dgm:cxn modelId="{1E511118-4566-40C1-B4FE-A335E99ED4B0}" type="presParOf" srcId="{833D6DA7-1EA9-457A-94D8-18FFEE2AFB9E}" destId="{CA4CF4C2-C8AB-4BB6-BE79-E6EA9C881464}" srcOrd="3" destOrd="0" presId="urn:microsoft.com/office/officeart/2005/8/layout/list1"/>
    <dgm:cxn modelId="{9AD097B6-6C64-4EB9-8858-9848EFBA3B50}" type="presParOf" srcId="{833D6DA7-1EA9-457A-94D8-18FFEE2AFB9E}" destId="{DE3C5B2A-77C7-488C-874C-FE58DE216E0E}" srcOrd="4" destOrd="0" presId="urn:microsoft.com/office/officeart/2005/8/layout/list1"/>
    <dgm:cxn modelId="{FD082FA7-939F-4C1C-9682-4606B7FB2FFC}" type="presParOf" srcId="{DE3C5B2A-77C7-488C-874C-FE58DE216E0E}" destId="{C3CDFE43-A88E-4898-A6CF-68B58D6FBDD1}" srcOrd="0" destOrd="0" presId="urn:microsoft.com/office/officeart/2005/8/layout/list1"/>
    <dgm:cxn modelId="{C8BAFA72-718D-4CEB-9BB8-FCDC5CAC421E}" type="presParOf" srcId="{DE3C5B2A-77C7-488C-874C-FE58DE216E0E}" destId="{11090021-64DC-4205-AA2A-346CDD4B5B1B}" srcOrd="1" destOrd="0" presId="urn:microsoft.com/office/officeart/2005/8/layout/list1"/>
    <dgm:cxn modelId="{F7FB0AF9-B862-4360-AF12-8F3BE9F511BD}" type="presParOf" srcId="{833D6DA7-1EA9-457A-94D8-18FFEE2AFB9E}" destId="{A99C7038-C095-4132-BD02-96C5EECBB2A6}" srcOrd="5" destOrd="0" presId="urn:microsoft.com/office/officeart/2005/8/layout/list1"/>
    <dgm:cxn modelId="{6C393A9D-CE48-414F-8CB4-BE3E06D135C6}" type="presParOf" srcId="{833D6DA7-1EA9-457A-94D8-18FFEE2AFB9E}" destId="{63EDDABC-2791-4D66-9939-3F4619924CD8}" srcOrd="6" destOrd="0" presId="urn:microsoft.com/office/officeart/2005/8/layout/list1"/>
    <dgm:cxn modelId="{FC92A955-9F3B-4359-989A-BBCC38E53DFA}" type="presParOf" srcId="{833D6DA7-1EA9-457A-94D8-18FFEE2AFB9E}" destId="{EF17CF29-7BE0-476D-B5C2-FD96AAA8C4F4}" srcOrd="7" destOrd="0" presId="urn:microsoft.com/office/officeart/2005/8/layout/list1"/>
    <dgm:cxn modelId="{BFCEDD76-9C21-49C0-99F5-61473E69642F}" type="presParOf" srcId="{833D6DA7-1EA9-457A-94D8-18FFEE2AFB9E}" destId="{C2325C4B-8E0A-44EE-BC01-A08A43A21AC3}" srcOrd="8" destOrd="0" presId="urn:microsoft.com/office/officeart/2005/8/layout/list1"/>
    <dgm:cxn modelId="{721E093C-3E0E-4E7C-A21B-71757E8087B1}" type="presParOf" srcId="{C2325C4B-8E0A-44EE-BC01-A08A43A21AC3}" destId="{A201BDE3-059B-48BA-A084-88777B973339}" srcOrd="0" destOrd="0" presId="urn:microsoft.com/office/officeart/2005/8/layout/list1"/>
    <dgm:cxn modelId="{4269EF87-9FC2-4229-8FFF-D5D9683663BC}" type="presParOf" srcId="{C2325C4B-8E0A-44EE-BC01-A08A43A21AC3}" destId="{E0FD247B-53BA-4742-9116-7084C7926FF0}" srcOrd="1" destOrd="0" presId="urn:microsoft.com/office/officeart/2005/8/layout/list1"/>
    <dgm:cxn modelId="{4BFFEE40-1665-4BC3-B53B-737716B4094A}" type="presParOf" srcId="{833D6DA7-1EA9-457A-94D8-18FFEE2AFB9E}" destId="{9030BB3D-25BD-4DA1-89AA-12F982A3DFF0}" srcOrd="9" destOrd="0" presId="urn:microsoft.com/office/officeart/2005/8/layout/list1"/>
    <dgm:cxn modelId="{E6495854-FE8D-41BE-A76E-45AC658EC2A0}" type="presParOf" srcId="{833D6DA7-1EA9-457A-94D8-18FFEE2AFB9E}" destId="{922570C9-23D0-4858-92CC-E0195E2ADE3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1476-F6F8-4709-9A66-1A48C968CF9D}">
      <dsp:nvSpPr>
        <dsp:cNvPr id="0" name=""/>
        <dsp:cNvSpPr/>
      </dsp:nvSpPr>
      <dsp:spPr>
        <a:xfrm>
          <a:off x="0" y="540659"/>
          <a:ext cx="9906000" cy="8316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3A23D-0E95-44B4-BF1D-0C0780BA5005}">
      <dsp:nvSpPr>
        <dsp:cNvPr id="0" name=""/>
        <dsp:cNvSpPr/>
      </dsp:nvSpPr>
      <dsp:spPr>
        <a:xfrm>
          <a:off x="495300" y="53579"/>
          <a:ext cx="6934200" cy="97416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1466850">
            <a:lnSpc>
              <a:spcPct val="90000"/>
            </a:lnSpc>
            <a:spcBef>
              <a:spcPct val="0"/>
            </a:spcBef>
            <a:spcAft>
              <a:spcPct val="35000"/>
            </a:spcAft>
          </a:pPr>
          <a:r>
            <a:rPr lang="ro-RO" sz="3300" kern="1200" dirty="0" smtClean="0"/>
            <a:t>Predarea determină învățarea</a:t>
          </a:r>
          <a:endParaRPr lang="ro-RO" sz="3300" kern="1200" dirty="0"/>
        </a:p>
      </dsp:txBody>
      <dsp:txXfrm>
        <a:off x="542855" y="101134"/>
        <a:ext cx="6839090" cy="879050"/>
      </dsp:txXfrm>
    </dsp:sp>
    <dsp:sp modelId="{63EDDABC-2791-4D66-9939-3F4619924CD8}">
      <dsp:nvSpPr>
        <dsp:cNvPr id="0" name=""/>
        <dsp:cNvSpPr/>
      </dsp:nvSpPr>
      <dsp:spPr>
        <a:xfrm>
          <a:off x="0" y="2037540"/>
          <a:ext cx="9906000" cy="8316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90021-64DC-4205-AA2A-346CDD4B5B1B}">
      <dsp:nvSpPr>
        <dsp:cNvPr id="0" name=""/>
        <dsp:cNvSpPr/>
      </dsp:nvSpPr>
      <dsp:spPr>
        <a:xfrm>
          <a:off x="495300" y="1550459"/>
          <a:ext cx="6934200" cy="97416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1466850">
            <a:lnSpc>
              <a:spcPct val="90000"/>
            </a:lnSpc>
            <a:spcBef>
              <a:spcPct val="0"/>
            </a:spcBef>
            <a:spcAft>
              <a:spcPct val="35000"/>
            </a:spcAft>
          </a:pPr>
          <a:r>
            <a:rPr lang="ro-RO" sz="3300" kern="1200" dirty="0" smtClean="0"/>
            <a:t>Învățarea creează premisele evaluării</a:t>
          </a:r>
          <a:endParaRPr lang="ro-RO" sz="3300" kern="1200" dirty="0"/>
        </a:p>
      </dsp:txBody>
      <dsp:txXfrm>
        <a:off x="542855" y="1598014"/>
        <a:ext cx="6839090" cy="879050"/>
      </dsp:txXfrm>
    </dsp:sp>
    <dsp:sp modelId="{922570C9-23D0-4858-92CC-E0195E2ADE3B}">
      <dsp:nvSpPr>
        <dsp:cNvPr id="0" name=""/>
        <dsp:cNvSpPr/>
      </dsp:nvSpPr>
      <dsp:spPr>
        <a:xfrm>
          <a:off x="0" y="3534420"/>
          <a:ext cx="9906000" cy="831600"/>
        </a:xfrm>
        <a:prstGeom prst="rect">
          <a:avLst/>
        </a:prstGeom>
        <a:solidFill>
          <a:schemeClr val="accent2">
            <a:alpha val="90000"/>
            <a:tint val="4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D247B-53BA-4742-9116-7084C7926FF0}">
      <dsp:nvSpPr>
        <dsp:cNvPr id="0" name=""/>
        <dsp:cNvSpPr/>
      </dsp:nvSpPr>
      <dsp:spPr>
        <a:xfrm>
          <a:off x="495300" y="3047340"/>
          <a:ext cx="6934200" cy="97416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096" tIns="0" rIns="262096" bIns="0" numCol="1" spcCol="1270" anchor="ctr" anchorCtr="0">
          <a:noAutofit/>
        </a:bodyPr>
        <a:lstStyle/>
        <a:p>
          <a:pPr lvl="0" algn="l" defTabSz="1466850">
            <a:lnSpc>
              <a:spcPct val="90000"/>
            </a:lnSpc>
            <a:spcBef>
              <a:spcPct val="0"/>
            </a:spcBef>
            <a:spcAft>
              <a:spcPct val="35000"/>
            </a:spcAft>
          </a:pPr>
          <a:r>
            <a:rPr lang="ro-RO" sz="3300" kern="1200" dirty="0" smtClean="0"/>
            <a:t>Evaluarea influențează predarea</a:t>
          </a:r>
          <a:endParaRPr lang="ro-RO" sz="3300" kern="1200" dirty="0"/>
        </a:p>
      </dsp:txBody>
      <dsp:txXfrm>
        <a:off x="542855" y="3094895"/>
        <a:ext cx="683909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0B5E93A-A6B7-4A9C-B3A3-875B6DD4F211}" type="datetimeFigureOut">
              <a:rPr lang="en-US" smtClean="0"/>
              <a:t>8/18/2024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232496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86609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200005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078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289169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0B5E93A-A6B7-4A9C-B3A3-875B6DD4F211}" type="datetimeFigureOut">
              <a:rPr lang="en-US" smtClean="0"/>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315206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0B5E93A-A6B7-4A9C-B3A3-875B6DD4F211}" type="datetimeFigureOut">
              <a:rPr lang="en-US" smtClean="0"/>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338990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5E93A-A6B7-4A9C-B3A3-875B6DD4F211}"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1221052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5E93A-A6B7-4A9C-B3A3-875B6DD4F211}"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180590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B5E93A-A6B7-4A9C-B3A3-875B6DD4F211}"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108651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5E93A-A6B7-4A9C-B3A3-875B6DD4F211}"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394871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280160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B5E93A-A6B7-4A9C-B3A3-875B6DD4F211}" type="datetimeFigureOut">
              <a:rPr lang="en-US" smtClean="0"/>
              <a:t>8/18/2024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335959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B5E93A-A6B7-4A9C-B3A3-875B6DD4F211}" type="datetimeFigureOut">
              <a:rPr lang="en-US" smtClean="0"/>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128265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5E93A-A6B7-4A9C-B3A3-875B6DD4F211}" type="datetimeFigureOut">
              <a:rPr lang="en-US" smtClean="0"/>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79521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336915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E93A-A6B7-4A9C-B3A3-875B6DD4F211}"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2C86-D6D3-487B-B528-851F8D134470}" type="slidenum">
              <a:rPr lang="en-US" smtClean="0"/>
              <a:t>‹#›</a:t>
            </a:fld>
            <a:endParaRPr lang="en-US"/>
          </a:p>
        </p:txBody>
      </p:sp>
    </p:spTree>
    <p:extLst>
      <p:ext uri="{BB962C8B-B14F-4D97-AF65-F5344CB8AC3E}">
        <p14:creationId xmlns:p14="http://schemas.microsoft.com/office/powerpoint/2010/main" val="425138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B5E93A-A6B7-4A9C-B3A3-875B6DD4F211}" type="datetimeFigureOut">
              <a:rPr lang="en-US" smtClean="0"/>
              <a:t>8/18/2024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322C86-D6D3-487B-B528-851F8D134470}" type="slidenum">
              <a:rPr lang="en-US" smtClean="0"/>
              <a:t>‹#›</a:t>
            </a:fld>
            <a:endParaRPr lang="en-US"/>
          </a:p>
        </p:txBody>
      </p:sp>
    </p:spTree>
    <p:extLst>
      <p:ext uri="{BB962C8B-B14F-4D97-AF65-F5344CB8AC3E}">
        <p14:creationId xmlns:p14="http://schemas.microsoft.com/office/powerpoint/2010/main" val="3155903463"/>
      </p:ext>
    </p:extLst>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indmup.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ordwall.net/resource/5810967/untitled2" TargetMode="External"/><Relationship Id="rId2" Type="http://schemas.openxmlformats.org/officeDocument/2006/relationships/hyperlink" Target="https://wordwall.net/resource/17214248/limba-rom%c3%a2n%c4%83/textul-descriptiv"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774" y="2200275"/>
            <a:ext cx="10182225" cy="3000375"/>
          </a:xfrm>
        </p:spPr>
        <p:txBody>
          <a:bodyPr>
            <a:noAutofit/>
          </a:bodyPr>
          <a:lstStyle/>
          <a:p>
            <a:r>
              <a:rPr lang="ro-RO" sz="3600" dirty="0" smtClean="0"/>
              <a:t>Tradiție și inovație în procesul de evaluare. Strategii de optimizare, în vederea creșterii calității actului educațional și a asigurării succesului la examene naționale</a:t>
            </a:r>
            <a:endParaRPr lang="en-US" sz="3600" dirty="0"/>
          </a:p>
        </p:txBody>
      </p:sp>
      <p:sp>
        <p:nvSpPr>
          <p:cNvPr id="3" name="Subtitle 2"/>
          <p:cNvSpPr>
            <a:spLocks noGrp="1"/>
          </p:cNvSpPr>
          <p:nvPr>
            <p:ph type="subTitle" idx="1"/>
          </p:nvPr>
        </p:nvSpPr>
        <p:spPr>
          <a:xfrm>
            <a:off x="8610600" y="6423177"/>
            <a:ext cx="3200400" cy="434822"/>
          </a:xfrm>
        </p:spPr>
        <p:txBody>
          <a:bodyPr>
            <a:normAutofit fontScale="85000" lnSpcReduction="10000"/>
          </a:bodyPr>
          <a:lstStyle/>
          <a:p>
            <a:r>
              <a:rPr lang="ro-RO" dirty="0" smtClean="0"/>
              <a:t>Prof. Romănescu Elena-Laura</a:t>
            </a:r>
          </a:p>
        </p:txBody>
      </p:sp>
    </p:spTree>
    <p:extLst>
      <p:ext uri="{BB962C8B-B14F-4D97-AF65-F5344CB8AC3E}">
        <p14:creationId xmlns:p14="http://schemas.microsoft.com/office/powerpoint/2010/main" val="68957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Metode alternative (complementare) de evaluare </a:t>
            </a:r>
            <a:r>
              <a:rPr lang="ro-RO" dirty="0"/>
              <a:t/>
            </a:r>
            <a:br>
              <a:rPr lang="ro-RO" dirty="0"/>
            </a:br>
            <a:endParaRPr lang="en-US" dirty="0"/>
          </a:p>
        </p:txBody>
      </p:sp>
      <p:sp>
        <p:nvSpPr>
          <p:cNvPr id="3" name="Content Placeholder 2"/>
          <p:cNvSpPr>
            <a:spLocks noGrp="1"/>
          </p:cNvSpPr>
          <p:nvPr>
            <p:ph idx="1"/>
          </p:nvPr>
        </p:nvSpPr>
        <p:spPr>
          <a:xfrm>
            <a:off x="658810" y="1228725"/>
            <a:ext cx="11028365" cy="5629275"/>
          </a:xfrm>
        </p:spPr>
        <p:txBody>
          <a:bodyPr>
            <a:normAutofit fontScale="85000" lnSpcReduction="10000"/>
          </a:bodyPr>
          <a:lstStyle/>
          <a:p>
            <a:pPr indent="0" algn="just" fontAlgn="base">
              <a:lnSpc>
                <a:spcPct val="150000"/>
              </a:lnSpc>
              <a:spcBef>
                <a:spcPct val="0"/>
              </a:spcBef>
              <a:spcAft>
                <a:spcPct val="0"/>
              </a:spcAft>
              <a:buNone/>
            </a:pPr>
            <a:endParaRPr lang="ro-RO" dirty="0"/>
          </a:p>
          <a:p>
            <a:pPr lvl="0" indent="457200" algn="just" fontAlgn="base">
              <a:lnSpc>
                <a:spcPct val="150000"/>
              </a:lnSpc>
              <a:spcBef>
                <a:spcPct val="0"/>
              </a:spcBef>
              <a:spcAft>
                <a:spcPct val="0"/>
              </a:spcAft>
            </a:pPr>
            <a:r>
              <a:rPr lang="ro-RO" b="1" dirty="0"/>
              <a:t>Observarea sistematică a activităţii şi a comportamentului elevului</a:t>
            </a:r>
            <a:r>
              <a:rPr lang="ro-RO" dirty="0"/>
              <a:t> oferă informaţii profesorului despre capacitatea de acţiune şi relaţionare, despre competenţele şi abilităţile acestuia. </a:t>
            </a:r>
          </a:p>
          <a:p>
            <a:pPr lvl="0" indent="457200" algn="just" fontAlgn="base">
              <a:lnSpc>
                <a:spcPct val="150000"/>
              </a:lnSpc>
              <a:spcBef>
                <a:spcPct val="0"/>
              </a:spcBef>
              <a:spcAft>
                <a:spcPct val="0"/>
              </a:spcAft>
            </a:pPr>
            <a:r>
              <a:rPr lang="ro-RO" b="1" dirty="0"/>
              <a:t>Investigaţia</a:t>
            </a:r>
            <a:r>
              <a:rPr lang="ro-RO" dirty="0"/>
              <a:t> poate fi considerată şi o metodă de învăţare, dar şi una de evaluare, întrucât elevul are posibilitatea de a aplica în mod creativ cunoştinţele însuşite într-un anumit timp şi apoi, capacităţile şi competenţele sale pot fi evaluate. </a:t>
            </a:r>
          </a:p>
          <a:p>
            <a:pPr lvl="0" indent="457200" algn="just" fontAlgn="base">
              <a:lnSpc>
                <a:spcPct val="150000"/>
              </a:lnSpc>
              <a:spcBef>
                <a:spcPct val="0"/>
              </a:spcBef>
              <a:spcAft>
                <a:spcPct val="0"/>
              </a:spcAft>
            </a:pPr>
            <a:r>
              <a:rPr lang="ro-RO" b="1" dirty="0"/>
              <a:t>Proiectul</a:t>
            </a:r>
            <a:r>
              <a:rPr lang="ro-RO" dirty="0"/>
              <a:t> reprezintă o metodă de evaluare nai amplă decât investigaţia. Poate fi realizat individual sau în grup.</a:t>
            </a:r>
          </a:p>
          <a:p>
            <a:pPr lvl="0" indent="457200" algn="just" fontAlgn="base">
              <a:lnSpc>
                <a:spcPct val="150000"/>
              </a:lnSpc>
              <a:spcBef>
                <a:spcPct val="0"/>
              </a:spcBef>
              <a:spcAft>
                <a:spcPct val="0"/>
              </a:spcAft>
            </a:pPr>
            <a:r>
              <a:rPr lang="ro-RO" b="1" dirty="0"/>
              <a:t>Portofoliul</a:t>
            </a:r>
            <a:r>
              <a:rPr lang="ro-RO" dirty="0"/>
              <a:t> a fost denumit prin diverse apelative: dosar de învăţare, de evaluare, de prezentare, de calificare, de carieră, jurnal de formare, istorie de viaţă, portofoliu de competenţe ş.a. </a:t>
            </a:r>
            <a:endParaRPr lang="ro-RO" dirty="0" smtClean="0"/>
          </a:p>
          <a:p>
            <a:pPr indent="457200" algn="just" fontAlgn="base">
              <a:lnSpc>
                <a:spcPct val="150000"/>
              </a:lnSpc>
              <a:spcBef>
                <a:spcPct val="0"/>
              </a:spcBef>
              <a:spcAft>
                <a:spcPct val="0"/>
              </a:spcAft>
            </a:pPr>
            <a:r>
              <a:rPr lang="ro-RO" sz="2100" b="1" dirty="0" smtClean="0">
                <a:latin typeface="Arial" pitchFamily="34" charset="0"/>
              </a:rPr>
              <a:t>Autoevaluarea </a:t>
            </a:r>
            <a:r>
              <a:rPr lang="ro-RO" dirty="0"/>
              <a:t>îl ajută să conştientizeze progresele şi achiziţiile făcute, să-şi elaboreze stilul propriu de lucru, să se poată situa personal în raport cu exigenţele de învăţare. </a:t>
            </a:r>
            <a:endParaRPr lang="en-US" dirty="0"/>
          </a:p>
          <a:p>
            <a:pPr lvl="0" indent="457200" algn="just" fontAlgn="base">
              <a:lnSpc>
                <a:spcPct val="150000"/>
              </a:lnSpc>
              <a:spcBef>
                <a:spcPct val="0"/>
              </a:spcBef>
              <a:spcAft>
                <a:spcPct val="0"/>
              </a:spcAft>
            </a:pPr>
            <a:endParaRPr lang="ro-RO" dirty="0" smtClean="0">
              <a:latin typeface="Arial" pitchFamily="34" charset="0"/>
            </a:endParaRPr>
          </a:p>
          <a:p>
            <a:pPr lvl="0" indent="457200" algn="just" fontAlgn="base">
              <a:lnSpc>
                <a:spcPct val="150000"/>
              </a:lnSpc>
              <a:spcBef>
                <a:spcPct val="0"/>
              </a:spcBef>
              <a:spcAft>
                <a:spcPct val="0"/>
              </a:spcAft>
            </a:pPr>
            <a:endParaRPr lang="ro-RO" dirty="0">
              <a:latin typeface="Arial" pitchFamily="34" charset="0"/>
            </a:endParaRPr>
          </a:p>
          <a:p>
            <a:pPr lvl="0" indent="457200" algn="just" fontAlgn="base">
              <a:lnSpc>
                <a:spcPct val="150000"/>
              </a:lnSpc>
              <a:spcBef>
                <a:spcPct val="0"/>
              </a:spcBef>
              <a:spcAft>
                <a:spcPct val="0"/>
              </a:spcAft>
            </a:pPr>
            <a:endParaRPr lang="ro-RO" dirty="0">
              <a:latin typeface="Arial" pitchFamily="34" charset="0"/>
            </a:endParaRPr>
          </a:p>
          <a:p>
            <a:endParaRPr lang="en-US" dirty="0"/>
          </a:p>
        </p:txBody>
      </p:sp>
    </p:spTree>
    <p:extLst>
      <p:ext uri="{BB962C8B-B14F-4D97-AF65-F5344CB8AC3E}">
        <p14:creationId xmlns:p14="http://schemas.microsoft.com/office/powerpoint/2010/main" val="10219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9" y="618518"/>
            <a:ext cx="7904161" cy="738795"/>
          </a:xfrm>
        </p:spPr>
        <p:txBody>
          <a:bodyPr>
            <a:normAutofit fontScale="90000"/>
          </a:bodyPr>
          <a:lstStyle/>
          <a:p>
            <a:r>
              <a:rPr lang="en-US" b="1" dirty="0" smtClean="0"/>
              <a:t>MODALIT</a:t>
            </a:r>
            <a:r>
              <a:rPr lang="ro-RO" b="1" dirty="0" smtClean="0"/>
              <a:t>ĂȚI</a:t>
            </a:r>
            <a:r>
              <a:rPr lang="en-US" b="1" dirty="0" smtClean="0"/>
              <a:t> </a:t>
            </a:r>
            <a:r>
              <a:rPr lang="en-US" b="1" dirty="0"/>
              <a:t>DE REALIZARE</a:t>
            </a:r>
            <a:r>
              <a:rPr lang="en-US" dirty="0"/>
              <a:t/>
            </a:r>
            <a:br>
              <a:rPr lang="en-US" dirty="0"/>
            </a:br>
            <a:endParaRPr lang="en-US" dirty="0"/>
          </a:p>
        </p:txBody>
      </p:sp>
      <p:sp>
        <p:nvSpPr>
          <p:cNvPr id="3" name="Content Placeholder 2"/>
          <p:cNvSpPr>
            <a:spLocks noGrp="1"/>
          </p:cNvSpPr>
          <p:nvPr>
            <p:ph idx="1"/>
          </p:nvPr>
        </p:nvSpPr>
        <p:spPr>
          <a:xfrm>
            <a:off x="1042416" y="1243584"/>
            <a:ext cx="10004996" cy="5743004"/>
          </a:xfrm>
        </p:spPr>
        <p:txBody>
          <a:bodyPr>
            <a:normAutofit/>
          </a:bodyPr>
          <a:lstStyle/>
          <a:p>
            <a:pPr marL="0" indent="0">
              <a:buNone/>
            </a:pPr>
            <a:endParaRPr lang="en-US" dirty="0"/>
          </a:p>
          <a:p>
            <a:r>
              <a:rPr lang="en-US" dirty="0"/>
              <a:t>·       </a:t>
            </a:r>
            <a:r>
              <a:rPr lang="en-US" dirty="0" smtClean="0"/>
              <a:t>Eva</a:t>
            </a:r>
            <a:r>
              <a:rPr lang="ro-RO" dirty="0" smtClean="0"/>
              <a:t>l</a:t>
            </a:r>
            <a:r>
              <a:rPr lang="en-US" dirty="0" err="1" smtClean="0"/>
              <a:t>uarea</a:t>
            </a:r>
            <a:r>
              <a:rPr lang="en-US" dirty="0" smtClean="0"/>
              <a:t> </a:t>
            </a:r>
            <a:r>
              <a:rPr lang="en-US" dirty="0" err="1"/>
              <a:t>iniţială</a:t>
            </a:r>
            <a:r>
              <a:rPr lang="en-US" dirty="0" smtClean="0"/>
              <a:t>: </a:t>
            </a:r>
            <a:r>
              <a:rPr lang="en-US" dirty="0" err="1"/>
              <a:t>harta</a:t>
            </a:r>
            <a:r>
              <a:rPr lang="en-US" dirty="0"/>
              <a:t> </a:t>
            </a:r>
            <a:r>
              <a:rPr lang="en-US" dirty="0" err="1"/>
              <a:t>conceptuală</a:t>
            </a:r>
            <a:r>
              <a:rPr lang="en-US" dirty="0" smtClean="0"/>
              <a:t>; </a:t>
            </a:r>
            <a:r>
              <a:rPr lang="en-US" dirty="0" err="1" smtClean="0"/>
              <a:t>investigaţia</a:t>
            </a:r>
            <a:r>
              <a:rPr lang="en-US" dirty="0" smtClean="0"/>
              <a:t>;</a:t>
            </a:r>
            <a:r>
              <a:rPr lang="ro-RO" dirty="0" smtClean="0"/>
              <a:t> </a:t>
            </a:r>
            <a:r>
              <a:rPr lang="en-US" dirty="0" err="1" smtClean="0"/>
              <a:t>chestionarul</a:t>
            </a:r>
            <a:r>
              <a:rPr lang="ro-RO" dirty="0"/>
              <a:t>,</a:t>
            </a:r>
            <a:r>
              <a:rPr lang="en-US" dirty="0" smtClean="0"/>
              <a:t> </a:t>
            </a:r>
            <a:r>
              <a:rPr lang="en-US" dirty="0" err="1"/>
              <a:t>testele</a:t>
            </a:r>
            <a:r>
              <a:rPr lang="en-US" dirty="0" smtClean="0"/>
              <a:t>.</a:t>
            </a:r>
            <a:endParaRPr lang="ro-RO" dirty="0" smtClean="0"/>
          </a:p>
          <a:p>
            <a:pPr marL="0" indent="0">
              <a:buNone/>
            </a:pPr>
            <a:endParaRPr lang="en-US" dirty="0"/>
          </a:p>
          <a:p>
            <a:r>
              <a:rPr lang="en-US" dirty="0"/>
              <a:t>·       </a:t>
            </a:r>
            <a:r>
              <a:rPr lang="en-US" dirty="0" err="1"/>
              <a:t>Evaluarea</a:t>
            </a:r>
            <a:r>
              <a:rPr lang="en-US" dirty="0"/>
              <a:t> </a:t>
            </a:r>
            <a:r>
              <a:rPr lang="en-US" dirty="0" err="1"/>
              <a:t>formativă</a:t>
            </a:r>
            <a:r>
              <a:rPr lang="en-US" dirty="0" smtClean="0"/>
              <a:t>: </a:t>
            </a:r>
            <a:r>
              <a:rPr lang="en-US" dirty="0" err="1"/>
              <a:t>observare</a:t>
            </a:r>
            <a:r>
              <a:rPr lang="en-US" dirty="0"/>
              <a:t> </a:t>
            </a:r>
            <a:r>
              <a:rPr lang="en-US" dirty="0" err="1"/>
              <a:t>curentă</a:t>
            </a:r>
            <a:r>
              <a:rPr lang="en-US" dirty="0"/>
              <a:t> a </a:t>
            </a:r>
            <a:r>
              <a:rPr lang="en-US" dirty="0" err="1"/>
              <a:t>comportamentului</a:t>
            </a:r>
            <a:r>
              <a:rPr lang="en-US" dirty="0"/>
              <a:t> </a:t>
            </a:r>
            <a:r>
              <a:rPr lang="en-US" dirty="0" err="1"/>
              <a:t>şcolar</a:t>
            </a:r>
            <a:r>
              <a:rPr lang="en-US" dirty="0"/>
              <a:t> al </a:t>
            </a:r>
            <a:r>
              <a:rPr lang="en-US" dirty="0" err="1"/>
              <a:t>elevului</a:t>
            </a:r>
            <a:r>
              <a:rPr lang="en-US" dirty="0" smtClean="0"/>
              <a:t>; </a:t>
            </a:r>
            <a:r>
              <a:rPr lang="en-US" dirty="0" err="1"/>
              <a:t>fişe</a:t>
            </a:r>
            <a:r>
              <a:rPr lang="en-US" dirty="0"/>
              <a:t> de </a:t>
            </a:r>
            <a:r>
              <a:rPr lang="en-US" dirty="0" err="1"/>
              <a:t>lucru</a:t>
            </a:r>
            <a:r>
              <a:rPr lang="en-US" dirty="0" smtClean="0"/>
              <a:t>; </a:t>
            </a:r>
            <a:r>
              <a:rPr lang="en-US" dirty="0" err="1"/>
              <a:t>examinări</a:t>
            </a:r>
            <a:r>
              <a:rPr lang="en-US" dirty="0"/>
              <a:t> </a:t>
            </a:r>
            <a:r>
              <a:rPr lang="en-US" dirty="0" err="1" smtClean="0"/>
              <a:t>orale</a:t>
            </a:r>
            <a:r>
              <a:rPr lang="en-US" dirty="0" smtClean="0"/>
              <a:t>; </a:t>
            </a:r>
            <a:r>
              <a:rPr lang="en-US" dirty="0" err="1"/>
              <a:t>metode</a:t>
            </a:r>
            <a:r>
              <a:rPr lang="en-US" dirty="0"/>
              <a:t> R.A.I</a:t>
            </a:r>
            <a:r>
              <a:rPr lang="en-US" dirty="0" smtClean="0"/>
              <a:t>.</a:t>
            </a:r>
            <a:r>
              <a:rPr lang="ro-RO" dirty="0" smtClean="0"/>
              <a:t>, Cubul, Pălăriile gânditoare, </a:t>
            </a:r>
            <a:r>
              <a:rPr lang="en-US" dirty="0" smtClean="0"/>
              <a:t> </a:t>
            </a:r>
            <a:r>
              <a:rPr lang="en-US" dirty="0"/>
              <a:t>probe de </a:t>
            </a:r>
            <a:r>
              <a:rPr lang="en-US" dirty="0" err="1"/>
              <a:t>autoevaluare</a:t>
            </a:r>
            <a:r>
              <a:rPr lang="en-US" dirty="0" smtClean="0"/>
              <a:t>.</a:t>
            </a:r>
            <a:endParaRPr lang="ro-RO" dirty="0" smtClean="0"/>
          </a:p>
          <a:p>
            <a:pPr marL="0" indent="0">
              <a:buNone/>
            </a:pPr>
            <a:endParaRPr lang="en-US" dirty="0"/>
          </a:p>
          <a:p>
            <a:r>
              <a:rPr lang="en-US" dirty="0"/>
              <a:t>·       </a:t>
            </a:r>
            <a:r>
              <a:rPr lang="en-US" dirty="0" err="1"/>
              <a:t>Evaluarea</a:t>
            </a:r>
            <a:r>
              <a:rPr lang="en-US" dirty="0"/>
              <a:t> </a:t>
            </a:r>
            <a:r>
              <a:rPr lang="en-US" dirty="0" err="1"/>
              <a:t>sumativă</a:t>
            </a:r>
            <a:r>
              <a:rPr lang="en-US" dirty="0" smtClean="0"/>
              <a:t>: </a:t>
            </a:r>
            <a:r>
              <a:rPr lang="en-US" dirty="0" err="1"/>
              <a:t>examene</a:t>
            </a:r>
            <a:r>
              <a:rPr lang="en-US" dirty="0"/>
              <a:t> (</a:t>
            </a:r>
            <a:r>
              <a:rPr lang="en-US" dirty="0" err="1"/>
              <a:t>susţinute</a:t>
            </a:r>
            <a:r>
              <a:rPr lang="en-US" dirty="0"/>
              <a:t> </a:t>
            </a:r>
            <a:r>
              <a:rPr lang="en-US" dirty="0" err="1"/>
              <a:t>prin</a:t>
            </a:r>
            <a:r>
              <a:rPr lang="en-US" dirty="0"/>
              <a:t> </a:t>
            </a:r>
            <a:r>
              <a:rPr lang="en-US" dirty="0" err="1"/>
              <a:t>rezolvarea</a:t>
            </a:r>
            <a:r>
              <a:rPr lang="en-US" dirty="0"/>
              <a:t> </a:t>
            </a:r>
            <a:r>
              <a:rPr lang="en-US" dirty="0" err="1"/>
              <a:t>unor</a:t>
            </a:r>
            <a:r>
              <a:rPr lang="en-US" dirty="0"/>
              <a:t> probe </a:t>
            </a:r>
            <a:r>
              <a:rPr lang="en-US" dirty="0" err="1"/>
              <a:t>scrise</a:t>
            </a:r>
            <a:r>
              <a:rPr lang="en-US" dirty="0"/>
              <a:t>, </a:t>
            </a:r>
            <a:r>
              <a:rPr lang="en-US" dirty="0" err="1"/>
              <a:t>orale</a:t>
            </a:r>
            <a:r>
              <a:rPr lang="en-US" dirty="0"/>
              <a:t> </a:t>
            </a:r>
            <a:r>
              <a:rPr lang="en-US" dirty="0" err="1"/>
              <a:t>sau</a:t>
            </a:r>
            <a:r>
              <a:rPr lang="en-US" dirty="0"/>
              <a:t> practice</a:t>
            </a:r>
            <a:r>
              <a:rPr lang="en-US" dirty="0" smtClean="0"/>
              <a:t>); </a:t>
            </a:r>
            <a:r>
              <a:rPr lang="en-US" dirty="0" err="1" smtClean="0"/>
              <a:t>portofoliul</a:t>
            </a:r>
            <a:r>
              <a:rPr lang="en-US" dirty="0" smtClean="0"/>
              <a:t>;</a:t>
            </a:r>
            <a:r>
              <a:rPr lang="ro-RO" dirty="0" smtClean="0"/>
              <a:t> </a:t>
            </a:r>
            <a:r>
              <a:rPr lang="en-US" dirty="0" err="1" smtClean="0"/>
              <a:t>proiectul</a:t>
            </a:r>
            <a:r>
              <a:rPr lang="en-US" dirty="0" smtClean="0"/>
              <a:t>.</a:t>
            </a:r>
            <a:endParaRPr lang="ro-RO" dirty="0" smtClean="0"/>
          </a:p>
          <a:p>
            <a:endParaRPr lang="en-US" dirty="0"/>
          </a:p>
          <a:p>
            <a:endParaRPr lang="en-US" dirty="0"/>
          </a:p>
        </p:txBody>
      </p:sp>
    </p:spTree>
    <p:extLst>
      <p:ext uri="{BB962C8B-B14F-4D97-AF65-F5344CB8AC3E}">
        <p14:creationId xmlns:p14="http://schemas.microsoft.com/office/powerpoint/2010/main" val="153313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1670"/>
          </a:xfrm>
        </p:spPr>
        <p:txBody>
          <a:bodyPr>
            <a:normAutofit fontScale="90000"/>
          </a:bodyPr>
          <a:lstStyle/>
          <a:p>
            <a:r>
              <a:rPr lang="en-US" spc="75" dirty="0" err="1">
                <a:solidFill>
                  <a:srgbClr val="254E72"/>
                </a:solidFill>
                <a:latin typeface="Telegraf"/>
              </a:rPr>
              <a:t>Strategii</a:t>
            </a:r>
            <a:r>
              <a:rPr lang="en-US" spc="75" dirty="0">
                <a:solidFill>
                  <a:srgbClr val="254E72"/>
                </a:solidFill>
                <a:latin typeface="Telegraf"/>
              </a:rPr>
              <a:t> de </a:t>
            </a:r>
            <a:r>
              <a:rPr lang="en-US" spc="75" dirty="0" err="1">
                <a:solidFill>
                  <a:srgbClr val="254E72"/>
                </a:solidFill>
                <a:latin typeface="Telegraf"/>
              </a:rPr>
              <a:t>evaluare</a:t>
            </a:r>
            <a:r>
              <a:rPr lang="en-US" spc="75" dirty="0">
                <a:solidFill>
                  <a:srgbClr val="254E72"/>
                </a:solidFill>
                <a:latin typeface="Telegraf"/>
              </a:rPr>
              <a:t> a </a:t>
            </a:r>
            <a:r>
              <a:rPr lang="en-US" spc="75" dirty="0" err="1">
                <a:solidFill>
                  <a:srgbClr val="254E72"/>
                </a:solidFill>
                <a:latin typeface="Telegraf"/>
              </a:rPr>
              <a:t>lecturii</a:t>
            </a:r>
            <a:r>
              <a:rPr lang="en-US" spc="75" dirty="0">
                <a:solidFill>
                  <a:srgbClr val="254E72"/>
                </a:solidFill>
                <a:latin typeface="Telegraf"/>
              </a:rPr>
              <a:t/>
            </a:r>
            <a:br>
              <a:rPr lang="en-US" spc="75" dirty="0">
                <a:solidFill>
                  <a:srgbClr val="254E72"/>
                </a:solidFill>
                <a:latin typeface="Telegraf"/>
              </a:rPr>
            </a:br>
            <a:endParaRPr lang="en-US" dirty="0"/>
          </a:p>
        </p:txBody>
      </p:sp>
      <p:sp>
        <p:nvSpPr>
          <p:cNvPr id="4" name="TextBox 16"/>
          <p:cNvSpPr txBox="1">
            <a:spLocks noGrp="1"/>
          </p:cNvSpPr>
          <p:nvPr>
            <p:ph idx="1"/>
          </p:nvPr>
        </p:nvSpPr>
        <p:spPr>
          <a:xfrm>
            <a:off x="1141412" y="2286000"/>
            <a:ext cx="9906000" cy="356507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ts val="3840"/>
              </a:lnSpc>
              <a:buNone/>
            </a:pPr>
            <a:r>
              <a:rPr lang="ro-RO" sz="3200" spc="128" dirty="0">
                <a:solidFill>
                  <a:srgbClr val="254E72"/>
                </a:solidFill>
                <a:latin typeface="Assistant Regular Bold"/>
              </a:rPr>
              <a:t>Texte </a:t>
            </a:r>
            <a:r>
              <a:rPr lang="ro-RO" sz="3200" spc="128" dirty="0" smtClean="0">
                <a:solidFill>
                  <a:srgbClr val="254E72"/>
                </a:solidFill>
                <a:latin typeface="Assistant Regular Bold"/>
              </a:rPr>
              <a:t>multimodale				</a:t>
            </a:r>
          </a:p>
          <a:p>
            <a:pPr indent="0">
              <a:lnSpc>
                <a:spcPts val="3840"/>
              </a:lnSpc>
              <a:buNone/>
            </a:pPr>
            <a:endParaRPr lang="ro-RO" sz="3200" spc="128" dirty="0" smtClean="0">
              <a:solidFill>
                <a:srgbClr val="254E72"/>
              </a:solidFill>
              <a:latin typeface="Assistant Regular Bold"/>
            </a:endParaRPr>
          </a:p>
          <a:p>
            <a:pPr indent="0">
              <a:lnSpc>
                <a:spcPts val="3840"/>
              </a:lnSpc>
              <a:buNone/>
            </a:pPr>
            <a:endParaRPr lang="ro-RO" sz="3200" spc="128" dirty="0" smtClean="0">
              <a:solidFill>
                <a:srgbClr val="254E72"/>
              </a:solidFill>
              <a:latin typeface="Assistant Regular Bold"/>
            </a:endParaRPr>
          </a:p>
          <a:p>
            <a:pPr indent="0">
              <a:lnSpc>
                <a:spcPts val="3840"/>
              </a:lnSpc>
              <a:buNone/>
            </a:pPr>
            <a:r>
              <a:rPr lang="ro-RO" sz="3200" spc="128" dirty="0" smtClean="0">
                <a:solidFill>
                  <a:srgbClr val="254E72"/>
                </a:solidFill>
                <a:latin typeface="Assistant Regular Bold"/>
              </a:rPr>
              <a:t>Harta </a:t>
            </a:r>
            <a:r>
              <a:rPr lang="ro-RO" sz="3200" spc="128" dirty="0">
                <a:solidFill>
                  <a:srgbClr val="254E72"/>
                </a:solidFill>
                <a:latin typeface="Assistant Regular Bold"/>
              </a:rPr>
              <a:t>conceptuală </a:t>
            </a:r>
            <a:r>
              <a:rPr lang="ro-RO" sz="3200" spc="128" dirty="0" smtClean="0">
                <a:solidFill>
                  <a:srgbClr val="254E72"/>
                </a:solidFill>
                <a:latin typeface="Assistant Regular Bold"/>
              </a:rPr>
              <a:t>- </a:t>
            </a:r>
            <a:r>
              <a:rPr lang="ro-RO" sz="3200" spc="128" dirty="0" smtClean="0">
                <a:solidFill>
                  <a:srgbClr val="254E72"/>
                </a:solidFill>
                <a:latin typeface="Assistant Regular Bold"/>
                <a:hlinkClick r:id="rId2"/>
              </a:rPr>
              <a:t>https</a:t>
            </a:r>
            <a:r>
              <a:rPr lang="ro-RO" sz="3200" spc="128" dirty="0">
                <a:solidFill>
                  <a:srgbClr val="254E72"/>
                </a:solidFill>
                <a:latin typeface="Assistant Regular Bold"/>
                <a:hlinkClick r:id="rId2"/>
              </a:rPr>
              <a:t>://www.mindmup.com</a:t>
            </a:r>
            <a:r>
              <a:rPr lang="ro-RO" sz="3200" spc="128" dirty="0" smtClean="0">
                <a:solidFill>
                  <a:srgbClr val="254E72"/>
                </a:solidFill>
                <a:latin typeface="Assistant Regular Bold"/>
                <a:hlinkClick r:id="rId2"/>
              </a:rPr>
              <a:t>/</a:t>
            </a:r>
            <a:endParaRPr lang="ro-RO" sz="3200" spc="128" dirty="0" smtClean="0">
              <a:solidFill>
                <a:srgbClr val="254E72"/>
              </a:solidFill>
              <a:latin typeface="Assistant Regular Bold"/>
            </a:endParaRPr>
          </a:p>
          <a:p>
            <a:pPr indent="0">
              <a:lnSpc>
                <a:spcPts val="3840"/>
              </a:lnSpc>
              <a:buNone/>
            </a:pPr>
            <a:r>
              <a:rPr lang="ro-RO" sz="3200" spc="128" dirty="0" smtClean="0">
                <a:solidFill>
                  <a:srgbClr val="254E72"/>
                </a:solidFill>
                <a:latin typeface="Assistant Regular Bold"/>
              </a:rPr>
              <a:t>Cubul </a:t>
            </a:r>
          </a:p>
          <a:p>
            <a:pPr indent="0">
              <a:lnSpc>
                <a:spcPts val="3840"/>
              </a:lnSpc>
              <a:buNone/>
            </a:pPr>
            <a:r>
              <a:rPr lang="ro-RO" sz="3200" spc="128" dirty="0" smtClean="0">
                <a:solidFill>
                  <a:srgbClr val="254E72"/>
                </a:solidFill>
                <a:latin typeface="Assistant Regular Bold"/>
              </a:rPr>
              <a:t>Dramatizări</a:t>
            </a:r>
            <a:endParaRPr lang="en-US" sz="3200" spc="128" dirty="0">
              <a:solidFill>
                <a:srgbClr val="254E72"/>
              </a:solidFill>
              <a:latin typeface="Assistant Regular Bold"/>
            </a:endParaRPr>
          </a:p>
        </p:txBody>
      </p:sp>
      <p:grpSp>
        <p:nvGrpSpPr>
          <p:cNvPr id="6" name="Group 5"/>
          <p:cNvGrpSpPr/>
          <p:nvPr/>
        </p:nvGrpSpPr>
        <p:grpSpPr>
          <a:xfrm>
            <a:off x="1141411" y="2932329"/>
            <a:ext cx="8570362" cy="993342"/>
            <a:chOff x="-1785091" y="0"/>
            <a:chExt cx="11427149" cy="1324456"/>
          </a:xfrm>
        </p:grpSpPr>
        <p:sp>
          <p:nvSpPr>
            <p:cNvPr id="7" name="TextBox 19"/>
            <p:cNvSpPr txBox="1"/>
            <p:nvPr/>
          </p:nvSpPr>
          <p:spPr>
            <a:xfrm>
              <a:off x="-1785091" y="0"/>
              <a:ext cx="11427148" cy="6477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pPr>
              <a:r>
                <a:rPr lang="en-US" sz="3200" spc="128" dirty="0" err="1">
                  <a:solidFill>
                    <a:srgbClr val="254E72"/>
                  </a:solidFill>
                  <a:latin typeface="Assistant Regular Bold"/>
                </a:rPr>
                <a:t>Dialogul</a:t>
              </a:r>
              <a:r>
                <a:rPr lang="en-US" sz="3200" spc="128" dirty="0">
                  <a:solidFill>
                    <a:srgbClr val="254E72"/>
                  </a:solidFill>
                  <a:latin typeface="Assistant Regular Bold"/>
                </a:rPr>
                <a:t> </a:t>
              </a:r>
              <a:r>
                <a:rPr lang="en-US" sz="3200" spc="128" dirty="0" err="1">
                  <a:solidFill>
                    <a:srgbClr val="254E72"/>
                  </a:solidFill>
                  <a:latin typeface="Assistant Regular Bold"/>
                </a:rPr>
                <a:t>euristic</a:t>
              </a:r>
              <a:endParaRPr lang="en-US" sz="3200" spc="128" dirty="0">
                <a:solidFill>
                  <a:srgbClr val="254E72"/>
                </a:solidFill>
                <a:latin typeface="Assistant Regular Bold"/>
              </a:endParaRPr>
            </a:p>
          </p:txBody>
        </p:sp>
        <p:sp>
          <p:nvSpPr>
            <p:cNvPr id="8" name="TextBox 20"/>
            <p:cNvSpPr txBox="1"/>
            <p:nvPr/>
          </p:nvSpPr>
          <p:spPr>
            <a:xfrm>
              <a:off x="0" y="851381"/>
              <a:ext cx="9642058" cy="47307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pPr>
              <a:endParaRPr/>
            </a:p>
          </p:txBody>
        </p:sp>
      </p:grpSp>
      <p:grpSp>
        <p:nvGrpSpPr>
          <p:cNvPr id="12" name="Group 11"/>
          <p:cNvGrpSpPr/>
          <p:nvPr/>
        </p:nvGrpSpPr>
        <p:grpSpPr>
          <a:xfrm>
            <a:off x="1141413" y="3570865"/>
            <a:ext cx="8722760" cy="1258310"/>
            <a:chOff x="-1988288" y="0"/>
            <a:chExt cx="11630348" cy="1324456"/>
          </a:xfrm>
        </p:grpSpPr>
        <p:sp>
          <p:nvSpPr>
            <p:cNvPr id="13" name="TextBox 22"/>
            <p:cNvSpPr txBox="1"/>
            <p:nvPr/>
          </p:nvSpPr>
          <p:spPr>
            <a:xfrm>
              <a:off x="-1988288" y="0"/>
              <a:ext cx="11630348" cy="51293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pPr>
              <a:r>
                <a:rPr lang="en-US" sz="3200" spc="128" dirty="0" err="1">
                  <a:solidFill>
                    <a:srgbClr val="254E72"/>
                  </a:solidFill>
                  <a:latin typeface="Assistant Regular Bold"/>
                </a:rPr>
                <a:t>Itinerarul</a:t>
              </a:r>
              <a:r>
                <a:rPr lang="en-US" sz="3200" spc="128" dirty="0">
                  <a:solidFill>
                    <a:srgbClr val="254E72"/>
                  </a:solidFill>
                  <a:latin typeface="Assistant Regular Bold"/>
                </a:rPr>
                <a:t> de </a:t>
              </a:r>
              <a:r>
                <a:rPr lang="en-US" sz="3200" spc="128" dirty="0" err="1">
                  <a:solidFill>
                    <a:srgbClr val="254E72"/>
                  </a:solidFill>
                  <a:latin typeface="Assistant Regular Bold"/>
                </a:rPr>
                <a:t>lectură</a:t>
              </a:r>
              <a:endParaRPr lang="en-US" sz="3200" spc="128" dirty="0">
                <a:solidFill>
                  <a:srgbClr val="254E72"/>
                </a:solidFill>
                <a:latin typeface="Assistant Regular Bold"/>
              </a:endParaRPr>
            </a:p>
          </p:txBody>
        </p:sp>
        <p:sp>
          <p:nvSpPr>
            <p:cNvPr id="14" name="TextBox 23"/>
            <p:cNvSpPr txBox="1"/>
            <p:nvPr/>
          </p:nvSpPr>
          <p:spPr>
            <a:xfrm>
              <a:off x="0" y="851381"/>
              <a:ext cx="9642058" cy="47307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pPr>
              <a:endParaRPr/>
            </a:p>
          </p:txBody>
        </p:sp>
      </p:grpSp>
    </p:spTree>
    <p:extLst>
      <p:ext uri="{BB962C8B-B14F-4D97-AF65-F5344CB8AC3E}">
        <p14:creationId xmlns:p14="http://schemas.microsoft.com/office/powerpoint/2010/main" val="129657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75" dirty="0" err="1">
                <a:solidFill>
                  <a:srgbClr val="FEFFFF"/>
                </a:solidFill>
                <a:latin typeface="Telegraf"/>
              </a:rPr>
              <a:t>Textele</a:t>
            </a:r>
            <a:r>
              <a:rPr lang="en-US" spc="75" dirty="0">
                <a:solidFill>
                  <a:srgbClr val="FEFFFF"/>
                </a:solidFill>
                <a:latin typeface="Telegraf"/>
              </a:rPr>
              <a:t> </a:t>
            </a:r>
            <a:r>
              <a:rPr lang="en-US" spc="75" dirty="0" err="1">
                <a:solidFill>
                  <a:srgbClr val="FEFFFF"/>
                </a:solidFill>
                <a:latin typeface="Telegraf"/>
              </a:rPr>
              <a:t>multimodale</a:t>
            </a:r>
            <a:r>
              <a:rPr lang="en-US" spc="75" dirty="0">
                <a:solidFill>
                  <a:srgbClr val="FEFFFF"/>
                </a:solidFill>
                <a:latin typeface="Telegraf"/>
              </a:rPr>
              <a:t/>
            </a:r>
            <a:br>
              <a:rPr lang="en-US" spc="75" dirty="0">
                <a:solidFill>
                  <a:srgbClr val="FEFFFF"/>
                </a:solidFill>
                <a:latin typeface="Telegraf"/>
              </a:rPr>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762496" y="4161473"/>
            <a:ext cx="1814511" cy="2617979"/>
          </a:xfrm>
        </p:spPr>
      </p:pic>
      <p:sp>
        <p:nvSpPr>
          <p:cNvPr id="4" name="Text Placeholder 3"/>
          <p:cNvSpPr>
            <a:spLocks noGrp="1"/>
          </p:cNvSpPr>
          <p:nvPr>
            <p:ph type="body" sz="half" idx="2"/>
          </p:nvPr>
        </p:nvSpPr>
        <p:spPr>
          <a:xfrm>
            <a:off x="0" y="2249484"/>
            <a:ext cx="7129463" cy="4394203"/>
          </a:xfrm>
        </p:spPr>
        <p:txBody>
          <a:bodyPr>
            <a:normAutofit/>
          </a:bodyPr>
          <a:lstStyle/>
          <a:p>
            <a:r>
              <a:rPr lang="en-US" spc="144" dirty="0" err="1">
                <a:solidFill>
                  <a:srgbClr val="C0E8DF"/>
                </a:solidFill>
                <a:latin typeface="Assistant Regular Bold"/>
              </a:rPr>
              <a:t>Textele</a:t>
            </a:r>
            <a:r>
              <a:rPr lang="en-US" spc="144" dirty="0">
                <a:solidFill>
                  <a:srgbClr val="C0E8DF"/>
                </a:solidFill>
                <a:latin typeface="Assistant Regular Bold"/>
              </a:rPr>
              <a:t> </a:t>
            </a:r>
            <a:r>
              <a:rPr lang="en-US" spc="144" dirty="0" err="1">
                <a:solidFill>
                  <a:srgbClr val="C0E8DF"/>
                </a:solidFill>
                <a:latin typeface="Assistant Regular Bold"/>
              </a:rPr>
              <a:t>multimodale</a:t>
            </a:r>
            <a:r>
              <a:rPr lang="en-US" spc="144" dirty="0">
                <a:solidFill>
                  <a:srgbClr val="C0E8DF"/>
                </a:solidFill>
                <a:latin typeface="Assistant Regular Bold"/>
              </a:rPr>
              <a:t> </a:t>
            </a:r>
            <a:r>
              <a:rPr lang="en-US" spc="144" dirty="0" err="1">
                <a:solidFill>
                  <a:srgbClr val="C0E8DF"/>
                </a:solidFill>
                <a:latin typeface="Assistant Regular Bold"/>
              </a:rPr>
              <a:t>contribuie</a:t>
            </a:r>
            <a:r>
              <a:rPr lang="en-US" spc="144" dirty="0">
                <a:solidFill>
                  <a:srgbClr val="C0E8DF"/>
                </a:solidFill>
                <a:latin typeface="Assistant Regular Bold"/>
              </a:rPr>
              <a:t> la </a:t>
            </a:r>
            <a:r>
              <a:rPr lang="en-US" spc="144" dirty="0" err="1">
                <a:solidFill>
                  <a:srgbClr val="C0E8DF"/>
                </a:solidFill>
                <a:latin typeface="Assistant Regular Bold"/>
              </a:rPr>
              <a:t>dezvoltarea</a:t>
            </a:r>
            <a:r>
              <a:rPr lang="en-US" spc="144" dirty="0">
                <a:solidFill>
                  <a:srgbClr val="C0E8DF"/>
                </a:solidFill>
                <a:latin typeface="Assistant Regular Bold"/>
              </a:rPr>
              <a:t> </a:t>
            </a:r>
            <a:r>
              <a:rPr lang="en-US" spc="144" dirty="0" err="1">
                <a:solidFill>
                  <a:srgbClr val="C0E8DF"/>
                </a:solidFill>
                <a:latin typeface="Assistant Regular Bold"/>
              </a:rPr>
              <a:t>c</a:t>
            </a:r>
            <a:r>
              <a:rPr lang="en-US" spc="144" dirty="0" err="1">
                <a:solidFill>
                  <a:srgbClr val="C0E8DF"/>
                </a:solidFill>
                <a:latin typeface="Arimo Bold"/>
              </a:rPr>
              <a:t>ompetenţei</a:t>
            </a:r>
            <a:r>
              <a:rPr lang="en-US" spc="144" dirty="0">
                <a:solidFill>
                  <a:srgbClr val="C0E8DF"/>
                </a:solidFill>
                <a:latin typeface="Arimo Bold"/>
              </a:rPr>
              <a:t> de </a:t>
            </a:r>
            <a:r>
              <a:rPr lang="en-US" spc="144" dirty="0" err="1">
                <a:solidFill>
                  <a:srgbClr val="C0E8DF"/>
                </a:solidFill>
                <a:latin typeface="Arimo Bold"/>
              </a:rPr>
              <a:t>lectu</a:t>
            </a:r>
            <a:r>
              <a:rPr lang="en-US" spc="144" dirty="0" err="1">
                <a:solidFill>
                  <a:srgbClr val="C0E8DF"/>
                </a:solidFill>
                <a:latin typeface="Assistant Regular Bold"/>
              </a:rPr>
              <a:t>ră</a:t>
            </a:r>
            <a:r>
              <a:rPr lang="en-US" spc="144" dirty="0">
                <a:solidFill>
                  <a:srgbClr val="C0E8DF"/>
                </a:solidFill>
                <a:latin typeface="Assistant Regular Bold"/>
              </a:rPr>
              <a:t> </a:t>
            </a:r>
            <a:r>
              <a:rPr lang="en-US" spc="144" dirty="0" err="1">
                <a:solidFill>
                  <a:srgbClr val="C0E8DF"/>
                </a:solidFill>
                <a:latin typeface="Assistant Regular Bold"/>
              </a:rPr>
              <a:t>prin</a:t>
            </a:r>
            <a:r>
              <a:rPr lang="en-US" spc="144" dirty="0">
                <a:solidFill>
                  <a:srgbClr val="C0E8DF"/>
                </a:solidFill>
                <a:latin typeface="Assistant Regular Bold"/>
              </a:rPr>
              <a:t> </a:t>
            </a:r>
            <a:r>
              <a:rPr lang="en-US" spc="144" dirty="0" err="1">
                <a:solidFill>
                  <a:srgbClr val="C0E8DF"/>
                </a:solidFill>
                <a:latin typeface="Assistant Regular Bold"/>
              </a:rPr>
              <a:t>atractivitatea</a:t>
            </a:r>
            <a:r>
              <a:rPr lang="en-US" spc="144" dirty="0">
                <a:solidFill>
                  <a:srgbClr val="C0E8DF"/>
                </a:solidFill>
                <a:latin typeface="Assistant Regular Bold"/>
              </a:rPr>
              <a:t> </a:t>
            </a:r>
            <a:r>
              <a:rPr lang="en-US" spc="144" dirty="0" err="1">
                <a:solidFill>
                  <a:srgbClr val="C0E8DF"/>
                </a:solidFill>
                <a:latin typeface="Assistant Regular Bold"/>
              </a:rPr>
              <a:t>lor</a:t>
            </a:r>
            <a:r>
              <a:rPr lang="en-US" spc="144" dirty="0">
                <a:solidFill>
                  <a:srgbClr val="C0E8DF"/>
                </a:solidFill>
                <a:latin typeface="Assistant Regular Bold"/>
              </a:rPr>
              <a:t>, </a:t>
            </a:r>
            <a:r>
              <a:rPr lang="en-US" spc="144" dirty="0" err="1">
                <a:solidFill>
                  <a:srgbClr val="C0E8DF"/>
                </a:solidFill>
                <a:latin typeface="Assistant Regular Bold"/>
              </a:rPr>
              <a:t>prin</a:t>
            </a:r>
            <a:r>
              <a:rPr lang="en-US" spc="144" dirty="0">
                <a:solidFill>
                  <a:srgbClr val="C0E8DF"/>
                </a:solidFill>
                <a:latin typeface="Assistant Regular Bold"/>
              </a:rPr>
              <a:t> </a:t>
            </a:r>
            <a:r>
              <a:rPr lang="en-US" spc="144" dirty="0" err="1">
                <a:solidFill>
                  <a:srgbClr val="C0E8DF"/>
                </a:solidFill>
                <a:latin typeface="Assistant Regular Bold"/>
              </a:rPr>
              <a:t>apel</a:t>
            </a:r>
            <a:r>
              <a:rPr lang="en-US" spc="144" dirty="0">
                <a:solidFill>
                  <a:srgbClr val="C0E8DF"/>
                </a:solidFill>
                <a:latin typeface="Assistant Regular Bold"/>
              </a:rPr>
              <a:t> la imagine </a:t>
            </a:r>
            <a:r>
              <a:rPr lang="en-US" spc="144" dirty="0" err="1">
                <a:solidFill>
                  <a:srgbClr val="C0E8DF"/>
                </a:solidFill>
                <a:latin typeface="Assistant Regular Bold"/>
              </a:rPr>
              <a:t>sau</a:t>
            </a:r>
            <a:r>
              <a:rPr lang="en-US" spc="144" dirty="0">
                <a:solidFill>
                  <a:srgbClr val="C0E8DF"/>
                </a:solidFill>
                <a:latin typeface="Assistant Regular Bold"/>
              </a:rPr>
              <a:t> </a:t>
            </a:r>
            <a:r>
              <a:rPr lang="en-US" spc="144" dirty="0" err="1">
                <a:solidFill>
                  <a:srgbClr val="C0E8DF"/>
                </a:solidFill>
                <a:latin typeface="Assistant Regular Bold"/>
              </a:rPr>
              <a:t>elemente</a:t>
            </a:r>
            <a:r>
              <a:rPr lang="en-US" spc="144" dirty="0">
                <a:solidFill>
                  <a:srgbClr val="C0E8DF"/>
                </a:solidFill>
                <a:latin typeface="Assistant Regular Bold"/>
              </a:rPr>
              <a:t> </a:t>
            </a:r>
            <a:r>
              <a:rPr lang="en-US" spc="144" dirty="0" err="1">
                <a:solidFill>
                  <a:srgbClr val="C0E8DF"/>
                </a:solidFill>
                <a:latin typeface="Assistant Regular Bold"/>
              </a:rPr>
              <a:t>digitale</a:t>
            </a:r>
            <a:r>
              <a:rPr lang="en-US" spc="144" dirty="0">
                <a:solidFill>
                  <a:srgbClr val="C0E8DF"/>
                </a:solidFill>
                <a:latin typeface="Assistant Regular Bold"/>
              </a:rPr>
              <a:t>, </a:t>
            </a:r>
            <a:r>
              <a:rPr lang="en-US" spc="144" dirty="0" err="1">
                <a:solidFill>
                  <a:srgbClr val="C0E8DF"/>
                </a:solidFill>
                <a:latin typeface="Assistant Regular Bold"/>
              </a:rPr>
              <a:t>potrivindu</a:t>
            </a:r>
            <a:r>
              <a:rPr lang="en-US" spc="144" dirty="0">
                <a:solidFill>
                  <a:srgbClr val="C0E8DF"/>
                </a:solidFill>
                <a:latin typeface="Assistant Regular Bold"/>
              </a:rPr>
              <a:t>-se perfect </a:t>
            </a:r>
            <a:r>
              <a:rPr lang="en-US" spc="144" dirty="0" err="1">
                <a:solidFill>
                  <a:srgbClr val="C0E8DF"/>
                </a:solidFill>
                <a:latin typeface="Assistant Regular Bold"/>
              </a:rPr>
              <a:t>contextului</a:t>
            </a:r>
            <a:r>
              <a:rPr lang="en-US" spc="144" dirty="0">
                <a:solidFill>
                  <a:srgbClr val="C0E8DF"/>
                </a:solidFill>
                <a:latin typeface="Assistant Regular Bold"/>
              </a:rPr>
              <a:t> actual</a:t>
            </a:r>
            <a:r>
              <a:rPr lang="en-US" spc="144" dirty="0" smtClean="0">
                <a:solidFill>
                  <a:srgbClr val="C0E8DF"/>
                </a:solidFill>
                <a:latin typeface="Assistant Regular Bold"/>
              </a:rPr>
              <a:t>.</a:t>
            </a:r>
            <a:endParaRPr lang="ro-RO" spc="144" dirty="0" smtClean="0">
              <a:solidFill>
                <a:srgbClr val="C0E8DF"/>
              </a:solidFill>
              <a:latin typeface="Assistant Regular Bold"/>
            </a:endParaRPr>
          </a:p>
          <a:p>
            <a:r>
              <a:rPr lang="en-US" spc="144" dirty="0" err="1">
                <a:solidFill>
                  <a:srgbClr val="C0E8DF"/>
                </a:solidFill>
                <a:latin typeface="Assistant Regular Bold"/>
              </a:rPr>
              <a:t>Texte</a:t>
            </a:r>
            <a:r>
              <a:rPr lang="en-US" spc="144" dirty="0">
                <a:solidFill>
                  <a:srgbClr val="C0E8DF"/>
                </a:solidFill>
                <a:latin typeface="Assistant Regular Bold"/>
              </a:rPr>
              <a:t> </a:t>
            </a:r>
            <a:r>
              <a:rPr lang="en-US" spc="144" dirty="0" err="1">
                <a:solidFill>
                  <a:srgbClr val="C0E8DF"/>
                </a:solidFill>
                <a:latin typeface="Assistant Regular Bold"/>
              </a:rPr>
              <a:t>multimodale</a:t>
            </a:r>
            <a:r>
              <a:rPr lang="en-US" spc="144" dirty="0">
                <a:solidFill>
                  <a:srgbClr val="C0E8DF"/>
                </a:solidFill>
                <a:latin typeface="Assistant Regular Bold"/>
              </a:rPr>
              <a:t> </a:t>
            </a:r>
            <a:r>
              <a:rPr lang="en-US" spc="144" dirty="0" err="1">
                <a:solidFill>
                  <a:srgbClr val="C0E8DF"/>
                </a:solidFill>
                <a:latin typeface="Assistant Regular Bold"/>
              </a:rPr>
              <a:t>digitale</a:t>
            </a:r>
            <a:r>
              <a:rPr lang="en-US" spc="144" dirty="0">
                <a:solidFill>
                  <a:srgbClr val="C0E8DF"/>
                </a:solidFill>
                <a:latin typeface="Assistant Regular Bold"/>
              </a:rPr>
              <a:t>: </a:t>
            </a:r>
            <a:r>
              <a:rPr lang="en-US" spc="144" dirty="0" err="1">
                <a:solidFill>
                  <a:srgbClr val="C0E8DF"/>
                </a:solidFill>
                <a:latin typeface="Assistant Regular Bold"/>
              </a:rPr>
              <a:t>videoclipuri</a:t>
            </a:r>
            <a:r>
              <a:rPr lang="en-US" spc="144" dirty="0">
                <a:solidFill>
                  <a:srgbClr val="C0E8DF"/>
                </a:solidFill>
                <a:latin typeface="Assistant Regular Bold"/>
              </a:rPr>
              <a:t>, </a:t>
            </a:r>
            <a:r>
              <a:rPr lang="en-US" spc="144" dirty="0" err="1">
                <a:solidFill>
                  <a:srgbClr val="C0E8DF"/>
                </a:solidFill>
                <a:latin typeface="Assistant Regular Bold"/>
              </a:rPr>
              <a:t>animaţii</a:t>
            </a:r>
            <a:r>
              <a:rPr lang="en-US" spc="144" dirty="0">
                <a:solidFill>
                  <a:srgbClr val="C0E8DF"/>
                </a:solidFill>
                <a:latin typeface="Assistant Regular Bold"/>
              </a:rPr>
              <a:t>, </a:t>
            </a:r>
            <a:r>
              <a:rPr lang="en-US" spc="144" dirty="0" err="1">
                <a:solidFill>
                  <a:srgbClr val="C0E8DF"/>
                </a:solidFill>
                <a:latin typeface="Assistant Regular Bold"/>
              </a:rPr>
              <a:t>povestiri</a:t>
            </a:r>
            <a:r>
              <a:rPr lang="en-US" spc="144" dirty="0">
                <a:solidFill>
                  <a:srgbClr val="C0E8DF"/>
                </a:solidFill>
                <a:latin typeface="Assistant Regular Bold"/>
              </a:rPr>
              <a:t> </a:t>
            </a:r>
            <a:r>
              <a:rPr lang="en-US" spc="144" dirty="0" err="1">
                <a:solidFill>
                  <a:srgbClr val="C0E8DF"/>
                </a:solidFill>
                <a:latin typeface="Assistant Regular Bold"/>
              </a:rPr>
              <a:t>digitale</a:t>
            </a:r>
            <a:r>
              <a:rPr lang="en-US" spc="144" dirty="0">
                <a:solidFill>
                  <a:srgbClr val="C0E8DF"/>
                </a:solidFill>
                <a:latin typeface="Assistant Regular Bold"/>
              </a:rPr>
              <a:t>, </a:t>
            </a:r>
            <a:r>
              <a:rPr lang="en-US" spc="144" dirty="0" err="1">
                <a:solidFill>
                  <a:srgbClr val="C0E8DF"/>
                </a:solidFill>
                <a:latin typeface="Assistant Regular Bold"/>
              </a:rPr>
              <a:t>filme</a:t>
            </a:r>
            <a:r>
              <a:rPr lang="en-US" spc="144" dirty="0">
                <a:solidFill>
                  <a:srgbClr val="C0E8DF"/>
                </a:solidFill>
                <a:latin typeface="Assistant Regular Bold"/>
              </a:rPr>
              <a:t>, </a:t>
            </a:r>
            <a:r>
              <a:rPr lang="en-US" spc="144" dirty="0" err="1">
                <a:solidFill>
                  <a:srgbClr val="C0E8DF"/>
                </a:solidFill>
                <a:latin typeface="Assistant Regular Bold"/>
              </a:rPr>
              <a:t>spotul</a:t>
            </a:r>
            <a:r>
              <a:rPr lang="en-US" spc="144" dirty="0">
                <a:solidFill>
                  <a:srgbClr val="C0E8DF"/>
                </a:solidFill>
                <a:latin typeface="Assistant Regular Bold"/>
              </a:rPr>
              <a:t> </a:t>
            </a:r>
            <a:r>
              <a:rPr lang="en-US" spc="144" dirty="0" err="1">
                <a:solidFill>
                  <a:srgbClr val="C0E8DF"/>
                </a:solidFill>
                <a:latin typeface="Assistant Regular Bold"/>
              </a:rPr>
              <a:t>publicitar</a:t>
            </a:r>
            <a:r>
              <a:rPr lang="en-US" spc="144" dirty="0">
                <a:solidFill>
                  <a:srgbClr val="C0E8DF"/>
                </a:solidFill>
                <a:latin typeface="Assistant Regular Bold"/>
              </a:rPr>
              <a:t>, </a:t>
            </a:r>
            <a:r>
              <a:rPr lang="en-US" spc="144" dirty="0" err="1">
                <a:solidFill>
                  <a:srgbClr val="C0E8DF"/>
                </a:solidFill>
                <a:latin typeface="Assistant Regular Bold"/>
              </a:rPr>
              <a:t>reclama</a:t>
            </a:r>
            <a:r>
              <a:rPr lang="en-US" spc="144" dirty="0">
                <a:solidFill>
                  <a:srgbClr val="C0E8DF"/>
                </a:solidFill>
                <a:latin typeface="Assistant Regular Bold"/>
              </a:rPr>
              <a:t>, </a:t>
            </a:r>
            <a:r>
              <a:rPr lang="en-US" spc="144" dirty="0" err="1">
                <a:solidFill>
                  <a:srgbClr val="C0E8DF"/>
                </a:solidFill>
                <a:latin typeface="Assistant Regular Bold"/>
              </a:rPr>
              <a:t>emailul</a:t>
            </a:r>
            <a:r>
              <a:rPr lang="en-US" spc="144" dirty="0">
                <a:solidFill>
                  <a:srgbClr val="C0E8DF"/>
                </a:solidFill>
                <a:latin typeface="Assistant Regular Bold"/>
              </a:rPr>
              <a:t>, </a:t>
            </a:r>
            <a:r>
              <a:rPr lang="en-US" spc="144" dirty="0" err="1">
                <a:solidFill>
                  <a:srgbClr val="C0E8DF"/>
                </a:solidFill>
                <a:latin typeface="Assistant Regular Bold"/>
              </a:rPr>
              <a:t>pagina</a:t>
            </a:r>
            <a:r>
              <a:rPr lang="en-US" spc="144" dirty="0">
                <a:solidFill>
                  <a:srgbClr val="C0E8DF"/>
                </a:solidFill>
                <a:latin typeface="Assistant Regular Bold"/>
              </a:rPr>
              <a:t> web</a:t>
            </a:r>
            <a:r>
              <a:rPr lang="en-US" spc="144" dirty="0" smtClean="0">
                <a:solidFill>
                  <a:srgbClr val="C0E8DF"/>
                </a:solidFill>
                <a:latin typeface="Assistant Regular Bold"/>
              </a:rPr>
              <a:t>.</a:t>
            </a:r>
            <a:endParaRPr lang="ro-RO" spc="144" dirty="0" smtClean="0">
              <a:solidFill>
                <a:srgbClr val="C0E8DF"/>
              </a:solidFill>
              <a:latin typeface="Assistant Regular Bold"/>
            </a:endParaRPr>
          </a:p>
          <a:p>
            <a:r>
              <a:rPr lang="en-US" spc="144" dirty="0" err="1">
                <a:solidFill>
                  <a:srgbClr val="C0E8DF"/>
                </a:solidFill>
                <a:latin typeface="Assistant Regular Bold"/>
              </a:rPr>
              <a:t>Texte</a:t>
            </a:r>
            <a:r>
              <a:rPr lang="en-US" spc="144" dirty="0">
                <a:solidFill>
                  <a:srgbClr val="C0E8DF"/>
                </a:solidFill>
                <a:latin typeface="Assistant Regular Bold"/>
              </a:rPr>
              <a:t> </a:t>
            </a:r>
            <a:r>
              <a:rPr lang="en-US" spc="144" dirty="0" err="1">
                <a:solidFill>
                  <a:srgbClr val="C0E8DF"/>
                </a:solidFill>
                <a:latin typeface="Assistant Regular Bold"/>
              </a:rPr>
              <a:t>multimodale</a:t>
            </a:r>
            <a:r>
              <a:rPr lang="en-US" spc="144" dirty="0">
                <a:solidFill>
                  <a:srgbClr val="C0E8DF"/>
                </a:solidFill>
                <a:latin typeface="Assistant Regular Bold"/>
              </a:rPr>
              <a:t> </a:t>
            </a:r>
            <a:r>
              <a:rPr lang="en-US" spc="144" dirty="0" err="1">
                <a:solidFill>
                  <a:srgbClr val="C0E8DF"/>
                </a:solidFill>
                <a:latin typeface="Assistant Regular Bold"/>
              </a:rPr>
              <a:t>tipărite</a:t>
            </a:r>
            <a:r>
              <a:rPr lang="en-US" spc="144" dirty="0">
                <a:solidFill>
                  <a:srgbClr val="C0E8DF"/>
                </a:solidFill>
                <a:latin typeface="Assistant Regular Bold"/>
              </a:rPr>
              <a:t>: </a:t>
            </a:r>
            <a:r>
              <a:rPr lang="en-US" spc="144" dirty="0" err="1">
                <a:solidFill>
                  <a:srgbClr val="C0E8DF"/>
                </a:solidFill>
                <a:latin typeface="Assistant Regular Bold"/>
              </a:rPr>
              <a:t>benzi</a:t>
            </a:r>
            <a:r>
              <a:rPr lang="en-US" spc="144" dirty="0">
                <a:solidFill>
                  <a:srgbClr val="C0E8DF"/>
                </a:solidFill>
                <a:latin typeface="Assistant Regular Bold"/>
              </a:rPr>
              <a:t> </a:t>
            </a:r>
            <a:r>
              <a:rPr lang="en-US" spc="144" dirty="0" err="1">
                <a:solidFill>
                  <a:srgbClr val="C0E8DF"/>
                </a:solidFill>
                <a:latin typeface="Assistant Regular Bold"/>
              </a:rPr>
              <a:t>desenate</a:t>
            </a:r>
            <a:r>
              <a:rPr lang="en-US" spc="144" dirty="0">
                <a:solidFill>
                  <a:srgbClr val="C0E8DF"/>
                </a:solidFill>
                <a:latin typeface="Assistant Regular Bold"/>
              </a:rPr>
              <a:t>, </a:t>
            </a:r>
            <a:r>
              <a:rPr lang="en-US" spc="144" dirty="0" err="1">
                <a:solidFill>
                  <a:srgbClr val="C0E8DF"/>
                </a:solidFill>
                <a:latin typeface="Assistant Regular Bold"/>
              </a:rPr>
              <a:t>povestiri</a:t>
            </a:r>
            <a:r>
              <a:rPr lang="en-US" spc="144" dirty="0">
                <a:solidFill>
                  <a:srgbClr val="C0E8DF"/>
                </a:solidFill>
                <a:latin typeface="Assistant Regular Bold"/>
              </a:rPr>
              <a:t> de </a:t>
            </a:r>
            <a:r>
              <a:rPr lang="en-US" spc="144" dirty="0" err="1">
                <a:solidFill>
                  <a:srgbClr val="C0E8DF"/>
                </a:solidFill>
                <a:latin typeface="Assistant Regular Bold"/>
              </a:rPr>
              <a:t>tabl</a:t>
            </a:r>
            <a:r>
              <a:rPr lang="en-US" spc="144" dirty="0" err="1">
                <a:solidFill>
                  <a:srgbClr val="C0E8DF"/>
                </a:solidFill>
                <a:latin typeface="Arimo Bold"/>
              </a:rPr>
              <a:t>ouri</a:t>
            </a:r>
            <a:r>
              <a:rPr lang="en-US" spc="144" dirty="0">
                <a:solidFill>
                  <a:srgbClr val="C0E8DF"/>
                </a:solidFill>
                <a:latin typeface="Arimo Bold"/>
              </a:rPr>
              <a:t>,</a:t>
            </a:r>
            <a:r>
              <a:rPr lang="en-US" spc="144" dirty="0">
                <a:solidFill>
                  <a:srgbClr val="C0E8DF"/>
                </a:solidFill>
                <a:latin typeface="Assistant Regular Bold"/>
              </a:rPr>
              <a:t> </a:t>
            </a:r>
            <a:r>
              <a:rPr lang="en-US" spc="144" dirty="0" err="1">
                <a:solidFill>
                  <a:srgbClr val="C0E8DF"/>
                </a:solidFill>
                <a:latin typeface="Assistant Regular Bold"/>
              </a:rPr>
              <a:t>romane</a:t>
            </a:r>
            <a:r>
              <a:rPr lang="en-US" spc="144" dirty="0">
                <a:solidFill>
                  <a:srgbClr val="C0E8DF"/>
                </a:solidFill>
                <a:latin typeface="Assistant Regular Bold"/>
              </a:rPr>
              <a:t> </a:t>
            </a:r>
            <a:r>
              <a:rPr lang="en-US" spc="144" dirty="0" err="1">
                <a:solidFill>
                  <a:srgbClr val="C0E8DF"/>
                </a:solidFill>
                <a:latin typeface="Assistant Regular Bold"/>
              </a:rPr>
              <a:t>grafice</a:t>
            </a:r>
            <a:r>
              <a:rPr lang="en-US" spc="144" dirty="0">
                <a:solidFill>
                  <a:srgbClr val="C0E8DF"/>
                </a:solidFill>
                <a:latin typeface="Assistant Regular Bold"/>
              </a:rPr>
              <a:t>, </a:t>
            </a:r>
            <a:r>
              <a:rPr lang="en-US" spc="144" dirty="0" err="1">
                <a:solidFill>
                  <a:srgbClr val="C0E8DF"/>
                </a:solidFill>
                <a:latin typeface="Assistant Regular Bold"/>
              </a:rPr>
              <a:t>postere</a:t>
            </a:r>
            <a:r>
              <a:rPr lang="en-US" spc="144" dirty="0">
                <a:solidFill>
                  <a:srgbClr val="C0E8DF"/>
                </a:solidFill>
                <a:latin typeface="Assistant Regular Bold"/>
              </a:rPr>
              <a:t>, </a:t>
            </a:r>
            <a:r>
              <a:rPr lang="en-US" spc="144" dirty="0" err="1">
                <a:solidFill>
                  <a:srgbClr val="C0E8DF"/>
                </a:solidFill>
                <a:latin typeface="Assistant Regular Bold"/>
              </a:rPr>
              <a:t>ziare</a:t>
            </a:r>
            <a:r>
              <a:rPr lang="en-US" spc="144" dirty="0">
                <a:solidFill>
                  <a:srgbClr val="C0E8DF"/>
                </a:solidFill>
                <a:latin typeface="Assistant Regular Bold"/>
              </a:rPr>
              <a:t>, </a:t>
            </a:r>
            <a:r>
              <a:rPr lang="en-US" spc="144" dirty="0" err="1">
                <a:solidFill>
                  <a:srgbClr val="C0E8DF"/>
                </a:solidFill>
                <a:latin typeface="Assistant Regular Bold"/>
              </a:rPr>
              <a:t>broşuri</a:t>
            </a:r>
            <a:r>
              <a:rPr lang="en-US" spc="144" dirty="0">
                <a:solidFill>
                  <a:srgbClr val="C0E8DF"/>
                </a:solidFill>
                <a:latin typeface="Assistant Regular Bold"/>
              </a:rPr>
              <a:t>, </a:t>
            </a:r>
            <a:r>
              <a:rPr lang="en-US" spc="144" dirty="0" err="1">
                <a:solidFill>
                  <a:srgbClr val="C0E8DF"/>
                </a:solidFill>
                <a:latin typeface="Assistant Regular Bold"/>
              </a:rPr>
              <a:t>afişe</a:t>
            </a:r>
            <a:r>
              <a:rPr lang="en-US" spc="144" dirty="0">
                <a:solidFill>
                  <a:srgbClr val="C0E8DF"/>
                </a:solidFill>
                <a:latin typeface="Assistant Regular Bold"/>
              </a:rPr>
              <a:t>, </a:t>
            </a:r>
            <a:r>
              <a:rPr lang="en-US" spc="144" dirty="0" err="1">
                <a:solidFill>
                  <a:srgbClr val="C0E8DF"/>
                </a:solidFill>
                <a:latin typeface="Assistant Regular Bold"/>
              </a:rPr>
              <a:t>pliante</a:t>
            </a:r>
            <a:r>
              <a:rPr lang="en-US" spc="144" dirty="0">
                <a:solidFill>
                  <a:srgbClr val="C0E8DF"/>
                </a:solidFill>
                <a:latin typeface="Assistant Regular Bold"/>
              </a:rPr>
              <a:t>, </a:t>
            </a:r>
            <a:r>
              <a:rPr lang="en-US" spc="144" dirty="0" err="1">
                <a:solidFill>
                  <a:srgbClr val="C0E8DF"/>
                </a:solidFill>
                <a:latin typeface="Assistant Regular Bold"/>
              </a:rPr>
              <a:t>caricaturi</a:t>
            </a:r>
            <a:r>
              <a:rPr lang="en-US" spc="144" dirty="0">
                <a:solidFill>
                  <a:srgbClr val="C0E8DF"/>
                </a:solidFill>
                <a:latin typeface="Assistant Regular Bold"/>
              </a:rPr>
              <a:t>.</a:t>
            </a:r>
          </a:p>
          <a:p>
            <a:endParaRPr lang="en-US" spc="144" dirty="0">
              <a:solidFill>
                <a:srgbClr val="C0E8DF"/>
              </a:solidFill>
              <a:latin typeface="Assistant Regular Bold"/>
            </a:endParaRPr>
          </a:p>
          <a:p>
            <a:endParaRPr lang="en-US" spc="144" dirty="0">
              <a:solidFill>
                <a:srgbClr val="C0E8DF"/>
              </a:solidFill>
              <a:latin typeface="Assistant Regular Bold"/>
            </a:endParaRP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656" y="4780744"/>
            <a:ext cx="1494067" cy="188966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460970" y="1917297"/>
            <a:ext cx="3866374" cy="270033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541134" y="967151"/>
            <a:ext cx="2860408" cy="21453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5299" y="4628330"/>
            <a:ext cx="1667897" cy="2229670"/>
          </a:xfrm>
          <a:prstGeom prst="rect">
            <a:avLst/>
          </a:prstGeom>
        </p:spPr>
      </p:pic>
    </p:spTree>
    <p:extLst>
      <p:ext uri="{BB962C8B-B14F-4D97-AF65-F5344CB8AC3E}">
        <p14:creationId xmlns:p14="http://schemas.microsoft.com/office/powerpoint/2010/main" val="324100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Dialogul euristic sau tehnica intrebărilor</a:t>
            </a:r>
            <a:br>
              <a:rPr lang="ro-RO" dirty="0" smtClean="0"/>
            </a:br>
            <a:r>
              <a:rPr lang="ro-RO" dirty="0" smtClean="0"/>
              <a:t>Text-suport: ,,D-l Goe...” (I.L.Caragiale)</a:t>
            </a:r>
            <a:endParaRPr lang="en-US" dirty="0"/>
          </a:p>
        </p:txBody>
      </p:sp>
      <p:sp>
        <p:nvSpPr>
          <p:cNvPr id="3" name="Content Placeholder 2"/>
          <p:cNvSpPr>
            <a:spLocks noGrp="1"/>
          </p:cNvSpPr>
          <p:nvPr>
            <p:ph idx="1"/>
          </p:nvPr>
        </p:nvSpPr>
        <p:spPr/>
        <p:txBody>
          <a:bodyPr/>
          <a:lstStyle/>
          <a:p>
            <a:r>
              <a:rPr lang="ro-RO" dirty="0"/>
              <a:t>- Care sunt personajele textului?</a:t>
            </a:r>
            <a:endParaRPr lang="en-US" dirty="0"/>
          </a:p>
          <a:p>
            <a:r>
              <a:rPr lang="ro-RO" dirty="0"/>
              <a:t>-Unde se află personajele?</a:t>
            </a:r>
            <a:endParaRPr lang="en-US" dirty="0"/>
          </a:p>
          <a:p>
            <a:r>
              <a:rPr lang="ro-RO" dirty="0"/>
              <a:t>- Cum consideraţi că este Goe?</a:t>
            </a:r>
            <a:endParaRPr lang="en-US" dirty="0"/>
          </a:p>
          <a:p>
            <a:r>
              <a:rPr lang="ro-RO" dirty="0"/>
              <a:t>- Care este atitudinea doamnelor faţă de Goe?</a:t>
            </a:r>
            <a:endParaRPr lang="en-US" dirty="0"/>
          </a:p>
          <a:p>
            <a:r>
              <a:rPr lang="ro-RO" dirty="0"/>
              <a:t>-Cum ar fi trebuit să se comporte personajul principal? Dar doamnele?</a:t>
            </a:r>
            <a:endParaRPr lang="en-US" dirty="0"/>
          </a:p>
          <a:p>
            <a:pPr>
              <a:lnSpc>
                <a:spcPts val="4620"/>
              </a:lnSpc>
            </a:pPr>
            <a:endParaRPr lang="en-US" spc="36" dirty="0">
              <a:solidFill>
                <a:srgbClr val="FEFFFF"/>
              </a:solidFill>
              <a:latin typeface="Telegraf"/>
            </a:endParaRPr>
          </a:p>
        </p:txBody>
      </p:sp>
      <p:pic>
        <p:nvPicPr>
          <p:cNvPr id="1026" name="Picture 2" descr="Descarca planse de colorat cu Dl. G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1869975"/>
            <a:ext cx="2228850" cy="284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8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ro-RO" dirty="0"/>
              <a:t>Predicția</a:t>
            </a:r>
            <a:br>
              <a:rPr lang="ro-RO" dirty="0"/>
            </a:br>
            <a:r>
              <a:rPr lang="ro-RO" dirty="0" smtClean="0"/>
              <a:t>	Text-suport</a:t>
            </a:r>
            <a:r>
              <a:rPr lang="ro-RO" dirty="0"/>
              <a:t>: ,,D-l Goe...” (I.L.Caragiale)</a:t>
            </a:r>
            <a:endParaRPr lang="en-US" dirty="0"/>
          </a:p>
        </p:txBody>
      </p:sp>
      <p:sp>
        <p:nvSpPr>
          <p:cNvPr id="3" name="Content Placeholder 2"/>
          <p:cNvSpPr>
            <a:spLocks noGrp="1"/>
          </p:cNvSpPr>
          <p:nvPr>
            <p:ph idx="1"/>
          </p:nvPr>
        </p:nvSpPr>
        <p:spPr>
          <a:xfrm>
            <a:off x="1141412" y="1757363"/>
            <a:ext cx="9905999" cy="4033838"/>
          </a:xfrm>
        </p:spPr>
        <p:txBody>
          <a:bodyPr/>
          <a:lstStyle/>
          <a:p>
            <a:pPr marL="0" indent="0">
              <a:buNone/>
            </a:pPr>
            <a:endParaRPr lang="en-US" dirty="0"/>
          </a:p>
          <a:p>
            <a:r>
              <a:rPr lang="ro-RO" dirty="0"/>
              <a:t>- Care credeţi că este firul narativ în continuare?</a:t>
            </a:r>
            <a:endParaRPr lang="en-US" dirty="0"/>
          </a:p>
          <a:p>
            <a:r>
              <a:rPr lang="ro-RO" dirty="0"/>
              <a:t>- Ce năzbâtii ar mai putea face Goe?</a:t>
            </a:r>
            <a:endParaRPr lang="en-US" dirty="0"/>
          </a:p>
          <a:p>
            <a:r>
              <a:rPr lang="ro-RO" dirty="0"/>
              <a:t>- Ajunge teafăr la Bucureşti?</a:t>
            </a:r>
            <a:endParaRPr lang="en-US" dirty="0"/>
          </a:p>
          <a:p>
            <a:r>
              <a:rPr lang="ro-RO" dirty="0" smtClean="0"/>
              <a:t>- Anticipaţi </a:t>
            </a:r>
            <a:r>
              <a:rPr lang="ro-RO" dirty="0"/>
              <a:t>sfârşitul textului</a:t>
            </a:r>
            <a:r>
              <a:rPr lang="ro-RO" dirty="0" smtClean="0"/>
              <a:t>?</a:t>
            </a:r>
          </a:p>
          <a:p>
            <a:endParaRPr lang="ro-RO" dirty="0"/>
          </a:p>
          <a:p>
            <a:endParaRPr lang="ro-RO" dirty="0" smtClean="0"/>
          </a:p>
          <a:p>
            <a:endParaRPr lang="ro-RO" dirty="0"/>
          </a:p>
          <a:p>
            <a:endParaRPr lang="en-US" dirty="0"/>
          </a:p>
          <a:p>
            <a:endParaRPr lang="en-US" dirty="0"/>
          </a:p>
        </p:txBody>
      </p:sp>
      <p:pic>
        <p:nvPicPr>
          <p:cNvPr id="2050" name="Picture 2" descr="Descarca planse de colorat cu Dl. G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650" y="2305050"/>
            <a:ext cx="273367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8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24507"/>
          </a:xfrm>
        </p:spPr>
        <p:txBody>
          <a:bodyPr/>
          <a:lstStyle/>
          <a:p>
            <a:r>
              <a:rPr lang="ro-RO" dirty="0" smtClean="0"/>
              <a:t>	Metoda Cubul </a:t>
            </a:r>
            <a:endParaRPr lang="en-US" dirty="0"/>
          </a:p>
        </p:txBody>
      </p:sp>
      <p:sp>
        <p:nvSpPr>
          <p:cNvPr id="3" name="Content Placeholder 2"/>
          <p:cNvSpPr>
            <a:spLocks noGrp="1"/>
          </p:cNvSpPr>
          <p:nvPr>
            <p:ph sz="half" idx="1"/>
          </p:nvPr>
        </p:nvSpPr>
        <p:spPr>
          <a:xfrm>
            <a:off x="802481" y="1480343"/>
            <a:ext cx="5562599" cy="5614988"/>
          </a:xfrm>
        </p:spPr>
        <p:txBody>
          <a:bodyPr>
            <a:normAutofit/>
          </a:bodyPr>
          <a:lstStyle/>
          <a:p>
            <a:r>
              <a:rPr lang="ro-RO" b="1" dirty="0"/>
              <a:t>Metoda cubului</a:t>
            </a:r>
            <a:r>
              <a:rPr lang="ro-RO" dirty="0"/>
              <a:t> este o </a:t>
            </a:r>
            <a:r>
              <a:rPr lang="ro-RO" dirty="0" smtClean="0"/>
              <a:t>metodă ce </a:t>
            </a:r>
            <a:r>
              <a:rPr lang="ro-RO" dirty="0"/>
              <a:t>presupune explorarea unui subiect din mai multe perspective, permiţând abordarea complexă şi integratoare a unei teme. </a:t>
            </a:r>
            <a:r>
              <a:rPr lang="ro-RO" dirty="0" smtClean="0"/>
              <a:t>  </a:t>
            </a:r>
          </a:p>
          <a:p>
            <a:pPr marL="0" indent="0">
              <a:buNone/>
            </a:pPr>
            <a:endParaRPr lang="ro-RO"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2048" y="200025"/>
            <a:ext cx="5302252" cy="4772026"/>
          </a:xfrm>
        </p:spPr>
      </p:pic>
      <p:sp>
        <p:nvSpPr>
          <p:cNvPr id="5" name="Text Box 6"/>
          <p:cNvSpPr txBox="1">
            <a:spLocks noChangeArrowheads="1"/>
          </p:cNvSpPr>
          <p:nvPr/>
        </p:nvSpPr>
        <p:spPr bwMode="auto">
          <a:xfrm>
            <a:off x="200026" y="3233113"/>
            <a:ext cx="1074102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a:lstStyle>
          <a:p>
            <a:r>
              <a:rPr lang="ro-RO" altLang="en-US" dirty="0" smtClean="0">
                <a:solidFill>
                  <a:srgbClr val="6600FF"/>
                </a:solidFill>
                <a:effectLst>
                  <a:outerShdw blurRad="38100" dist="38100" dir="2700000" algn="tl">
                    <a:srgbClr val="000000"/>
                  </a:outerShdw>
                </a:effectLst>
              </a:rPr>
              <a:t>CUBUL</a:t>
            </a:r>
            <a:endParaRPr lang="ro-RO" altLang="en-US" dirty="0">
              <a:solidFill>
                <a:srgbClr val="6600FF"/>
              </a:solidFill>
              <a:effectLst>
                <a:outerShdw blurRad="38100" dist="38100" dir="2700000" algn="tl">
                  <a:srgbClr val="000000"/>
                </a:outerShdw>
              </a:effectLst>
            </a:endParaRPr>
          </a:p>
          <a:p>
            <a:pPr>
              <a:buFontTx/>
              <a:buBlip>
                <a:blip r:embed="rId3"/>
              </a:buBlip>
            </a:pPr>
            <a:r>
              <a:rPr lang="ro-RO" altLang="en-US" sz="2400" b="1" u="sng" dirty="0">
                <a:solidFill>
                  <a:srgbClr val="6600FF"/>
                </a:solidFill>
                <a:effectLst>
                  <a:outerShdw blurRad="38100" dist="38100" dir="2700000" algn="tl">
                    <a:srgbClr val="000000"/>
                  </a:outerShdw>
                </a:effectLst>
              </a:rPr>
              <a:t>Descrie</a:t>
            </a:r>
            <a:r>
              <a:rPr lang="ro-RO" altLang="en-US" sz="2400" dirty="0">
                <a:solidFill>
                  <a:srgbClr val="6600FF"/>
                </a:solidFill>
                <a:effectLst>
                  <a:outerShdw blurRad="38100" dist="38100" dir="2700000" algn="tl">
                    <a:srgbClr val="000000"/>
                  </a:outerShdw>
                </a:effectLst>
              </a:rPr>
              <a:t> satul Sărăceni la venirea preotului şi la final;</a:t>
            </a:r>
          </a:p>
          <a:p>
            <a:pPr>
              <a:buFontTx/>
              <a:buBlip>
                <a:blip r:embed="rId3"/>
              </a:buBlip>
            </a:pPr>
            <a:r>
              <a:rPr lang="ro-RO" altLang="en-US" sz="2400" b="1" u="sng" dirty="0">
                <a:solidFill>
                  <a:srgbClr val="6600FF"/>
                </a:solidFill>
                <a:effectLst>
                  <a:outerShdw blurRad="38100" dist="38100" dir="2700000" algn="tl">
                    <a:srgbClr val="000000"/>
                  </a:outerShdw>
                </a:effectLst>
              </a:rPr>
              <a:t>Compară</a:t>
            </a:r>
            <a:r>
              <a:rPr lang="ro-RO" altLang="en-US" sz="2400" dirty="0">
                <a:solidFill>
                  <a:srgbClr val="6600FF"/>
                </a:solidFill>
                <a:effectLst>
                  <a:outerShdw blurRad="38100" dist="38100" dir="2700000" algn="tl">
                    <a:srgbClr val="000000"/>
                  </a:outerShdw>
                </a:effectLst>
              </a:rPr>
              <a:t> relaţia preotului cu sătenii în primii ani şi în finalul lecturii;</a:t>
            </a:r>
          </a:p>
          <a:p>
            <a:pPr>
              <a:buFontTx/>
              <a:buBlip>
                <a:blip r:embed="rId3"/>
              </a:buBlip>
            </a:pPr>
            <a:r>
              <a:rPr lang="ro-RO" altLang="en-US" sz="2400" b="1" u="sng" dirty="0">
                <a:solidFill>
                  <a:srgbClr val="6600FF"/>
                </a:solidFill>
                <a:effectLst>
                  <a:outerShdw blurRad="38100" dist="38100" dir="2700000" algn="tl">
                    <a:srgbClr val="000000"/>
                  </a:outerShdw>
                </a:effectLst>
              </a:rPr>
              <a:t>Asociază</a:t>
            </a:r>
            <a:r>
              <a:rPr lang="ro-RO" altLang="en-US" sz="2400" dirty="0">
                <a:solidFill>
                  <a:srgbClr val="6600FF"/>
                </a:solidFill>
                <a:effectLst>
                  <a:outerShdw blurRad="38100" dist="38100" dir="2700000" algn="tl">
                    <a:srgbClr val="000000"/>
                  </a:outerShdw>
                </a:effectLst>
              </a:rPr>
              <a:t> cele două metafore cu care cei din sat îl numesc pe părinte cu modul său de a se comporta;</a:t>
            </a:r>
          </a:p>
          <a:p>
            <a:pPr>
              <a:buFontTx/>
              <a:buBlip>
                <a:blip r:embed="rId3"/>
              </a:buBlip>
            </a:pPr>
            <a:r>
              <a:rPr lang="ro-RO" altLang="en-US" sz="2400" b="1" u="sng" dirty="0">
                <a:solidFill>
                  <a:srgbClr val="6600FF"/>
                </a:solidFill>
                <a:effectLst>
                  <a:outerShdw blurRad="38100" dist="38100" dir="2700000" algn="tl">
                    <a:srgbClr val="000000"/>
                  </a:outerShdw>
                </a:effectLst>
              </a:rPr>
              <a:t>Analizează</a:t>
            </a:r>
            <a:r>
              <a:rPr lang="ro-RO" altLang="en-US" sz="2400" dirty="0">
                <a:solidFill>
                  <a:srgbClr val="6600FF"/>
                </a:solidFill>
                <a:effectLst>
                  <a:outerShdw blurRad="38100" dist="38100" dir="2700000" algn="tl">
                    <a:srgbClr val="000000"/>
                  </a:outerShdw>
                </a:effectLst>
              </a:rPr>
              <a:t> starea materială a preotului în primii ani la Sărăceni;</a:t>
            </a:r>
          </a:p>
          <a:p>
            <a:pPr>
              <a:buFontTx/>
              <a:buBlip>
                <a:blip r:embed="rId3"/>
              </a:buBlip>
            </a:pPr>
            <a:r>
              <a:rPr lang="ro-RO" altLang="en-US" sz="2400" b="1" u="sng" dirty="0">
                <a:solidFill>
                  <a:srgbClr val="6600FF"/>
                </a:solidFill>
                <a:effectLst>
                  <a:outerShdw blurRad="38100" dist="38100" dir="2700000" algn="tl">
                    <a:srgbClr val="000000"/>
                  </a:outerShdw>
                </a:effectLst>
              </a:rPr>
              <a:t>Aplică</a:t>
            </a:r>
            <a:r>
              <a:rPr lang="ro-RO" altLang="en-US" sz="2400" dirty="0">
                <a:solidFill>
                  <a:srgbClr val="6600FF"/>
                </a:solidFill>
                <a:effectLst>
                  <a:outerShdw blurRad="38100" dist="38100" dir="2700000" algn="tl">
                    <a:srgbClr val="000000"/>
                  </a:outerShdw>
                </a:effectLst>
              </a:rPr>
              <a:t> câte o etichetă metaforică fiecăruia dintre personaje;</a:t>
            </a:r>
          </a:p>
          <a:p>
            <a:pPr>
              <a:buFontTx/>
              <a:buBlip>
                <a:blip r:embed="rId3"/>
              </a:buBlip>
            </a:pPr>
            <a:r>
              <a:rPr lang="ro-RO" altLang="en-US" sz="2400" b="1" u="sng" dirty="0">
                <a:solidFill>
                  <a:srgbClr val="6600FF"/>
                </a:solidFill>
                <a:effectLst>
                  <a:outerShdw blurRad="38100" dist="38100" dir="2700000" algn="tl">
                    <a:srgbClr val="000000"/>
                  </a:outerShdw>
                </a:effectLst>
              </a:rPr>
              <a:t>Argumentează</a:t>
            </a:r>
            <a:r>
              <a:rPr lang="ro-RO" altLang="en-US" sz="2400" dirty="0">
                <a:solidFill>
                  <a:srgbClr val="6600FF"/>
                </a:solidFill>
                <a:effectLst>
                  <a:outerShdw blurRad="38100" dist="38100" dir="2700000" algn="tl">
                    <a:srgbClr val="000000"/>
                  </a:outerShdw>
                </a:effectLst>
              </a:rPr>
              <a:t> de ce episcopul nu le-a dat câştig de cauză celor din Sărăcenii, aşa cum făcuse cu enoriaşii din Butucani.</a:t>
            </a:r>
            <a:endParaRPr lang="en-US" altLang="en-US" sz="2400" dirty="0">
              <a:solidFill>
                <a:srgbClr val="6600FF"/>
              </a:solidFill>
              <a:effectLst>
                <a:outerShdw blurRad="38100" dist="38100" dir="2700000" algn="tl">
                  <a:srgbClr val="000000"/>
                </a:outerShdw>
              </a:effectLst>
            </a:endParaRPr>
          </a:p>
        </p:txBody>
      </p:sp>
      <p:pic>
        <p:nvPicPr>
          <p:cNvPr id="6" name="Picture 5" descr="1192451ygf6dnour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26391">
            <a:off x="108219" y="-139904"/>
            <a:ext cx="1609590" cy="262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8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ro-RO" dirty="0" smtClean="0"/>
              <a:t>			Proiecte tematice</a:t>
            </a:r>
            <a:br>
              <a:rPr lang="ro-RO" dirty="0" smtClean="0"/>
            </a:br>
            <a:r>
              <a:rPr lang="ro-RO" dirty="0" smtClean="0"/>
              <a:t>,,locul meu natal”/ ,,Tradiții și obiceiuri de iarnă”</a:t>
            </a:r>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873" y="2498699"/>
            <a:ext cx="4472247" cy="3354185"/>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690" y="1819949"/>
            <a:ext cx="2171699" cy="260062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0959" y="2433446"/>
            <a:ext cx="3977313" cy="2982985"/>
          </a:xfrm>
          <a:prstGeom prst="rect">
            <a:avLst/>
          </a:prstGeom>
        </p:spPr>
      </p:pic>
    </p:spTree>
    <p:extLst>
      <p:ext uri="{BB962C8B-B14F-4D97-AF65-F5344CB8AC3E}">
        <p14:creationId xmlns:p14="http://schemas.microsoft.com/office/powerpoint/2010/main" val="189885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28625"/>
            <a:ext cx="10887075" cy="6300788"/>
          </a:xfrm>
        </p:spPr>
        <p:txBody>
          <a:bodyPr>
            <a:normAutofit fontScale="85000" lnSpcReduction="20000"/>
          </a:bodyPr>
          <a:lstStyle/>
          <a:p>
            <a:pPr marL="1828800" lvl="4" indent="0">
              <a:buNone/>
            </a:pPr>
            <a:r>
              <a:rPr lang="en-US" sz="2800" spc="75" dirty="0" err="1">
                <a:solidFill>
                  <a:srgbClr val="254E72"/>
                </a:solidFill>
                <a:latin typeface="Telegraf"/>
              </a:rPr>
              <a:t>Strategii</a:t>
            </a:r>
            <a:r>
              <a:rPr lang="en-US" sz="2800" spc="75" dirty="0">
                <a:solidFill>
                  <a:srgbClr val="254E72"/>
                </a:solidFill>
                <a:latin typeface="Telegraf"/>
              </a:rPr>
              <a:t> de </a:t>
            </a:r>
            <a:r>
              <a:rPr lang="en-US" sz="2800" spc="75" dirty="0" err="1">
                <a:solidFill>
                  <a:srgbClr val="254E72"/>
                </a:solidFill>
                <a:latin typeface="Telegraf"/>
              </a:rPr>
              <a:t>evaluare</a:t>
            </a:r>
            <a:r>
              <a:rPr lang="en-US" sz="2800" spc="75" dirty="0">
                <a:solidFill>
                  <a:srgbClr val="254E72"/>
                </a:solidFill>
                <a:latin typeface="Telegraf"/>
              </a:rPr>
              <a:t> </a:t>
            </a:r>
            <a:r>
              <a:rPr lang="en-US" sz="2800" spc="75" dirty="0" smtClean="0">
                <a:solidFill>
                  <a:srgbClr val="254E72"/>
                </a:solidFill>
                <a:latin typeface="Telegraf"/>
              </a:rPr>
              <a:t>a</a:t>
            </a:r>
            <a:r>
              <a:rPr lang="ro-RO" sz="2800" spc="75" dirty="0" smtClean="0">
                <a:solidFill>
                  <a:srgbClr val="254E72"/>
                </a:solidFill>
                <a:latin typeface="Telegraf"/>
              </a:rPr>
              <a:t> noțiunilor gramaticale</a:t>
            </a:r>
          </a:p>
          <a:p>
            <a:pPr marL="1828800" lvl="4" indent="0">
              <a:buNone/>
            </a:pPr>
            <a:endParaRPr lang="ro-RO" sz="2800" b="1" dirty="0"/>
          </a:p>
          <a:p>
            <a:r>
              <a:rPr lang="ro-RO" b="1" dirty="0"/>
              <a:t>Metoda cubului</a:t>
            </a:r>
            <a:r>
              <a:rPr lang="ro-RO" dirty="0"/>
              <a:t> este o metodă de învățare prin cooperare ce presupune explorarea unui subiect din mai multe perspective, permiţând abordarea complexă şi integratoare a unei teme. </a:t>
            </a:r>
          </a:p>
          <a:p>
            <a:r>
              <a:rPr lang="ro-RO" dirty="0"/>
              <a:t>Metoda cubului a fost aplicată la lecția de consolidare a locuțiunilor verbale și a expresiilor. </a:t>
            </a:r>
          </a:p>
          <a:p>
            <a:r>
              <a:rPr lang="ro-RO" dirty="0"/>
              <a:t>Clasa a fost împărțită în 6 echipe. Fiecare echipă a rostogolit cubul și apoi și-a selectat câte o fişă corespunzătoare feţei cubului. </a:t>
            </a:r>
            <a:endParaRPr lang="ro-RO" dirty="0" smtClean="0"/>
          </a:p>
          <a:p>
            <a:r>
              <a:rPr lang="ro-RO" dirty="0" smtClean="0"/>
              <a:t>Fișele </a:t>
            </a:r>
            <a:r>
              <a:rPr lang="ro-RO" dirty="0"/>
              <a:t>de </a:t>
            </a:r>
            <a:r>
              <a:rPr lang="ro-RO" dirty="0" smtClean="0"/>
              <a:t>lucru: </a:t>
            </a:r>
            <a:endParaRPr lang="ro-RO" dirty="0"/>
          </a:p>
          <a:p>
            <a:r>
              <a:rPr lang="ro-RO" dirty="0"/>
              <a:t>1. DESCRIE locuțiunile verbale, precizând definiția şi câteva exemple;</a:t>
            </a:r>
          </a:p>
          <a:p>
            <a:r>
              <a:rPr lang="ro-RO" dirty="0"/>
              <a:t>2. COMPARĂ cuvintele compuse cu locuțiunile verbale, evidențiind asemănările și deosebirile;</a:t>
            </a:r>
          </a:p>
          <a:p>
            <a:r>
              <a:rPr lang="ro-RO" dirty="0"/>
              <a:t>3. ANALIZEAZĂ locuțiunile cu sensul lor din coloana din dreapta;</a:t>
            </a:r>
          </a:p>
          <a:p>
            <a:r>
              <a:rPr lang="ro-RO" dirty="0"/>
              <a:t>4. APLICĂ în propozițiile de mai jos sinonimele locuțiunilor subliniate;</a:t>
            </a:r>
          </a:p>
          <a:p>
            <a:r>
              <a:rPr lang="ro-RO" dirty="0"/>
              <a:t>5. ANALIZEAZĂ din ce valori morfologice sunt alcătuite locuţiunile;</a:t>
            </a:r>
          </a:p>
          <a:p>
            <a:r>
              <a:rPr lang="ro-RO" dirty="0"/>
              <a:t>6. ARGUMENTEAZĂ diferența morfologică dintre predicatul verbal exprimat prin locuţiune verbală şi predicatul nominal, </a:t>
            </a:r>
            <a:r>
              <a:rPr lang="ro-RO" dirty="0" smtClean="0"/>
              <a:t>oferind </a:t>
            </a:r>
            <a:r>
              <a:rPr lang="ro-RO" dirty="0"/>
              <a:t>câte o scurtă explicație.</a:t>
            </a:r>
          </a:p>
          <a:p>
            <a:endParaRPr lang="en-US" dirty="0"/>
          </a:p>
        </p:txBody>
      </p:sp>
      <p:pic>
        <p:nvPicPr>
          <p:cNvPr id="4" name="Picture 3" descr="1192451ygf6dnour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10272713" y="3008553"/>
            <a:ext cx="1919287" cy="251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0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28613"/>
            <a:ext cx="9905999" cy="5852732"/>
          </a:xfrm>
        </p:spPr>
        <p:txBody>
          <a:bodyPr>
            <a:normAutofit fontScale="85000" lnSpcReduction="10000"/>
          </a:bodyPr>
          <a:lstStyle/>
          <a:p>
            <a:r>
              <a:rPr lang="ro-RO" b="1" dirty="0"/>
              <a:t>Metoda R.A.I</a:t>
            </a:r>
            <a:r>
              <a:rPr lang="ro-RO" dirty="0"/>
              <a:t>. are la bază stimularea şi dezvoltarea capacităţilor elevilor de a comunica (prin întrebări şi răspunsuri) </a:t>
            </a:r>
            <a:r>
              <a:rPr lang="ro-RO" dirty="0" smtClean="0"/>
              <a:t>despre ceea </a:t>
            </a:r>
            <a:r>
              <a:rPr lang="ro-RO" dirty="0"/>
              <a:t>ce tocmai au învăţat. Denumirea provine de la iniţialele cuvintelor Răspunde–Aruncă–Interoghează şi se desfăşoară astfel: la sfârşitul unei lecţii sau a unei secvenţe de lecţie, profesorul împreună cu elevii săi organizează un joc de aruncare a unei mingi mici şi uşoare de la un elev la altul. Cel care aruncă mingea trebuie să pună o întrebare din lecţia predată celui care o prinde. Cel care prinde mingea răspunde la întrebare şi apoi aruncă mai departe altui coleg, punând o nouă întrebare.</a:t>
            </a:r>
          </a:p>
          <a:p>
            <a:r>
              <a:rPr lang="ro-RO" dirty="0"/>
              <a:t>Această metodă a fost folosită în consolidarea cunoștințelor despre modurile şi timpurile verbului. </a:t>
            </a:r>
          </a:p>
          <a:p>
            <a:pPr marL="0" indent="0">
              <a:buNone/>
            </a:pPr>
            <a:r>
              <a:rPr lang="ro-RO" dirty="0" smtClean="0"/>
              <a:t>	Întrebări </a:t>
            </a:r>
            <a:r>
              <a:rPr lang="ro-RO" dirty="0"/>
              <a:t>formulate de elevi pe parcursul aplicării </a:t>
            </a:r>
            <a:r>
              <a:rPr lang="ro-RO" dirty="0" smtClean="0"/>
              <a:t>metodei:</a:t>
            </a:r>
            <a:endParaRPr lang="ro-RO" dirty="0"/>
          </a:p>
          <a:p>
            <a:pPr lvl="0"/>
            <a:r>
              <a:rPr lang="en-GB" dirty="0"/>
              <a:t>La </a:t>
            </a:r>
            <a:r>
              <a:rPr lang="en-GB" dirty="0" err="1"/>
              <a:t>ce</a:t>
            </a:r>
            <a:r>
              <a:rPr lang="en-GB" dirty="0"/>
              <a:t> mod </a:t>
            </a:r>
            <a:r>
              <a:rPr lang="en-GB" dirty="0" err="1"/>
              <a:t>şi</a:t>
            </a:r>
            <a:r>
              <a:rPr lang="en-GB" dirty="0"/>
              <a:t> </a:t>
            </a:r>
            <a:r>
              <a:rPr lang="en-GB" dirty="0" err="1"/>
              <a:t>timp</a:t>
            </a:r>
            <a:r>
              <a:rPr lang="en-GB" dirty="0"/>
              <a:t> </a:t>
            </a:r>
            <a:r>
              <a:rPr lang="en-GB" dirty="0" err="1"/>
              <a:t>este</a:t>
            </a:r>
            <a:r>
              <a:rPr lang="en-GB" dirty="0"/>
              <a:t> forma </a:t>
            </a:r>
            <a:r>
              <a:rPr lang="en-GB" dirty="0" err="1"/>
              <a:t>verbală</a:t>
            </a:r>
            <a:r>
              <a:rPr lang="en-GB" dirty="0"/>
              <a:t> „</a:t>
            </a:r>
            <a:r>
              <a:rPr lang="en-GB" dirty="0" err="1"/>
              <a:t>scrisesem</a:t>
            </a:r>
            <a:r>
              <a:rPr lang="en-GB" dirty="0"/>
              <a:t>”?</a:t>
            </a:r>
            <a:endParaRPr lang="ro-RO" dirty="0"/>
          </a:p>
          <a:p>
            <a:pPr lvl="0"/>
            <a:r>
              <a:rPr lang="en-GB" dirty="0"/>
              <a:t>La </a:t>
            </a:r>
            <a:r>
              <a:rPr lang="en-GB" dirty="0" err="1"/>
              <a:t>ce</a:t>
            </a:r>
            <a:r>
              <a:rPr lang="en-GB" dirty="0"/>
              <a:t> mod </a:t>
            </a:r>
            <a:r>
              <a:rPr lang="en-GB" dirty="0" err="1"/>
              <a:t>şi</a:t>
            </a:r>
            <a:r>
              <a:rPr lang="en-GB" dirty="0"/>
              <a:t> </a:t>
            </a:r>
            <a:r>
              <a:rPr lang="en-GB" dirty="0" err="1"/>
              <a:t>timp</a:t>
            </a:r>
            <a:r>
              <a:rPr lang="en-GB" dirty="0"/>
              <a:t> </a:t>
            </a:r>
            <a:r>
              <a:rPr lang="en-GB" dirty="0" err="1"/>
              <a:t>este</a:t>
            </a:r>
            <a:r>
              <a:rPr lang="en-GB" dirty="0"/>
              <a:t> forma </a:t>
            </a:r>
            <a:r>
              <a:rPr lang="en-GB" dirty="0" err="1"/>
              <a:t>verbală</a:t>
            </a:r>
            <a:r>
              <a:rPr lang="en-GB" dirty="0"/>
              <a:t> „am </a:t>
            </a:r>
            <a:r>
              <a:rPr lang="en-GB" dirty="0" err="1"/>
              <a:t>citit</a:t>
            </a:r>
            <a:r>
              <a:rPr lang="en-GB" dirty="0"/>
              <a:t>”?</a:t>
            </a:r>
            <a:endParaRPr lang="ro-RO" dirty="0"/>
          </a:p>
          <a:p>
            <a:pPr lvl="0"/>
            <a:r>
              <a:rPr lang="en-GB" dirty="0"/>
              <a:t>La </a:t>
            </a:r>
            <a:r>
              <a:rPr lang="en-GB" dirty="0" err="1"/>
              <a:t>ce</a:t>
            </a:r>
            <a:r>
              <a:rPr lang="en-GB" dirty="0"/>
              <a:t> mod </a:t>
            </a:r>
            <a:r>
              <a:rPr lang="en-GB" dirty="0" err="1"/>
              <a:t>şi</a:t>
            </a:r>
            <a:r>
              <a:rPr lang="en-GB" dirty="0"/>
              <a:t> </a:t>
            </a:r>
            <a:r>
              <a:rPr lang="en-GB" dirty="0" err="1"/>
              <a:t>timp</a:t>
            </a:r>
            <a:r>
              <a:rPr lang="en-GB" dirty="0"/>
              <a:t> </a:t>
            </a:r>
            <a:r>
              <a:rPr lang="en-GB" dirty="0" err="1"/>
              <a:t>este</a:t>
            </a:r>
            <a:r>
              <a:rPr lang="en-GB" dirty="0"/>
              <a:t> forma </a:t>
            </a:r>
            <a:r>
              <a:rPr lang="en-GB" dirty="0" err="1"/>
              <a:t>verbală</a:t>
            </a:r>
            <a:r>
              <a:rPr lang="en-GB" dirty="0"/>
              <a:t> „</a:t>
            </a:r>
            <a:r>
              <a:rPr lang="en-GB" dirty="0" err="1"/>
              <a:t>învăţ</a:t>
            </a:r>
            <a:r>
              <a:rPr lang="en-GB" dirty="0"/>
              <a:t>”?</a:t>
            </a:r>
            <a:endParaRPr lang="ro-RO" dirty="0"/>
          </a:p>
          <a:p>
            <a:pPr lvl="0"/>
            <a:r>
              <a:rPr lang="en-GB" dirty="0"/>
              <a:t>La </a:t>
            </a:r>
            <a:r>
              <a:rPr lang="en-GB" dirty="0" err="1"/>
              <a:t>ce</a:t>
            </a:r>
            <a:r>
              <a:rPr lang="en-GB" dirty="0"/>
              <a:t> mod </a:t>
            </a:r>
            <a:r>
              <a:rPr lang="en-GB" dirty="0" err="1"/>
              <a:t>şi</a:t>
            </a:r>
            <a:r>
              <a:rPr lang="en-GB" dirty="0"/>
              <a:t> </a:t>
            </a:r>
            <a:r>
              <a:rPr lang="en-GB" dirty="0" err="1"/>
              <a:t>timp</a:t>
            </a:r>
            <a:r>
              <a:rPr lang="en-GB" dirty="0"/>
              <a:t> </a:t>
            </a:r>
            <a:r>
              <a:rPr lang="en-GB" dirty="0" err="1"/>
              <a:t>este</a:t>
            </a:r>
            <a:r>
              <a:rPr lang="en-GB" dirty="0"/>
              <a:t> forma </a:t>
            </a:r>
            <a:r>
              <a:rPr lang="en-GB" dirty="0" err="1"/>
              <a:t>verbală</a:t>
            </a:r>
            <a:r>
              <a:rPr lang="en-GB" dirty="0"/>
              <a:t> „</a:t>
            </a:r>
            <a:r>
              <a:rPr lang="en-GB" dirty="0" err="1"/>
              <a:t>lucram</a:t>
            </a:r>
            <a:r>
              <a:rPr lang="en-GB" dirty="0" smtClean="0"/>
              <a:t>”?</a:t>
            </a:r>
            <a:endParaRPr lang="ro-RO" dirty="0" smtClean="0"/>
          </a:p>
          <a:p>
            <a:pPr lvl="0"/>
            <a:endParaRPr lang="ro-RO" dirty="0"/>
          </a:p>
          <a:p>
            <a:endParaRPr lang="en-US" dirty="0"/>
          </a:p>
        </p:txBody>
      </p:sp>
    </p:spTree>
    <p:extLst>
      <p:ext uri="{BB962C8B-B14F-4D97-AF65-F5344CB8AC3E}">
        <p14:creationId xmlns:p14="http://schemas.microsoft.com/office/powerpoint/2010/main" val="150334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38820"/>
          </a:xfrm>
        </p:spPr>
        <p:txBody>
          <a:bodyPr/>
          <a:lstStyle/>
          <a:p>
            <a:r>
              <a:rPr lang="ro-RO" dirty="0" smtClean="0"/>
              <a:t>				EVALUAREA </a:t>
            </a:r>
            <a:endParaRPr lang="en-US" dirty="0"/>
          </a:p>
        </p:txBody>
      </p:sp>
      <p:sp>
        <p:nvSpPr>
          <p:cNvPr id="3" name="Content Placeholder 2"/>
          <p:cNvSpPr>
            <a:spLocks noGrp="1"/>
          </p:cNvSpPr>
          <p:nvPr>
            <p:ph idx="1"/>
          </p:nvPr>
        </p:nvSpPr>
        <p:spPr>
          <a:xfrm>
            <a:off x="428626" y="1314450"/>
            <a:ext cx="11329988" cy="5372100"/>
          </a:xfrm>
        </p:spPr>
        <p:txBody>
          <a:bodyPr>
            <a:normAutofit lnSpcReduction="10000"/>
          </a:bodyPr>
          <a:lstStyle/>
          <a:p>
            <a:r>
              <a:rPr lang="ro-RO" altLang="en-US" sz="2400" dirty="0"/>
              <a:t>Evaluarea reprezintă, cu certitudine, o variabilă foarte importantă a procesului de instruire, iar poziţia ei a fost reconsiderată mai ales în ultimele patru, cinci decenii, când au fost elaborate foarte multe lucrări pe această temă şi când au fost întreprinse numeroase cercetări care să investigheze o serie de aspecte ale evaluării. </a:t>
            </a:r>
            <a:endParaRPr lang="ro-RO" altLang="en-US" sz="2400" dirty="0" smtClean="0"/>
          </a:p>
          <a:p>
            <a:r>
              <a:rPr lang="ro-RO" altLang="en-US" sz="2400" dirty="0" smtClean="0"/>
              <a:t>Relaţia </a:t>
            </a:r>
            <a:r>
              <a:rPr lang="ro-RO" altLang="en-US" sz="2400" dirty="0"/>
              <a:t>dintre curriculum şi evaluare este deosebit de complexă, ceea ce implică abordarea procesului de predare-învăţare-evaluare în mod unitar. Orice schimbare produsă la nivelul uneia dintre aceste activităţi influenţează modalităţile de realizare a celorlalte, generând o adevărată reacţie în lanţ, care impune reveniri şi revizuiri permanente</a:t>
            </a:r>
            <a:r>
              <a:rPr lang="ro-RO" altLang="en-US" sz="2400" dirty="0" smtClean="0"/>
              <a:t>.</a:t>
            </a:r>
          </a:p>
          <a:p>
            <a:r>
              <a:rPr lang="ro-RO" dirty="0" smtClean="0"/>
              <a:t>Evaluarea </a:t>
            </a:r>
            <a:r>
              <a:rPr lang="ro-RO" dirty="0"/>
              <a:t>stabileşte în ce măsură s-au realizat obiectivele urmărite, dacă metodele şi procedeele folosite au fost eficiente, dacă interferenţa factorilor interni şi externi creează performanţă. </a:t>
            </a:r>
          </a:p>
          <a:p>
            <a:endParaRPr lang="ro-RO" altLang="en-US" sz="2400" dirty="0"/>
          </a:p>
          <a:p>
            <a:endParaRPr lang="en-US" dirty="0"/>
          </a:p>
        </p:txBody>
      </p:sp>
    </p:spTree>
    <p:extLst>
      <p:ext uri="{BB962C8B-B14F-4D97-AF65-F5344CB8AC3E}">
        <p14:creationId xmlns:p14="http://schemas.microsoft.com/office/powerpoint/2010/main" val="17594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85800"/>
            <a:ext cx="9905999" cy="5105401"/>
          </a:xfrm>
        </p:spPr>
        <p:txBody>
          <a:bodyPr>
            <a:normAutofit fontScale="92500" lnSpcReduction="20000"/>
          </a:bodyPr>
          <a:lstStyle/>
          <a:p>
            <a:r>
              <a:rPr lang="ro-RO" b="1" dirty="0"/>
              <a:t>Metoda JIGSAW (MOZAICUL)- </a:t>
            </a:r>
            <a:r>
              <a:rPr lang="ro-RO" dirty="0"/>
              <a:t>Fiecare elev are o sarcină de studiu în care trebuie să devină expert. El are în acelaşi timp şi responsabilitatea transmiterii informaţiilor </a:t>
            </a:r>
            <a:r>
              <a:rPr lang="ro-RO" dirty="0" smtClean="0"/>
              <a:t>asimilate </a:t>
            </a:r>
            <a:r>
              <a:rPr lang="ro-RO" dirty="0"/>
              <a:t>celorlalţi colegi. </a:t>
            </a:r>
          </a:p>
          <a:p>
            <a:r>
              <a:rPr lang="ro-RO" dirty="0"/>
              <a:t>Această metodă a fost aplicată la recapitularea categoriilor gramaticale ale verbului. La data aplicării au fost prezenți </a:t>
            </a:r>
            <a:r>
              <a:rPr lang="ro-RO" dirty="0" smtClean="0"/>
              <a:t>25 </a:t>
            </a:r>
            <a:r>
              <a:rPr lang="ro-RO" dirty="0"/>
              <a:t>de elevi, care au fost grupați în </a:t>
            </a:r>
            <a:r>
              <a:rPr lang="ro-RO" dirty="0" smtClean="0"/>
              <a:t>5 </a:t>
            </a:r>
            <a:r>
              <a:rPr lang="ro-RO" dirty="0"/>
              <a:t>echipe. Elevii din fiecare grupă au primit câte un număr de la 1 </a:t>
            </a:r>
            <a:r>
              <a:rPr lang="ro-RO"/>
              <a:t>la </a:t>
            </a:r>
            <a:r>
              <a:rPr lang="ro-RO" smtClean="0"/>
              <a:t>5 </a:t>
            </a:r>
            <a:r>
              <a:rPr lang="ro-RO" dirty="0"/>
              <a:t>şi fişe ce conţin categoriile gramaticale ale verbului, astfel: </a:t>
            </a:r>
          </a:p>
          <a:p>
            <a:r>
              <a:rPr lang="ro-RO" dirty="0"/>
              <a:t>1. Felul verbelor; </a:t>
            </a:r>
          </a:p>
          <a:p>
            <a:r>
              <a:rPr lang="ro-RO" dirty="0"/>
              <a:t>2. Modul şi timpul; </a:t>
            </a:r>
          </a:p>
          <a:p>
            <a:r>
              <a:rPr lang="ro-RO" dirty="0"/>
              <a:t>3</a:t>
            </a:r>
            <a:r>
              <a:rPr lang="ro-RO" dirty="0" smtClean="0"/>
              <a:t>. </a:t>
            </a:r>
            <a:r>
              <a:rPr lang="ro-RO" dirty="0"/>
              <a:t>Conjugarea; </a:t>
            </a:r>
          </a:p>
          <a:p>
            <a:r>
              <a:rPr lang="ro-RO" dirty="0"/>
              <a:t>4</a:t>
            </a:r>
            <a:r>
              <a:rPr lang="ro-RO" dirty="0" smtClean="0"/>
              <a:t>. </a:t>
            </a:r>
            <a:r>
              <a:rPr lang="ro-RO" dirty="0"/>
              <a:t>Persoana şi numărul;</a:t>
            </a:r>
          </a:p>
          <a:p>
            <a:r>
              <a:rPr lang="ro-RO" dirty="0"/>
              <a:t>5</a:t>
            </a:r>
            <a:r>
              <a:rPr lang="ro-RO" dirty="0" smtClean="0"/>
              <a:t>. </a:t>
            </a:r>
            <a:r>
              <a:rPr lang="ro-RO" dirty="0"/>
              <a:t>Funcţia sintactică.</a:t>
            </a:r>
          </a:p>
          <a:p>
            <a:endParaRPr lang="en-US" dirty="0"/>
          </a:p>
        </p:txBody>
      </p:sp>
    </p:spTree>
    <p:extLst>
      <p:ext uri="{BB962C8B-B14F-4D97-AF65-F5344CB8AC3E}">
        <p14:creationId xmlns:p14="http://schemas.microsoft.com/office/powerpoint/2010/main" val="236268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28613"/>
            <a:ext cx="9905999" cy="5462588"/>
          </a:xfrm>
        </p:spPr>
        <p:txBody>
          <a:bodyPr/>
          <a:lstStyle/>
          <a:p>
            <a:r>
              <a:rPr lang="ro-RO" b="1" dirty="0"/>
              <a:t>Ciorchinele</a:t>
            </a:r>
            <a:r>
              <a:rPr lang="ro-RO" dirty="0"/>
              <a:t> este o metodă antrenantă care oferă posibilitatea fiecărui elev să participe individual, în perechi sau în grup. Solicită gândirea copiilor, deoarece ei trebuie să treacă în revistă toate cunoştinţele lor în legătură cu un termen – nucleu, reprezentativ pentru lecţie, în jurul căruia se leagă toate cunoştinţele </a:t>
            </a:r>
            <a:r>
              <a:rPr lang="ro-RO" dirty="0" smtClean="0"/>
              <a:t>lor.</a:t>
            </a:r>
          </a:p>
          <a:p>
            <a:pPr marL="2743200" lvl="6" indent="0">
              <a:buNone/>
            </a:pPr>
            <a:endParaRPr lang="en-US" dirty="0"/>
          </a:p>
        </p:txBody>
      </p:sp>
      <p:sp>
        <p:nvSpPr>
          <p:cNvPr id="4" name="Oval 3"/>
          <p:cNvSpPr/>
          <p:nvPr/>
        </p:nvSpPr>
        <p:spPr>
          <a:xfrm>
            <a:off x="4129087" y="2257425"/>
            <a:ext cx="2771775" cy="1852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Moduri  personale</a:t>
            </a:r>
            <a:endParaRPr lang="ro-RO" dirty="0"/>
          </a:p>
        </p:txBody>
      </p:sp>
      <p:sp>
        <p:nvSpPr>
          <p:cNvPr id="7" name="Oval 6"/>
          <p:cNvSpPr/>
          <p:nvPr/>
        </p:nvSpPr>
        <p:spPr>
          <a:xfrm>
            <a:off x="2214563" y="3486150"/>
            <a:ext cx="1914524" cy="112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Indicativ</a:t>
            </a:r>
            <a:endParaRPr lang="en-US" dirty="0"/>
          </a:p>
        </p:txBody>
      </p:sp>
      <p:sp>
        <p:nvSpPr>
          <p:cNvPr id="8" name="Oval 7"/>
          <p:cNvSpPr/>
          <p:nvPr/>
        </p:nvSpPr>
        <p:spPr>
          <a:xfrm>
            <a:off x="3733800" y="4514850"/>
            <a:ext cx="2552700" cy="9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Conjunctiv</a:t>
            </a:r>
            <a:endParaRPr lang="en-US" dirty="0"/>
          </a:p>
        </p:txBody>
      </p:sp>
      <p:sp>
        <p:nvSpPr>
          <p:cNvPr id="9" name="Oval 8"/>
          <p:cNvSpPr/>
          <p:nvPr/>
        </p:nvSpPr>
        <p:spPr>
          <a:xfrm>
            <a:off x="6721475" y="4338637"/>
            <a:ext cx="2157413" cy="1147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Condițional-optativ</a:t>
            </a:r>
            <a:endParaRPr lang="en-US" dirty="0"/>
          </a:p>
        </p:txBody>
      </p:sp>
      <p:sp>
        <p:nvSpPr>
          <p:cNvPr id="10" name="Oval 9"/>
          <p:cNvSpPr/>
          <p:nvPr/>
        </p:nvSpPr>
        <p:spPr>
          <a:xfrm>
            <a:off x="7081838" y="3028951"/>
            <a:ext cx="2592388" cy="1009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Imperativ</a:t>
            </a:r>
            <a:endParaRPr lang="en-US" dirty="0"/>
          </a:p>
        </p:txBody>
      </p:sp>
      <p:cxnSp>
        <p:nvCxnSpPr>
          <p:cNvPr id="16" name="Straight Arrow Connector 15"/>
          <p:cNvCxnSpPr>
            <a:stCxn id="4" idx="4"/>
            <a:endCxn id="8" idx="0"/>
          </p:cNvCxnSpPr>
          <p:nvPr/>
        </p:nvCxnSpPr>
        <p:spPr>
          <a:xfrm flipH="1">
            <a:off x="5010150" y="4110037"/>
            <a:ext cx="504825" cy="404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5"/>
          </p:cNvCxnSpPr>
          <p:nvPr/>
        </p:nvCxnSpPr>
        <p:spPr>
          <a:xfrm>
            <a:off x="6494945" y="3838728"/>
            <a:ext cx="1237766" cy="77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00862" y="3059907"/>
            <a:ext cx="840029" cy="123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2"/>
          </p:cNvCxnSpPr>
          <p:nvPr/>
        </p:nvCxnSpPr>
        <p:spPr>
          <a:xfrm flipH="1">
            <a:off x="3629025" y="3183731"/>
            <a:ext cx="500062" cy="350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7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Evaluarea</a:t>
            </a:r>
            <a:r>
              <a:rPr lang="en-US" b="1" i="1" dirty="0"/>
              <a:t> cu </a:t>
            </a:r>
            <a:r>
              <a:rPr lang="en-US" b="1" i="1" dirty="0" err="1"/>
              <a:t>ajutorul</a:t>
            </a:r>
            <a:r>
              <a:rPr lang="en-US" b="1" i="1" dirty="0"/>
              <a:t> </a:t>
            </a:r>
            <a:r>
              <a:rPr lang="en-US" b="1" i="1" dirty="0" err="1"/>
              <a:t>calculatorului</a:t>
            </a:r>
            <a:r>
              <a:rPr lang="en-US" dirty="0"/>
              <a:t/>
            </a:r>
            <a:br>
              <a:rPr lang="en-US" dirty="0"/>
            </a:br>
            <a:endParaRPr lang="en-US" dirty="0"/>
          </a:p>
        </p:txBody>
      </p:sp>
      <p:sp>
        <p:nvSpPr>
          <p:cNvPr id="3" name="Content Placeholder 2"/>
          <p:cNvSpPr>
            <a:spLocks noGrp="1"/>
          </p:cNvSpPr>
          <p:nvPr>
            <p:ph sz="half" idx="1"/>
          </p:nvPr>
        </p:nvSpPr>
        <p:spPr>
          <a:xfrm>
            <a:off x="1141410" y="1485900"/>
            <a:ext cx="4878389" cy="4305300"/>
          </a:xfrm>
        </p:spPr>
        <p:txBody>
          <a:bodyPr>
            <a:normAutofit fontScale="70000" lnSpcReduction="20000"/>
          </a:bodyPr>
          <a:lstStyle/>
          <a:p>
            <a:r>
              <a:rPr lang="en-US" dirty="0" err="1"/>
              <a:t>Noile</a:t>
            </a:r>
            <a:r>
              <a:rPr lang="en-US" dirty="0"/>
              <a:t> </a:t>
            </a:r>
            <a:r>
              <a:rPr lang="en-US" dirty="0" err="1"/>
              <a:t>tehnologii</a:t>
            </a:r>
            <a:r>
              <a:rPr lang="en-US" dirty="0"/>
              <a:t> ale </a:t>
            </a:r>
            <a:r>
              <a:rPr lang="en-US" dirty="0" err="1"/>
              <a:t>informării</a:t>
            </a:r>
            <a:r>
              <a:rPr lang="en-US" dirty="0"/>
              <a:t> </a:t>
            </a:r>
            <a:r>
              <a:rPr lang="en-US" dirty="0" err="1"/>
              <a:t>şi</a:t>
            </a:r>
            <a:r>
              <a:rPr lang="en-US" dirty="0"/>
              <a:t> </a:t>
            </a:r>
            <a:r>
              <a:rPr lang="en-US" dirty="0" err="1"/>
              <a:t>comunicării</a:t>
            </a:r>
            <a:r>
              <a:rPr lang="en-US" dirty="0"/>
              <a:t> (N.T.I.C), cu </a:t>
            </a:r>
            <a:r>
              <a:rPr lang="en-US" dirty="0" err="1"/>
              <a:t>largi</a:t>
            </a:r>
            <a:r>
              <a:rPr lang="en-US" dirty="0"/>
              <a:t> </a:t>
            </a:r>
            <a:r>
              <a:rPr lang="en-US" dirty="0" err="1"/>
              <a:t>aplicaţii</a:t>
            </a:r>
            <a:r>
              <a:rPr lang="en-US" dirty="0"/>
              <a:t> </a:t>
            </a:r>
            <a:r>
              <a:rPr lang="en-US" dirty="0" err="1"/>
              <a:t>în</a:t>
            </a:r>
            <a:r>
              <a:rPr lang="en-US" dirty="0"/>
              <a:t> </a:t>
            </a:r>
            <a:r>
              <a:rPr lang="en-US" dirty="0" err="1"/>
              <a:t>toate</a:t>
            </a:r>
            <a:r>
              <a:rPr lang="en-US" dirty="0"/>
              <a:t> </a:t>
            </a:r>
            <a:r>
              <a:rPr lang="en-US" dirty="0" err="1"/>
              <a:t>domeniile</a:t>
            </a:r>
            <a:r>
              <a:rPr lang="en-US" dirty="0"/>
              <a:t>, au </a:t>
            </a:r>
            <a:r>
              <a:rPr lang="en-US" dirty="0" err="1"/>
              <a:t>pătruns</a:t>
            </a:r>
            <a:r>
              <a:rPr lang="en-US" dirty="0"/>
              <a:t> </a:t>
            </a:r>
            <a:r>
              <a:rPr lang="en-US" dirty="0" err="1" smtClean="0"/>
              <a:t>în</a:t>
            </a:r>
            <a:r>
              <a:rPr lang="en-US" dirty="0" smtClean="0"/>
              <a:t> </a:t>
            </a:r>
            <a:r>
              <a:rPr lang="en-US" dirty="0" err="1"/>
              <a:t>învăţământ</a:t>
            </a:r>
            <a:r>
              <a:rPr lang="en-US" dirty="0"/>
              <a:t>.</a:t>
            </a:r>
          </a:p>
          <a:p>
            <a:r>
              <a:rPr lang="en-US" dirty="0" err="1"/>
              <a:t>permite</a:t>
            </a:r>
            <a:r>
              <a:rPr lang="en-US" dirty="0"/>
              <a:t> </a:t>
            </a:r>
            <a:r>
              <a:rPr lang="en-US" dirty="0" err="1"/>
              <a:t>adaptarea</a:t>
            </a:r>
            <a:r>
              <a:rPr lang="en-US" dirty="0"/>
              <a:t> </a:t>
            </a:r>
            <a:r>
              <a:rPr lang="en-US" dirty="0" err="1"/>
              <a:t>învăţământului</a:t>
            </a:r>
            <a:r>
              <a:rPr lang="en-US" dirty="0"/>
              <a:t> la </a:t>
            </a:r>
            <a:r>
              <a:rPr lang="en-US" dirty="0" err="1"/>
              <a:t>cerinţele</a:t>
            </a:r>
            <a:r>
              <a:rPr lang="en-US" dirty="0"/>
              <a:t> </a:t>
            </a:r>
            <a:r>
              <a:rPr lang="en-US" dirty="0" err="1"/>
              <a:t>fiecărui</a:t>
            </a:r>
            <a:r>
              <a:rPr lang="en-US" dirty="0"/>
              <a:t> </a:t>
            </a:r>
            <a:r>
              <a:rPr lang="en-US" dirty="0" err="1"/>
              <a:t>elev</a:t>
            </a:r>
            <a:r>
              <a:rPr lang="en-US" dirty="0"/>
              <a:t>, la </a:t>
            </a:r>
            <a:r>
              <a:rPr lang="en-US" dirty="0" err="1"/>
              <a:t>ritmul</a:t>
            </a:r>
            <a:r>
              <a:rPr lang="en-US" dirty="0"/>
              <a:t> de </a:t>
            </a:r>
            <a:r>
              <a:rPr lang="en-US" dirty="0" err="1"/>
              <a:t>muncă</a:t>
            </a:r>
            <a:r>
              <a:rPr lang="en-US" dirty="0"/>
              <a:t>, la </a:t>
            </a:r>
            <a:r>
              <a:rPr lang="en-US" dirty="0" err="1"/>
              <a:t>aptitudinile</a:t>
            </a:r>
            <a:r>
              <a:rPr lang="en-US" dirty="0"/>
              <a:t> </a:t>
            </a:r>
            <a:r>
              <a:rPr lang="en-US" dirty="0" err="1"/>
              <a:t>intelectuale</a:t>
            </a:r>
            <a:r>
              <a:rPr lang="en-US" dirty="0"/>
              <a:t> </a:t>
            </a:r>
            <a:r>
              <a:rPr lang="en-US" dirty="0" err="1"/>
              <a:t>şi</a:t>
            </a:r>
            <a:r>
              <a:rPr lang="en-US" dirty="0"/>
              <a:t> la </a:t>
            </a:r>
            <a:r>
              <a:rPr lang="en-US" dirty="0" err="1"/>
              <a:t>nivelul</a:t>
            </a:r>
            <a:r>
              <a:rPr lang="en-US" dirty="0"/>
              <a:t> </a:t>
            </a:r>
            <a:r>
              <a:rPr lang="en-US" dirty="0" err="1"/>
              <a:t>său</a:t>
            </a:r>
            <a:r>
              <a:rPr lang="en-US" dirty="0"/>
              <a:t> de </a:t>
            </a:r>
            <a:r>
              <a:rPr lang="en-US" dirty="0" err="1"/>
              <a:t>cunoştinţe</a:t>
            </a:r>
            <a:r>
              <a:rPr lang="en-US" dirty="0"/>
              <a:t>, </a:t>
            </a:r>
            <a:r>
              <a:rPr lang="en-US" dirty="0" err="1"/>
              <a:t>deci</a:t>
            </a:r>
            <a:r>
              <a:rPr lang="en-US" dirty="0"/>
              <a:t>, </a:t>
            </a:r>
            <a:r>
              <a:rPr lang="en-US" dirty="0" err="1"/>
              <a:t>diversificarea</a:t>
            </a:r>
            <a:r>
              <a:rPr lang="en-US" dirty="0"/>
              <a:t> </a:t>
            </a:r>
            <a:r>
              <a:rPr lang="en-US" dirty="0" err="1"/>
              <a:t>modalităţilor</a:t>
            </a:r>
            <a:r>
              <a:rPr lang="en-US" dirty="0"/>
              <a:t> </a:t>
            </a:r>
            <a:r>
              <a:rPr lang="en-US" dirty="0" err="1"/>
              <a:t>pedagogice</a:t>
            </a:r>
            <a:r>
              <a:rPr lang="en-US" dirty="0"/>
              <a:t> </a:t>
            </a:r>
            <a:r>
              <a:rPr lang="en-US" dirty="0" err="1"/>
              <a:t>şi</a:t>
            </a:r>
            <a:r>
              <a:rPr lang="en-US" dirty="0"/>
              <a:t> </a:t>
            </a:r>
            <a:r>
              <a:rPr lang="en-US" dirty="0" err="1"/>
              <a:t>personalizarea</a:t>
            </a:r>
            <a:r>
              <a:rPr lang="en-US" dirty="0"/>
              <a:t> </a:t>
            </a:r>
            <a:r>
              <a:rPr lang="en-US" dirty="0" err="1" smtClean="0"/>
              <a:t>învăţământului</a:t>
            </a:r>
            <a:r>
              <a:rPr lang="ro-RO" dirty="0"/>
              <a:t>;</a:t>
            </a:r>
            <a:r>
              <a:rPr lang="ro-RO" dirty="0" smtClean="0"/>
              <a:t> </a:t>
            </a:r>
          </a:p>
          <a:p>
            <a:r>
              <a:rPr lang="en-US" dirty="0" smtClean="0">
                <a:hlinkClick r:id="rId2"/>
              </a:rPr>
              <a:t>https</a:t>
            </a:r>
            <a:r>
              <a:rPr lang="en-US" dirty="0">
                <a:hlinkClick r:id="rId2"/>
              </a:rPr>
              <a:t>://</a:t>
            </a:r>
            <a:r>
              <a:rPr lang="en-US" dirty="0" smtClean="0">
                <a:hlinkClick r:id="rId2"/>
              </a:rPr>
              <a:t>wordwall.net/resource/17214248/limba-rom%c3%a2n%c4%83/textul-descriptiv</a:t>
            </a:r>
            <a:endParaRPr lang="ro-RO" dirty="0" smtClean="0"/>
          </a:p>
          <a:p>
            <a:endParaRPr lang="en-US" dirty="0"/>
          </a:p>
          <a:p>
            <a:endParaRPr lang="en-US" dirty="0"/>
          </a:p>
        </p:txBody>
      </p:sp>
      <p:sp>
        <p:nvSpPr>
          <p:cNvPr id="4" name="Content Placeholder 3"/>
          <p:cNvSpPr>
            <a:spLocks noGrp="1"/>
          </p:cNvSpPr>
          <p:nvPr>
            <p:ph sz="half" idx="2"/>
          </p:nvPr>
        </p:nvSpPr>
        <p:spPr>
          <a:xfrm>
            <a:off x="6172200" y="1485900"/>
            <a:ext cx="4875211" cy="4305300"/>
          </a:xfrm>
        </p:spPr>
        <p:txBody>
          <a:bodyPr>
            <a:normAutofit fontScale="70000" lnSpcReduction="20000"/>
          </a:bodyPr>
          <a:lstStyle/>
          <a:p>
            <a:r>
              <a:rPr lang="en-US" dirty="0" err="1"/>
              <a:t>economiseşte</a:t>
            </a:r>
            <a:r>
              <a:rPr lang="en-US" dirty="0"/>
              <a:t> </a:t>
            </a:r>
            <a:r>
              <a:rPr lang="en-US" dirty="0" err="1"/>
              <a:t>timpul</a:t>
            </a:r>
            <a:r>
              <a:rPr lang="en-US" dirty="0"/>
              <a:t> </a:t>
            </a:r>
            <a:r>
              <a:rPr lang="en-US" dirty="0" err="1"/>
              <a:t>şi</a:t>
            </a:r>
            <a:r>
              <a:rPr lang="en-US" dirty="0"/>
              <a:t> </a:t>
            </a:r>
            <a:r>
              <a:rPr lang="en-US" dirty="0" err="1"/>
              <a:t>efortul</a:t>
            </a:r>
            <a:r>
              <a:rPr lang="en-US" dirty="0"/>
              <a:t> </a:t>
            </a:r>
            <a:r>
              <a:rPr lang="en-US" dirty="0" err="1" smtClean="0"/>
              <a:t>evaluatorilor</a:t>
            </a:r>
            <a:r>
              <a:rPr lang="ro-RO" dirty="0" smtClean="0"/>
              <a:t>;</a:t>
            </a:r>
            <a:r>
              <a:rPr lang="en-US" dirty="0" smtClean="0"/>
              <a:t> </a:t>
            </a:r>
            <a:endParaRPr lang="ro-RO" dirty="0" smtClean="0"/>
          </a:p>
          <a:p>
            <a:r>
              <a:rPr lang="en-US" dirty="0" err="1"/>
              <a:t>elevii</a:t>
            </a:r>
            <a:r>
              <a:rPr lang="en-US" dirty="0"/>
              <a:t> </a:t>
            </a:r>
            <a:r>
              <a:rPr lang="en-US" dirty="0" err="1"/>
              <a:t>înşişi</a:t>
            </a:r>
            <a:r>
              <a:rPr lang="en-US" dirty="0"/>
              <a:t> se pot </a:t>
            </a:r>
            <a:r>
              <a:rPr lang="en-US" dirty="0" err="1"/>
              <a:t>autoevalua</a:t>
            </a:r>
            <a:r>
              <a:rPr lang="en-US" dirty="0"/>
              <a:t> </a:t>
            </a:r>
            <a:r>
              <a:rPr lang="en-US" dirty="0" err="1"/>
              <a:t>pe</a:t>
            </a:r>
            <a:r>
              <a:rPr lang="en-US" dirty="0"/>
              <a:t> </a:t>
            </a:r>
            <a:r>
              <a:rPr lang="en-US" dirty="0" err="1"/>
              <a:t>parcursul</a:t>
            </a:r>
            <a:r>
              <a:rPr lang="en-US" dirty="0"/>
              <a:t> </a:t>
            </a:r>
            <a:r>
              <a:rPr lang="en-US" dirty="0" err="1"/>
              <a:t>muncii</a:t>
            </a:r>
            <a:r>
              <a:rPr lang="en-US" dirty="0"/>
              <a:t> </a:t>
            </a:r>
            <a:r>
              <a:rPr lang="en-US" dirty="0" err="1"/>
              <a:t>independente</a:t>
            </a:r>
            <a:r>
              <a:rPr lang="en-US" dirty="0"/>
              <a:t> </a:t>
            </a:r>
            <a:r>
              <a:rPr lang="en-US" dirty="0" err="1"/>
              <a:t>pe</a:t>
            </a:r>
            <a:r>
              <a:rPr lang="en-US" dirty="0"/>
              <a:t> care o </a:t>
            </a:r>
            <a:r>
              <a:rPr lang="en-US" dirty="0" err="1"/>
              <a:t>depun</a:t>
            </a:r>
            <a:r>
              <a:rPr lang="en-US" dirty="0"/>
              <a:t> </a:t>
            </a:r>
            <a:r>
              <a:rPr lang="en-US" dirty="0" err="1"/>
              <a:t>zilnic</a:t>
            </a:r>
            <a:r>
              <a:rPr lang="en-US" dirty="0"/>
              <a:t>, </a:t>
            </a:r>
            <a:r>
              <a:rPr lang="en-US" dirty="0" err="1"/>
              <a:t>beneficiind</a:t>
            </a:r>
            <a:r>
              <a:rPr lang="en-US" dirty="0"/>
              <a:t> de feed-back-</a:t>
            </a:r>
            <a:r>
              <a:rPr lang="en-US" dirty="0" err="1"/>
              <a:t>ul</a:t>
            </a:r>
            <a:r>
              <a:rPr lang="en-US" dirty="0"/>
              <a:t> </a:t>
            </a:r>
            <a:r>
              <a:rPr lang="en-US" dirty="0" err="1"/>
              <a:t>atât</a:t>
            </a:r>
            <a:r>
              <a:rPr lang="en-US" dirty="0"/>
              <a:t> de </a:t>
            </a:r>
            <a:r>
              <a:rPr lang="en-US" dirty="0" err="1"/>
              <a:t>necesar</a:t>
            </a:r>
            <a:r>
              <a:rPr lang="en-US" dirty="0"/>
              <a:t> </a:t>
            </a:r>
            <a:r>
              <a:rPr lang="en-US" dirty="0" err="1"/>
              <a:t>unei</a:t>
            </a:r>
            <a:r>
              <a:rPr lang="en-US" dirty="0"/>
              <a:t> </a:t>
            </a:r>
            <a:r>
              <a:rPr lang="en-US" dirty="0" err="1"/>
              <a:t>învăţări</a:t>
            </a:r>
            <a:r>
              <a:rPr lang="en-US" dirty="0"/>
              <a:t> </a:t>
            </a:r>
            <a:r>
              <a:rPr lang="en-US" dirty="0" err="1"/>
              <a:t>eficiente</a:t>
            </a:r>
            <a:r>
              <a:rPr lang="en-US" dirty="0"/>
              <a:t> </a:t>
            </a:r>
            <a:r>
              <a:rPr lang="en-US" dirty="0" err="1"/>
              <a:t>şi</a:t>
            </a:r>
            <a:r>
              <a:rPr lang="en-US" dirty="0"/>
              <a:t> </a:t>
            </a:r>
            <a:r>
              <a:rPr lang="en-US" dirty="0" err="1" smtClean="0"/>
              <a:t>performante</a:t>
            </a:r>
            <a:r>
              <a:rPr lang="ro-RO" dirty="0"/>
              <a:t>;</a:t>
            </a:r>
            <a:endParaRPr lang="ro-RO" dirty="0" smtClean="0"/>
          </a:p>
          <a:p>
            <a:r>
              <a:rPr lang="ro-RO" dirty="0"/>
              <a:t>platforme și aplicații Web care pot fi utilizate ca instrumente pentru evaluare: Google Forms, Mentimeter, Easytestmaker, Learningapps, Proprof, Socrative, Gnowledge, </a:t>
            </a:r>
            <a:r>
              <a:rPr lang="ro-RO" dirty="0" smtClean="0"/>
              <a:t>Quizinator, ASQ, brio.ro</a:t>
            </a:r>
          </a:p>
          <a:p>
            <a:pPr marL="0" indent="0">
              <a:buNone/>
            </a:pPr>
            <a:r>
              <a:rPr lang="en-US" dirty="0">
                <a:hlinkClick r:id="rId3"/>
              </a:rPr>
              <a:t>https://</a:t>
            </a:r>
            <a:r>
              <a:rPr lang="en-US" dirty="0" smtClean="0">
                <a:hlinkClick r:id="rId3"/>
              </a:rPr>
              <a:t>learningapps.org/display?v=pagmh07rk20</a:t>
            </a:r>
            <a:endParaRPr lang="ro-RO" dirty="0" smtClean="0">
              <a:hlinkClick r:id="rId3"/>
            </a:endParaRPr>
          </a:p>
          <a:p>
            <a:pPr marL="0" indent="0">
              <a:buNone/>
            </a:pPr>
            <a:r>
              <a:rPr lang="en-US" dirty="0" smtClean="0">
                <a:hlinkClick r:id="rId3"/>
              </a:rPr>
              <a:t>https</a:t>
            </a:r>
            <a:r>
              <a:rPr lang="en-US" dirty="0">
                <a:hlinkClick r:id="rId3"/>
              </a:rPr>
              <a:t>://</a:t>
            </a:r>
            <a:r>
              <a:rPr lang="en-US" dirty="0" smtClean="0">
                <a:hlinkClick r:id="rId3"/>
              </a:rPr>
              <a:t>wordwall.net/resource/5810967/untitled2</a:t>
            </a:r>
            <a:endParaRPr lang="ro-RO" dirty="0" smtClean="0"/>
          </a:p>
          <a:p>
            <a:pPr marL="0" inden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0875" y="5266944"/>
            <a:ext cx="3509713" cy="139163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6677" y="5000626"/>
            <a:ext cx="3713379" cy="1657958"/>
          </a:xfrm>
          <a:prstGeom prst="rect">
            <a:avLst/>
          </a:prstGeom>
        </p:spPr>
      </p:pic>
    </p:spTree>
    <p:extLst>
      <p:ext uri="{BB962C8B-B14F-4D97-AF65-F5344CB8AC3E}">
        <p14:creationId xmlns:p14="http://schemas.microsoft.com/office/powerpoint/2010/main" val="213565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Modalităţi de compatibilizare a strategiilor didactice în ciclul gimnazial</a:t>
            </a:r>
            <a:endParaRPr lang="en-US" dirty="0"/>
          </a:p>
        </p:txBody>
      </p:sp>
      <p:sp>
        <p:nvSpPr>
          <p:cNvPr id="3" name="Content Placeholder 2"/>
          <p:cNvSpPr>
            <a:spLocks noGrp="1"/>
          </p:cNvSpPr>
          <p:nvPr>
            <p:ph idx="1"/>
          </p:nvPr>
        </p:nvSpPr>
        <p:spPr>
          <a:xfrm>
            <a:off x="1141412" y="1814513"/>
            <a:ext cx="9905999" cy="4843462"/>
          </a:xfrm>
        </p:spPr>
        <p:txBody>
          <a:bodyPr>
            <a:normAutofit fontScale="85000" lnSpcReduction="20000"/>
          </a:bodyPr>
          <a:lstStyle/>
          <a:p>
            <a:pPr marL="0" indent="0" algn="just">
              <a:buNone/>
            </a:pPr>
            <a:r>
              <a:rPr lang="en-US" dirty="0" err="1"/>
              <a:t>Învăţarea</a:t>
            </a:r>
            <a:r>
              <a:rPr lang="en-US" dirty="0"/>
              <a:t> </a:t>
            </a:r>
            <a:r>
              <a:rPr lang="en-US" dirty="0" err="1"/>
              <a:t>şi</a:t>
            </a:r>
            <a:r>
              <a:rPr lang="en-US" dirty="0"/>
              <a:t> </a:t>
            </a:r>
            <a:r>
              <a:rPr lang="en-US" dirty="0" err="1"/>
              <a:t>evaluarea</a:t>
            </a:r>
            <a:r>
              <a:rPr lang="en-US" dirty="0"/>
              <a:t> </a:t>
            </a:r>
            <a:r>
              <a:rPr lang="en-US" dirty="0" err="1"/>
              <a:t>devin</a:t>
            </a:r>
            <a:r>
              <a:rPr lang="en-US" dirty="0"/>
              <a:t> </a:t>
            </a:r>
            <a:r>
              <a:rPr lang="en-US" dirty="0" err="1"/>
              <a:t>eficiente</a:t>
            </a:r>
            <a:r>
              <a:rPr lang="en-US" dirty="0"/>
              <a:t> </a:t>
            </a:r>
            <a:r>
              <a:rPr lang="en-US" dirty="0" err="1"/>
              <a:t>în</a:t>
            </a:r>
            <a:r>
              <a:rPr lang="en-US" dirty="0"/>
              <a:t> </a:t>
            </a:r>
            <a:r>
              <a:rPr lang="en-US" dirty="0" err="1"/>
              <a:t>momentul</a:t>
            </a:r>
            <a:r>
              <a:rPr lang="en-US" dirty="0"/>
              <a:t> </a:t>
            </a:r>
            <a:r>
              <a:rPr lang="en-US" dirty="0" err="1"/>
              <a:t>în</a:t>
            </a:r>
            <a:r>
              <a:rPr lang="en-US" dirty="0"/>
              <a:t> care </a:t>
            </a:r>
            <a:r>
              <a:rPr lang="en-US" dirty="0" err="1"/>
              <a:t>profesorul</a:t>
            </a:r>
            <a:r>
              <a:rPr lang="en-US" dirty="0"/>
              <a:t> </a:t>
            </a:r>
            <a:r>
              <a:rPr lang="en-US" dirty="0" err="1"/>
              <a:t>demonstrează</a:t>
            </a:r>
            <a:r>
              <a:rPr lang="en-US" dirty="0"/>
              <a:t> </a:t>
            </a:r>
            <a:r>
              <a:rPr lang="en-US" dirty="0" err="1"/>
              <a:t>flexibilitate</a:t>
            </a:r>
            <a:r>
              <a:rPr lang="en-US" dirty="0"/>
              <a:t>, </a:t>
            </a:r>
            <a:r>
              <a:rPr lang="en-US" dirty="0" err="1"/>
              <a:t>deschidere</a:t>
            </a:r>
            <a:r>
              <a:rPr lang="en-US" dirty="0"/>
              <a:t> </a:t>
            </a:r>
            <a:r>
              <a:rPr lang="en-US" dirty="0" err="1"/>
              <a:t>spre</a:t>
            </a:r>
            <a:r>
              <a:rPr lang="en-US" dirty="0"/>
              <a:t> </a:t>
            </a:r>
            <a:r>
              <a:rPr lang="en-US" dirty="0" err="1"/>
              <a:t>nou</a:t>
            </a:r>
            <a:r>
              <a:rPr lang="en-US" dirty="0"/>
              <a:t>, </a:t>
            </a:r>
            <a:r>
              <a:rPr lang="en-US" dirty="0" err="1"/>
              <a:t>adaptare</a:t>
            </a:r>
            <a:r>
              <a:rPr lang="en-US" dirty="0"/>
              <a:t> la </a:t>
            </a:r>
            <a:r>
              <a:rPr lang="en-US" dirty="0" err="1"/>
              <a:t>noile</a:t>
            </a:r>
            <a:r>
              <a:rPr lang="en-US" dirty="0"/>
              <a:t> </a:t>
            </a:r>
            <a:r>
              <a:rPr lang="en-US" dirty="0" err="1"/>
              <a:t>cerinţe</a:t>
            </a:r>
            <a:r>
              <a:rPr lang="en-US" dirty="0"/>
              <a:t> ale </a:t>
            </a:r>
            <a:r>
              <a:rPr lang="en-US" dirty="0" err="1"/>
              <a:t>sistemului</a:t>
            </a:r>
            <a:r>
              <a:rPr lang="en-US" dirty="0"/>
              <a:t> de </a:t>
            </a:r>
            <a:r>
              <a:rPr lang="en-US" dirty="0" err="1"/>
              <a:t>învăţământ</a:t>
            </a:r>
            <a:r>
              <a:rPr lang="en-US" dirty="0"/>
              <a:t>. </a:t>
            </a:r>
            <a:r>
              <a:rPr lang="ro-RO" dirty="0"/>
              <a:t> </a:t>
            </a:r>
            <a:r>
              <a:rPr lang="en-US" dirty="0" err="1"/>
              <a:t>Decizia</a:t>
            </a:r>
            <a:r>
              <a:rPr lang="en-US" dirty="0"/>
              <a:t> </a:t>
            </a:r>
            <a:r>
              <a:rPr lang="en-US" dirty="0" err="1"/>
              <a:t>sa</a:t>
            </a:r>
            <a:r>
              <a:rPr lang="en-US" dirty="0"/>
              <a:t> </a:t>
            </a:r>
            <a:r>
              <a:rPr lang="en-US" dirty="0" err="1"/>
              <a:t>majoră</a:t>
            </a:r>
            <a:r>
              <a:rPr lang="en-US" dirty="0"/>
              <a:t> </a:t>
            </a:r>
            <a:r>
              <a:rPr lang="en-US" dirty="0" err="1"/>
              <a:t>constă</a:t>
            </a:r>
            <a:r>
              <a:rPr lang="en-US" dirty="0"/>
              <a:t> </a:t>
            </a:r>
            <a:r>
              <a:rPr lang="en-US" dirty="0" err="1"/>
              <a:t>în</a:t>
            </a:r>
            <a:r>
              <a:rPr lang="en-US" dirty="0"/>
              <a:t> </a:t>
            </a:r>
            <a:r>
              <a:rPr lang="en-US" dirty="0" err="1"/>
              <a:t>alegerea</a:t>
            </a:r>
            <a:r>
              <a:rPr lang="en-US" dirty="0"/>
              <a:t> </a:t>
            </a:r>
            <a:r>
              <a:rPr lang="en-US" dirty="0" err="1"/>
              <a:t>celor</a:t>
            </a:r>
            <a:r>
              <a:rPr lang="en-US" dirty="0"/>
              <a:t> </a:t>
            </a:r>
            <a:r>
              <a:rPr lang="en-US" dirty="0" err="1"/>
              <a:t>mai</a:t>
            </a:r>
            <a:r>
              <a:rPr lang="en-US" dirty="0"/>
              <a:t> </a:t>
            </a:r>
            <a:r>
              <a:rPr lang="en-US" dirty="0" err="1"/>
              <a:t>eficiente</a:t>
            </a:r>
            <a:r>
              <a:rPr lang="en-US" dirty="0"/>
              <a:t> </a:t>
            </a:r>
            <a:r>
              <a:rPr lang="en-US" dirty="0" err="1"/>
              <a:t>strategii</a:t>
            </a:r>
            <a:r>
              <a:rPr lang="en-US" dirty="0"/>
              <a:t> </a:t>
            </a:r>
            <a:r>
              <a:rPr lang="en-US" dirty="0" err="1"/>
              <a:t>didactice</a:t>
            </a:r>
            <a:r>
              <a:rPr lang="en-US" dirty="0"/>
              <a:t> </a:t>
            </a:r>
            <a:r>
              <a:rPr lang="en-US" dirty="0" err="1"/>
              <a:t>pentru</a:t>
            </a:r>
            <a:r>
              <a:rPr lang="en-US" dirty="0"/>
              <a:t> </a:t>
            </a:r>
            <a:r>
              <a:rPr lang="en-US" dirty="0" err="1"/>
              <a:t>fiecare</a:t>
            </a:r>
            <a:r>
              <a:rPr lang="en-US" dirty="0"/>
              <a:t> </a:t>
            </a:r>
            <a:r>
              <a:rPr lang="en-US" dirty="0" err="1"/>
              <a:t>activitate</a:t>
            </a:r>
            <a:r>
              <a:rPr lang="en-US" dirty="0"/>
              <a:t> </a:t>
            </a:r>
            <a:r>
              <a:rPr lang="en-US" dirty="0" err="1"/>
              <a:t>în</a:t>
            </a:r>
            <a:r>
              <a:rPr lang="en-US" dirty="0"/>
              <a:t> </a:t>
            </a:r>
            <a:r>
              <a:rPr lang="en-US" dirty="0" err="1"/>
              <a:t>funcţie</a:t>
            </a:r>
            <a:r>
              <a:rPr lang="en-US" dirty="0"/>
              <a:t> de </a:t>
            </a:r>
            <a:r>
              <a:rPr lang="en-US" dirty="0" err="1"/>
              <a:t>specificul</a:t>
            </a:r>
            <a:r>
              <a:rPr lang="en-US" dirty="0"/>
              <a:t> </a:t>
            </a:r>
            <a:r>
              <a:rPr lang="en-US" dirty="0" err="1"/>
              <a:t>clasei</a:t>
            </a:r>
            <a:r>
              <a:rPr lang="en-US" dirty="0"/>
              <a:t>, </a:t>
            </a:r>
            <a:r>
              <a:rPr lang="en-US" dirty="0" err="1"/>
              <a:t>necesităţile</a:t>
            </a:r>
            <a:r>
              <a:rPr lang="en-US" dirty="0"/>
              <a:t> </a:t>
            </a:r>
            <a:r>
              <a:rPr lang="en-US" dirty="0" err="1"/>
              <a:t>elevilor</a:t>
            </a:r>
            <a:r>
              <a:rPr lang="en-US" dirty="0"/>
              <a:t>, </a:t>
            </a:r>
            <a:r>
              <a:rPr lang="en-US" dirty="0" err="1"/>
              <a:t>dovedind</a:t>
            </a:r>
            <a:r>
              <a:rPr lang="en-US" dirty="0"/>
              <a:t> </a:t>
            </a:r>
            <a:r>
              <a:rPr lang="en-US" dirty="0" err="1"/>
              <a:t>astfel</a:t>
            </a:r>
            <a:r>
              <a:rPr lang="en-US" dirty="0"/>
              <a:t> tact pedagogic. </a:t>
            </a:r>
            <a:r>
              <a:rPr lang="en-US" dirty="0" err="1"/>
              <a:t>În</a:t>
            </a:r>
            <a:r>
              <a:rPr lang="en-US" dirty="0"/>
              <a:t> </a:t>
            </a:r>
            <a:r>
              <a:rPr lang="en-US" dirty="0" err="1"/>
              <a:t>luarea</a:t>
            </a:r>
            <a:r>
              <a:rPr lang="en-US" dirty="0"/>
              <a:t> </a:t>
            </a:r>
            <a:r>
              <a:rPr lang="en-US" dirty="0" err="1"/>
              <a:t>acestei</a:t>
            </a:r>
            <a:r>
              <a:rPr lang="en-US" dirty="0"/>
              <a:t> </a:t>
            </a:r>
            <a:r>
              <a:rPr lang="en-US" dirty="0" err="1"/>
              <a:t>decizii</a:t>
            </a:r>
            <a:r>
              <a:rPr lang="en-US" dirty="0"/>
              <a:t>, </a:t>
            </a:r>
            <a:r>
              <a:rPr lang="en-US" dirty="0" err="1"/>
              <a:t>cadrul</a:t>
            </a:r>
            <a:r>
              <a:rPr lang="en-US" dirty="0"/>
              <a:t> didactic </a:t>
            </a:r>
            <a:r>
              <a:rPr lang="en-US" dirty="0" err="1"/>
              <a:t>ţine</a:t>
            </a:r>
            <a:r>
              <a:rPr lang="en-US" dirty="0"/>
              <a:t> </a:t>
            </a:r>
            <a:r>
              <a:rPr lang="en-US" dirty="0" err="1"/>
              <a:t>seama</a:t>
            </a:r>
            <a:r>
              <a:rPr lang="en-US" dirty="0"/>
              <a:t> de </a:t>
            </a:r>
            <a:r>
              <a:rPr lang="en-US" dirty="0" err="1"/>
              <a:t>următoarele</a:t>
            </a:r>
            <a:r>
              <a:rPr lang="en-US" dirty="0"/>
              <a:t> </a:t>
            </a:r>
            <a:r>
              <a:rPr lang="en-US" dirty="0" err="1"/>
              <a:t>considerente</a:t>
            </a:r>
            <a:r>
              <a:rPr lang="en-US" dirty="0"/>
              <a:t>: </a:t>
            </a:r>
            <a:endParaRPr lang="ro-RO" dirty="0"/>
          </a:p>
          <a:p>
            <a:pPr lvl="0" algn="just"/>
            <a:r>
              <a:rPr lang="ro-RO" dirty="0"/>
              <a:t>	</a:t>
            </a:r>
            <a:r>
              <a:rPr lang="en-US" dirty="0" err="1" smtClean="0"/>
              <a:t>competenţele</a:t>
            </a:r>
            <a:r>
              <a:rPr lang="en-US" dirty="0" smtClean="0"/>
              <a:t> </a:t>
            </a:r>
            <a:r>
              <a:rPr lang="en-US" dirty="0" err="1"/>
              <a:t>urmărite</a:t>
            </a:r>
            <a:r>
              <a:rPr lang="en-US" dirty="0"/>
              <a:t>; </a:t>
            </a:r>
            <a:endParaRPr lang="ro-RO" dirty="0"/>
          </a:p>
          <a:p>
            <a:pPr lvl="0" algn="just"/>
            <a:r>
              <a:rPr lang="ro-RO" dirty="0"/>
              <a:t>	c</a:t>
            </a:r>
            <a:r>
              <a:rPr lang="en-US" dirty="0" err="1" smtClean="0"/>
              <a:t>onţinutului</a:t>
            </a:r>
            <a:r>
              <a:rPr lang="en-US" dirty="0" smtClean="0"/>
              <a:t>  </a:t>
            </a:r>
            <a:r>
              <a:rPr lang="en-US" dirty="0" err="1"/>
              <a:t>învăţării</a:t>
            </a:r>
            <a:r>
              <a:rPr lang="en-US" dirty="0"/>
              <a:t>; </a:t>
            </a:r>
            <a:endParaRPr lang="ro-RO" dirty="0"/>
          </a:p>
          <a:p>
            <a:pPr lvl="0" algn="just"/>
            <a:r>
              <a:rPr lang="ro-RO" dirty="0"/>
              <a:t>	</a:t>
            </a:r>
            <a:r>
              <a:rPr lang="en-US" dirty="0" err="1" smtClean="0"/>
              <a:t>particularităţile</a:t>
            </a:r>
            <a:r>
              <a:rPr lang="en-US" dirty="0" smtClean="0"/>
              <a:t> </a:t>
            </a:r>
            <a:r>
              <a:rPr lang="en-US" dirty="0" err="1"/>
              <a:t>elevilor</a:t>
            </a:r>
            <a:r>
              <a:rPr lang="en-US" dirty="0"/>
              <a:t>; </a:t>
            </a:r>
            <a:endParaRPr lang="ro-RO" dirty="0"/>
          </a:p>
          <a:p>
            <a:pPr lvl="0" algn="just"/>
            <a:r>
              <a:rPr lang="ro-RO" dirty="0"/>
              <a:t>	</a:t>
            </a:r>
            <a:r>
              <a:rPr lang="en-US" dirty="0" err="1" smtClean="0"/>
              <a:t>resursele</a:t>
            </a:r>
            <a:r>
              <a:rPr lang="en-US" dirty="0" smtClean="0"/>
              <a:t> </a:t>
            </a:r>
            <a:r>
              <a:rPr lang="en-US" dirty="0"/>
              <a:t>de care </a:t>
            </a:r>
            <a:r>
              <a:rPr lang="en-US" dirty="0" err="1" smtClean="0"/>
              <a:t>dispune</a:t>
            </a:r>
            <a:r>
              <a:rPr lang="ro-RO" dirty="0" smtClean="0"/>
              <a:t>m</a:t>
            </a:r>
            <a:r>
              <a:rPr lang="en-US" dirty="0" smtClean="0"/>
              <a:t> </a:t>
            </a:r>
            <a:r>
              <a:rPr lang="en-US" dirty="0"/>
              <a:t>(</a:t>
            </a:r>
            <a:r>
              <a:rPr lang="en-US" dirty="0" err="1"/>
              <a:t>spaţiale</a:t>
            </a:r>
            <a:r>
              <a:rPr lang="en-US" dirty="0"/>
              <a:t>, </a:t>
            </a:r>
            <a:r>
              <a:rPr lang="en-US" dirty="0" smtClean="0"/>
              <a:t>temporal</a:t>
            </a:r>
            <a:r>
              <a:rPr lang="ro-RO" dirty="0" smtClean="0"/>
              <a:t>e</a:t>
            </a:r>
            <a:r>
              <a:rPr lang="en-US" dirty="0" smtClean="0"/>
              <a:t>, </a:t>
            </a:r>
            <a:r>
              <a:rPr lang="en-US" dirty="0" err="1"/>
              <a:t>umane</a:t>
            </a:r>
            <a:r>
              <a:rPr lang="en-US" dirty="0"/>
              <a:t>, </a:t>
            </a:r>
            <a:r>
              <a:rPr lang="en-US" dirty="0" err="1"/>
              <a:t>materiale</a:t>
            </a:r>
            <a:r>
              <a:rPr lang="en-US" dirty="0"/>
              <a:t>); </a:t>
            </a:r>
            <a:endParaRPr lang="ro-RO" dirty="0"/>
          </a:p>
          <a:p>
            <a:pPr lvl="0" algn="just"/>
            <a:r>
              <a:rPr lang="ro-RO" dirty="0"/>
              <a:t>	</a:t>
            </a:r>
            <a:r>
              <a:rPr lang="en-US" dirty="0" err="1" smtClean="0"/>
              <a:t>competenţe</a:t>
            </a:r>
            <a:r>
              <a:rPr lang="ro-RO" dirty="0" smtClean="0"/>
              <a:t>le</a:t>
            </a:r>
            <a:r>
              <a:rPr lang="en-US" dirty="0" smtClean="0"/>
              <a:t> </a:t>
            </a:r>
            <a:r>
              <a:rPr lang="en-US" dirty="0" err="1" smtClean="0"/>
              <a:t>pedagogice</a:t>
            </a:r>
            <a:r>
              <a:rPr lang="en-US" dirty="0" smtClean="0"/>
              <a:t> </a:t>
            </a:r>
            <a:r>
              <a:rPr lang="en-US" dirty="0" err="1"/>
              <a:t>şi</a:t>
            </a:r>
            <a:r>
              <a:rPr lang="en-US" dirty="0"/>
              <a:t> </a:t>
            </a:r>
            <a:r>
              <a:rPr lang="en-US" dirty="0" err="1"/>
              <a:t>metodice</a:t>
            </a:r>
            <a:r>
              <a:rPr lang="en-US" dirty="0"/>
              <a:t>. </a:t>
            </a:r>
            <a:endParaRPr lang="ro-RO" dirty="0"/>
          </a:p>
          <a:p>
            <a:pPr marL="0" indent="0" algn="just">
              <a:buNone/>
            </a:pPr>
            <a:r>
              <a:rPr lang="ro-RO" dirty="0" smtClean="0"/>
              <a:t>	</a:t>
            </a:r>
            <a:r>
              <a:rPr lang="en-US" dirty="0" err="1" smtClean="0"/>
              <a:t>Creativitatea</a:t>
            </a:r>
            <a:r>
              <a:rPr lang="en-US" dirty="0" smtClean="0"/>
              <a:t> </a:t>
            </a:r>
            <a:r>
              <a:rPr lang="en-US" dirty="0" err="1"/>
              <a:t>cadrului</a:t>
            </a:r>
            <a:r>
              <a:rPr lang="en-US" dirty="0"/>
              <a:t> didactic </a:t>
            </a:r>
            <a:r>
              <a:rPr lang="en-US" dirty="0" err="1"/>
              <a:t>constă</a:t>
            </a:r>
            <a:r>
              <a:rPr lang="en-US" dirty="0"/>
              <a:t> </a:t>
            </a:r>
            <a:r>
              <a:rPr lang="en-US" dirty="0" err="1"/>
              <a:t>în</a:t>
            </a:r>
            <a:r>
              <a:rPr lang="en-US" dirty="0"/>
              <a:t> </a:t>
            </a:r>
            <a:r>
              <a:rPr lang="en-US" dirty="0" err="1"/>
              <a:t>alternarea</a:t>
            </a:r>
            <a:r>
              <a:rPr lang="en-US" dirty="0"/>
              <a:t> </a:t>
            </a:r>
            <a:r>
              <a:rPr lang="en-US" dirty="0" err="1"/>
              <a:t>metodelor</a:t>
            </a:r>
            <a:r>
              <a:rPr lang="en-US" dirty="0"/>
              <a:t> de </a:t>
            </a:r>
            <a:r>
              <a:rPr lang="en-US" dirty="0" err="1"/>
              <a:t>învăţământ</a:t>
            </a:r>
            <a:r>
              <a:rPr lang="en-US" dirty="0"/>
              <a:t> </a:t>
            </a:r>
            <a:r>
              <a:rPr lang="en-US" dirty="0" err="1"/>
              <a:t>ṣi</a:t>
            </a:r>
            <a:r>
              <a:rPr lang="en-US" dirty="0"/>
              <a:t> </a:t>
            </a:r>
            <a:r>
              <a:rPr lang="en-US" dirty="0" err="1"/>
              <a:t>diversificarea</a:t>
            </a:r>
            <a:r>
              <a:rPr lang="en-US" dirty="0"/>
              <a:t> </a:t>
            </a:r>
            <a:r>
              <a:rPr lang="en-US" dirty="0" err="1"/>
              <a:t>procedeelor</a:t>
            </a:r>
            <a:r>
              <a:rPr lang="en-US" dirty="0"/>
              <a:t> </a:t>
            </a:r>
            <a:r>
              <a:rPr lang="en-US" dirty="0" err="1"/>
              <a:t>didactice</a:t>
            </a:r>
            <a:r>
              <a:rPr lang="en-US" dirty="0"/>
              <a:t> </a:t>
            </a:r>
            <a:r>
              <a:rPr lang="en-US" dirty="0" err="1"/>
              <a:t>pe</a:t>
            </a:r>
            <a:r>
              <a:rPr lang="en-US" dirty="0"/>
              <a:t> care </a:t>
            </a:r>
            <a:r>
              <a:rPr lang="en-US" dirty="0" err="1"/>
              <a:t>acestea</a:t>
            </a:r>
            <a:r>
              <a:rPr lang="en-US" dirty="0"/>
              <a:t> le </a:t>
            </a:r>
            <a:r>
              <a:rPr lang="en-US" dirty="0" err="1"/>
              <a:t>includ</a:t>
            </a:r>
            <a:r>
              <a:rPr lang="en-US" dirty="0"/>
              <a:t>. </a:t>
            </a:r>
            <a:endParaRPr lang="ro-RO" dirty="0" smtClean="0"/>
          </a:p>
          <a:p>
            <a:pPr algn="just"/>
            <a:endParaRPr lang="ro-RO" dirty="0"/>
          </a:p>
          <a:p>
            <a:pPr algn="just"/>
            <a:endParaRPr lang="ro-RO" dirty="0"/>
          </a:p>
          <a:p>
            <a:endParaRPr lang="en-US" dirty="0"/>
          </a:p>
        </p:txBody>
      </p:sp>
    </p:spTree>
    <p:extLst>
      <p:ext uri="{BB962C8B-B14F-4D97-AF65-F5344CB8AC3E}">
        <p14:creationId xmlns:p14="http://schemas.microsoft.com/office/powerpoint/2010/main" val="365042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Bibliografie</a:t>
            </a:r>
            <a:endParaRPr lang="en-US" dirty="0"/>
          </a:p>
        </p:txBody>
      </p:sp>
      <p:sp>
        <p:nvSpPr>
          <p:cNvPr id="3" name="Content Placeholder 2"/>
          <p:cNvSpPr>
            <a:spLocks noGrp="1"/>
          </p:cNvSpPr>
          <p:nvPr>
            <p:ph idx="1"/>
          </p:nvPr>
        </p:nvSpPr>
        <p:spPr>
          <a:xfrm>
            <a:off x="1141412" y="1785938"/>
            <a:ext cx="9905999" cy="4005263"/>
          </a:xfrm>
        </p:spPr>
        <p:txBody>
          <a:bodyPr>
            <a:normAutofit fontScale="92500" lnSpcReduction="20000"/>
          </a:bodyPr>
          <a:lstStyle/>
          <a:p>
            <a:r>
              <a:rPr lang="ro-RO" dirty="0"/>
              <a:t>Cucoș, C-tin., </a:t>
            </a:r>
            <a:r>
              <a:rPr lang="ro-RO" i="1" dirty="0"/>
              <a:t>Teoria</a:t>
            </a:r>
            <a:r>
              <a:rPr lang="ro-RO" dirty="0"/>
              <a:t> </a:t>
            </a:r>
            <a:r>
              <a:rPr lang="ro-RO" i="1" dirty="0"/>
              <a:t>și metodologia evaluării</a:t>
            </a:r>
            <a:r>
              <a:rPr lang="ro-RO" dirty="0"/>
              <a:t>, Editura Polirom, Iași, 2008</a:t>
            </a:r>
            <a:endParaRPr lang="en-US" dirty="0"/>
          </a:p>
          <a:p>
            <a:r>
              <a:rPr lang="ro-RO" dirty="0"/>
              <a:t> Radu, I.T, </a:t>
            </a:r>
            <a:r>
              <a:rPr lang="ro-RO" i="1" dirty="0"/>
              <a:t>Evaluarea în procesul didactic</a:t>
            </a:r>
            <a:r>
              <a:rPr lang="ro-RO" dirty="0"/>
              <a:t>, Editura Did. și Pedag, București, 2007</a:t>
            </a:r>
            <a:endParaRPr lang="en-US" dirty="0"/>
          </a:p>
          <a:p>
            <a:r>
              <a:rPr lang="ro-RO" dirty="0"/>
              <a:t> Cucoș, C-tin., Pedagogie, Editura Polirom, Iași, 2006</a:t>
            </a:r>
            <a:endParaRPr lang="en-US" dirty="0"/>
          </a:p>
          <a:p>
            <a:r>
              <a:rPr lang="ro-RO" dirty="0"/>
              <a:t>Liliana Secară, Iulia Cristina Dumitriu, </a:t>
            </a:r>
            <a:r>
              <a:rPr lang="ro-RO" i="1" dirty="0"/>
              <a:t>Psihopedagogie (Sinteze pentru examenele de definitivare şi gradul II), Ed. Alma Mater, Bacău, 2007</a:t>
            </a:r>
            <a:endParaRPr lang="en-US" dirty="0"/>
          </a:p>
          <a:p>
            <a:r>
              <a:rPr lang="ro-RO" dirty="0"/>
              <a:t>Potolea, D., Neacșu, I., Iucu, R., Pânișoară, I.O. (coord.), </a:t>
            </a:r>
            <a:r>
              <a:rPr lang="ro-RO" i="1" dirty="0"/>
              <a:t>Pregătire psihopedagogică. Manual pentru definitivat și gradul didactic II</a:t>
            </a:r>
            <a:r>
              <a:rPr lang="ro-RO" dirty="0"/>
              <a:t>, Polirom, Iași, 2008</a:t>
            </a:r>
            <a:endParaRPr lang="en-US" dirty="0"/>
          </a:p>
          <a:p>
            <a:r>
              <a:rPr lang="ro-RO" dirty="0"/>
              <a:t>Elena-Cristina Dronca, </a:t>
            </a:r>
            <a:r>
              <a:rPr lang="ro-RO" i="1" dirty="0"/>
              <a:t>Metodele ṣi tehnicile interactive de grup</a:t>
            </a:r>
            <a:r>
              <a:rPr lang="ro-RO" dirty="0"/>
              <a:t>, în „Didactica Nova“ (Craiova), anul VIII, nr.27-28	</a:t>
            </a:r>
            <a:endParaRPr lang="en-US" dirty="0"/>
          </a:p>
        </p:txBody>
      </p:sp>
    </p:spTree>
    <p:extLst>
      <p:ext uri="{BB962C8B-B14F-4D97-AF65-F5344CB8AC3E}">
        <p14:creationId xmlns:p14="http://schemas.microsoft.com/office/powerpoint/2010/main" val="96883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917067"/>
          </a:xfrm>
        </p:spPr>
        <p:txBody>
          <a:bodyPr/>
          <a:lstStyle/>
          <a:p>
            <a:r>
              <a:rPr lang="ro-RO" altLang="en-US" u="sng" dirty="0" smtClean="0"/>
              <a:t>Funcțiile </a:t>
            </a:r>
            <a:r>
              <a:rPr lang="ro-RO" altLang="en-US" u="sng" dirty="0"/>
              <a:t>evaluărilor</a:t>
            </a:r>
            <a:endParaRPr lang="en-US" dirty="0"/>
          </a:p>
        </p:txBody>
      </p:sp>
      <p:sp>
        <p:nvSpPr>
          <p:cNvPr id="4" name="Content Placeholder 3"/>
          <p:cNvSpPr>
            <a:spLocks noGrp="1"/>
          </p:cNvSpPr>
          <p:nvPr>
            <p:ph sz="half" idx="2"/>
          </p:nvPr>
        </p:nvSpPr>
        <p:spPr>
          <a:xfrm>
            <a:off x="657226" y="2450593"/>
            <a:ext cx="5362576" cy="4407407"/>
          </a:xfrm>
        </p:spPr>
        <p:txBody>
          <a:bodyPr>
            <a:normAutofit fontScale="77500" lnSpcReduction="20000"/>
          </a:bodyPr>
          <a:lstStyle/>
          <a:p>
            <a:pPr marL="457200" indent="-457200">
              <a:buFont typeface="Tahoma" panose="020B0604030504040204" pitchFamily="34" charset="0"/>
              <a:buAutoNum type="arabicPeriod"/>
            </a:pPr>
            <a:r>
              <a:rPr lang="ro-RO" altLang="en-US" i="1" dirty="0"/>
              <a:t>Funcția diagnostică</a:t>
            </a:r>
            <a:r>
              <a:rPr lang="ro-RO" altLang="en-US" dirty="0"/>
              <a:t> – constată și analizează factorii care au determinat rezultatele în cauză;</a:t>
            </a:r>
          </a:p>
          <a:p>
            <a:pPr marL="457200" indent="-457200">
              <a:buFont typeface="Tahoma" panose="020B0604030504040204" pitchFamily="34" charset="0"/>
              <a:buAutoNum type="arabicPeriod"/>
            </a:pPr>
            <a:r>
              <a:rPr lang="ro-RO" altLang="en-US" i="1" dirty="0"/>
              <a:t>Funcția prognostică</a:t>
            </a:r>
            <a:r>
              <a:rPr lang="ro-RO" altLang="en-US" dirty="0"/>
              <a:t> – emite presupoziții și anticipează performanțelor viitoare ale elevilor;</a:t>
            </a:r>
          </a:p>
          <a:p>
            <a:pPr marL="457200" indent="-457200">
              <a:buFont typeface="Tahoma" panose="020B0604030504040204" pitchFamily="34" charset="0"/>
              <a:buAutoNum type="arabicPeriod"/>
            </a:pPr>
            <a:r>
              <a:rPr lang="ro-RO" altLang="en-US" i="1" dirty="0"/>
              <a:t>Funcția motivațională</a:t>
            </a:r>
            <a:r>
              <a:rPr lang="ro-RO" altLang="en-US" dirty="0"/>
              <a:t> – stimulează în mod concret învățarea;</a:t>
            </a:r>
          </a:p>
          <a:p>
            <a:pPr marL="457200" indent="-457200">
              <a:buFont typeface="Tahoma" panose="020B0604030504040204" pitchFamily="34" charset="0"/>
              <a:buAutoNum type="arabicPeriod"/>
            </a:pPr>
            <a:r>
              <a:rPr lang="ro-RO" altLang="en-US" i="1" dirty="0"/>
              <a:t>Funcția de feed-back</a:t>
            </a:r>
            <a:r>
              <a:rPr lang="ro-RO" altLang="en-US" dirty="0"/>
              <a:t> – reglează procesul de predare-învățare;</a:t>
            </a:r>
          </a:p>
          <a:p>
            <a:pPr marL="457200" indent="-457200">
              <a:buFont typeface="Tahoma" panose="020B0604030504040204" pitchFamily="34" charset="0"/>
              <a:buAutoNum type="arabicPeriod"/>
            </a:pPr>
            <a:r>
              <a:rPr lang="ro-RO" altLang="en-US" i="1" dirty="0"/>
              <a:t>Funcția de ameliorare (de perfecționare, de optimizare a activității)</a:t>
            </a:r>
            <a:r>
              <a:rPr lang="ro-RO" altLang="en-US" dirty="0"/>
              <a:t> – clarifică și optimizează strategiile de evaluare  utilizate.</a:t>
            </a:r>
            <a:endParaRPr lang="ro-RO" altLang="en-US" i="1" dirty="0"/>
          </a:p>
          <a:p>
            <a:pPr marL="457200" indent="-457200">
              <a:buFont typeface="Wingdings" panose="05000000000000000000" pitchFamily="2" charset="2"/>
              <a:buNone/>
            </a:pPr>
            <a:endParaRPr lang="ro-RO" altLang="en-US" i="1" dirty="0"/>
          </a:p>
          <a:p>
            <a:endParaRPr lang="en-US" dirty="0"/>
          </a:p>
        </p:txBody>
      </p:sp>
      <p:sp>
        <p:nvSpPr>
          <p:cNvPr id="5" name="Text Placeholder 4"/>
          <p:cNvSpPr>
            <a:spLocks noGrp="1"/>
          </p:cNvSpPr>
          <p:nvPr>
            <p:ph type="body" sz="quarter" idx="3"/>
          </p:nvPr>
        </p:nvSpPr>
        <p:spPr>
          <a:xfrm>
            <a:off x="6400808" y="1757363"/>
            <a:ext cx="4646602" cy="1316034"/>
          </a:xfrm>
        </p:spPr>
        <p:txBody>
          <a:bodyPr/>
          <a:lstStyle/>
          <a:p>
            <a:r>
              <a:rPr lang="ro-RO" altLang="en-US" u="sng" dirty="0" smtClean="0"/>
              <a:t>Funcțiile evaluărilor sumative</a:t>
            </a:r>
            <a:r>
              <a:rPr lang="ro-RO" altLang="en-US" u="sng" dirty="0"/>
              <a:t>/ examene naționale</a:t>
            </a:r>
          </a:p>
          <a:p>
            <a:endParaRPr lang="en-US" dirty="0"/>
          </a:p>
        </p:txBody>
      </p:sp>
      <p:sp>
        <p:nvSpPr>
          <p:cNvPr id="6" name="Content Placeholder 5"/>
          <p:cNvSpPr>
            <a:spLocks noGrp="1"/>
          </p:cNvSpPr>
          <p:nvPr>
            <p:ph sz="quarter" idx="4"/>
          </p:nvPr>
        </p:nvSpPr>
        <p:spPr>
          <a:xfrm>
            <a:off x="6172200" y="2714625"/>
            <a:ext cx="5829300" cy="3986213"/>
          </a:xfrm>
        </p:spPr>
        <p:txBody>
          <a:bodyPr>
            <a:normAutofit fontScale="85000" lnSpcReduction="20000"/>
          </a:bodyPr>
          <a:lstStyle/>
          <a:p>
            <a:pPr marL="457200" indent="-457200">
              <a:buFont typeface="Tahoma" panose="020B0604030504040204" pitchFamily="34" charset="0"/>
              <a:buAutoNum type="arabicPeriod"/>
            </a:pPr>
            <a:r>
              <a:rPr lang="ro-RO" altLang="en-US" i="1" dirty="0"/>
              <a:t>Funcția de certificare</a:t>
            </a:r>
            <a:r>
              <a:rPr lang="ro-RO" altLang="en-US" dirty="0"/>
              <a:t> – demonstrează cât de bine sunt stăpânite competențele evaluate la sfârșitul unei perioade lungi de instruire;</a:t>
            </a:r>
          </a:p>
          <a:p>
            <a:pPr marL="457200" indent="-457200">
              <a:buFont typeface="Tahoma" panose="020B0604030504040204" pitchFamily="34" charset="0"/>
              <a:buAutoNum type="arabicPeriod"/>
            </a:pPr>
            <a:r>
              <a:rPr lang="ro-RO" altLang="en-US" i="1" dirty="0"/>
              <a:t>Funcția de selecție</a:t>
            </a:r>
            <a:r>
              <a:rPr lang="ro-RO" altLang="en-US" dirty="0"/>
              <a:t>  </a:t>
            </a:r>
            <a:r>
              <a:rPr lang="ro-RO" altLang="en-US" i="1" dirty="0"/>
              <a:t>a elevilor </a:t>
            </a:r>
            <a:r>
              <a:rPr lang="ro-RO" altLang="en-US" dirty="0"/>
              <a:t>– permite accesul într-o treaptă superioară de învățământ sau într-un alt program de instruire;</a:t>
            </a:r>
          </a:p>
          <a:p>
            <a:pPr marL="457200" indent="-457200">
              <a:buFont typeface="Tahoma" panose="020B0604030504040204" pitchFamily="34" charset="0"/>
              <a:buAutoNum type="arabicPeriod"/>
            </a:pPr>
            <a:r>
              <a:rPr lang="ro-RO" altLang="en-US" i="1" dirty="0"/>
              <a:t>Funcţia socială ( de orientare școlară și profesională)</a:t>
            </a:r>
            <a:r>
              <a:rPr lang="ro-RO" altLang="en-US" dirty="0"/>
              <a:t> – oferă informații despre performanțele elevilor și prefigurează direcția de parcurs în concordanță cu propriile aptitudini evidențiate.</a:t>
            </a:r>
            <a:endParaRPr lang="ro-RO" altLang="en-US" i="1" dirty="0"/>
          </a:p>
          <a:p>
            <a:endParaRPr lang="en-US" dirty="0"/>
          </a:p>
        </p:txBody>
      </p:sp>
      <p:sp>
        <p:nvSpPr>
          <p:cNvPr id="8" name="Text Placeholder 2"/>
          <p:cNvSpPr>
            <a:spLocks noGrp="1"/>
          </p:cNvSpPr>
          <p:nvPr>
            <p:ph type="body" idx="1"/>
          </p:nvPr>
        </p:nvSpPr>
        <p:spPr bwMode="auto">
          <a:xfrm>
            <a:off x="828675" y="1536193"/>
            <a:ext cx="5191127"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hlink"/>
              </a:buClr>
              <a:buSzPct val="70000"/>
              <a:buFont typeface="Wingdings" panose="05000000000000000000" pitchFamily="2" charset="2"/>
              <a:buNone/>
              <a:defRPr sz="2400" b="1">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Clr>
                <a:schemeClr val="tx1"/>
              </a:buClr>
              <a:buNone/>
              <a:defRPr sz="2000" b="1">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hlink"/>
              </a:buClr>
              <a:buSzPct val="70000"/>
              <a:buFont typeface="Wingdings" panose="05000000000000000000" pitchFamily="2" charset="2"/>
              <a:buNone/>
              <a:defRPr sz="1800" b="1">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Clr>
                <a:schemeClr val="tx1"/>
              </a:buClr>
              <a:buNone/>
              <a:defRPr sz="1600" b="1">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hlink"/>
              </a:buClr>
              <a:buSzPct val="70000"/>
              <a:buFont typeface="Wingdings" panose="05000000000000000000" pitchFamily="2" charset="2"/>
              <a:buNone/>
              <a:defRPr sz="1600" b="1">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hlink"/>
              </a:buClr>
              <a:buSzPct val="70000"/>
              <a:buFont typeface="Wingdings" pitchFamily="2" charset="2"/>
              <a:buNone/>
              <a:defRPr sz="1600" b="1">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hlink"/>
              </a:buClr>
              <a:buSzPct val="70000"/>
              <a:buFont typeface="Wingdings" pitchFamily="2" charset="2"/>
              <a:buNone/>
              <a:defRPr sz="1600" b="1">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hlink"/>
              </a:buClr>
              <a:buSzPct val="70000"/>
              <a:buFont typeface="Wingdings" pitchFamily="2" charset="2"/>
              <a:buNone/>
              <a:defRPr sz="1600" b="1">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hlink"/>
              </a:buClr>
              <a:buSzPct val="70000"/>
              <a:buFont typeface="Wingdings" pitchFamily="2" charset="2"/>
              <a:buNone/>
              <a:defRPr sz="1600" b="1">
                <a:solidFill>
                  <a:schemeClr val="tx1"/>
                </a:solidFill>
                <a:effectLst>
                  <a:outerShdw blurRad="38100" dist="38100" dir="2700000" algn="tl">
                    <a:srgbClr val="000000"/>
                  </a:outerShdw>
                </a:effectLst>
                <a:latin typeface="+mn-lt"/>
              </a:defRPr>
            </a:lvl9pPr>
          </a:lstStyle>
          <a:p>
            <a:r>
              <a:rPr lang="ro-RO" altLang="en-US" sz="1800" u="sng" dirty="0" smtClean="0"/>
              <a:t>Funcțiile evaluărilor curente/ inițiale și formative</a:t>
            </a:r>
          </a:p>
        </p:txBody>
      </p:sp>
    </p:spTree>
    <p:extLst>
      <p:ext uri="{BB962C8B-B14F-4D97-AF65-F5344CB8AC3E}">
        <p14:creationId xmlns:p14="http://schemas.microsoft.com/office/powerpoint/2010/main" val="53591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noGrp="1"/>
          </p:cNvGraphicFramePr>
          <p:nvPr>
            <p:ph idx="1"/>
            <p:extLst>
              <p:ext uri="{D42A27DB-BD31-4B8C-83A1-F6EECF244321}">
                <p14:modId xmlns:p14="http://schemas.microsoft.com/office/powerpoint/2010/main" val="1416470666"/>
              </p:ext>
            </p:extLst>
          </p:nvPr>
        </p:nvGraphicFramePr>
        <p:xfrm>
          <a:off x="1141413" y="1371600"/>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45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			Forme </a:t>
            </a:r>
            <a:r>
              <a:rPr lang="ro-RO" b="1" dirty="0"/>
              <a:t>de evaluare</a:t>
            </a:r>
            <a:r>
              <a:rPr lang="ro-RO" dirty="0"/>
              <a:t/>
            </a:r>
            <a:br>
              <a:rPr lang="ro-RO" dirty="0"/>
            </a:br>
            <a:endParaRPr lang="en-US" dirty="0"/>
          </a:p>
        </p:txBody>
      </p:sp>
      <p:sp>
        <p:nvSpPr>
          <p:cNvPr id="3" name="Content Placeholder 2"/>
          <p:cNvSpPr>
            <a:spLocks noGrp="1"/>
          </p:cNvSpPr>
          <p:nvPr>
            <p:ph idx="1"/>
          </p:nvPr>
        </p:nvSpPr>
        <p:spPr>
          <a:xfrm>
            <a:off x="528638" y="1385888"/>
            <a:ext cx="11187112" cy="5114925"/>
          </a:xfrm>
        </p:spPr>
        <p:txBody>
          <a:bodyPr>
            <a:normAutofit fontScale="92500"/>
          </a:bodyPr>
          <a:lstStyle/>
          <a:p>
            <a:r>
              <a:rPr lang="ro-RO" b="1" dirty="0"/>
              <a:t>Evaluarea iniţială</a:t>
            </a:r>
            <a:r>
              <a:rPr lang="ro-RO" dirty="0"/>
              <a:t> se realizează întotdeuna la începutul unui program de instruire (an </a:t>
            </a:r>
            <a:r>
              <a:rPr lang="ro-RO" dirty="0" smtClean="0"/>
              <a:t>şcolar, </a:t>
            </a:r>
            <a:r>
              <a:rPr lang="ro-RO" dirty="0"/>
              <a:t>capitol). Scopul său este de a diagnostica nivelul de pregătire al elevilor şi are o funcţie prognostică sau predictivă, ce vizează activitatea viitoare de predare-învăţare. De aceea, ea mai este denumită şi evaluare predictivă.</a:t>
            </a:r>
          </a:p>
          <a:p>
            <a:r>
              <a:rPr lang="ro-RO" b="1" dirty="0"/>
              <a:t>Evaluarea continuă (formativă)</a:t>
            </a:r>
            <a:r>
              <a:rPr lang="ro-RO" dirty="0"/>
              <a:t> se realizează pe parcursul perioadei de instruire, pe secvenţe mici. Are ca obiective compararea rezultatelor cunoştinţelor evaluate cu obiectivele vizate (funcţie diagnostică), ameliorarea activităţii în cazul existenţei punctelor slabe (funcţie ameliorativă), autoaprecierea cunoştinţelor de către elevi (funcţie motivaţională).</a:t>
            </a:r>
          </a:p>
          <a:p>
            <a:r>
              <a:rPr lang="ro-RO" b="1" dirty="0"/>
              <a:t>Evaluarea </a:t>
            </a:r>
            <a:r>
              <a:rPr lang="ro-RO" b="1" dirty="0" smtClean="0"/>
              <a:t>sumativă </a:t>
            </a:r>
            <a:r>
              <a:rPr lang="ro-RO" dirty="0" smtClean="0"/>
              <a:t>se </a:t>
            </a:r>
            <a:r>
              <a:rPr lang="ro-RO" dirty="0"/>
              <a:t>realizează la sfârşitul perioadei de instruire şi oferă informaţii despre nivelul de performanţă al elevilor şi scopurile generale ale disciplinei. Are funcţie diagnostică şi de clasificare, determinând relaţii de adversitate în cadrul grupului.</a:t>
            </a:r>
          </a:p>
          <a:p>
            <a:endParaRPr lang="en-US" dirty="0"/>
          </a:p>
        </p:txBody>
      </p:sp>
    </p:spTree>
    <p:extLst>
      <p:ext uri="{BB962C8B-B14F-4D97-AF65-F5344CB8AC3E}">
        <p14:creationId xmlns:p14="http://schemas.microsoft.com/office/powerpoint/2010/main" val="31318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00274"/>
            <a:ext cx="3729038" cy="1885951"/>
          </a:xfrm>
        </p:spPr>
        <p:txBody>
          <a:bodyPr>
            <a:normAutofit/>
          </a:bodyPr>
          <a:lstStyle/>
          <a:p>
            <a:r>
              <a:rPr lang="ro-RO" dirty="0" smtClean="0"/>
              <a:t>Evaluarea sumativă/examene naționale</a:t>
            </a:r>
            <a:endParaRPr lang="en-US" dirty="0"/>
          </a:p>
        </p:txBody>
      </p:sp>
      <p:sp>
        <p:nvSpPr>
          <p:cNvPr id="3" name="Content Placeholder 2"/>
          <p:cNvSpPr>
            <a:spLocks noGrp="1"/>
          </p:cNvSpPr>
          <p:nvPr>
            <p:ph idx="1"/>
          </p:nvPr>
        </p:nvSpPr>
        <p:spPr>
          <a:xfrm>
            <a:off x="4343400" y="485775"/>
            <a:ext cx="7143750" cy="5619750"/>
          </a:xfrm>
        </p:spPr>
        <p:txBody>
          <a:bodyPr>
            <a:normAutofit lnSpcReduction="10000"/>
          </a:bodyPr>
          <a:lstStyle/>
          <a:p>
            <a:pPr>
              <a:buFont typeface="Wingdings" panose="05000000000000000000" pitchFamily="2" charset="2"/>
              <a:buNone/>
            </a:pPr>
            <a:r>
              <a:rPr lang="ro-RO" altLang="en-US" i="1" dirty="0" smtClean="0"/>
              <a:t>Scopul </a:t>
            </a:r>
            <a:r>
              <a:rPr lang="ro-RO" altLang="en-US" i="1" dirty="0"/>
              <a:t>urmărit</a:t>
            </a:r>
            <a:r>
              <a:rPr lang="ro-RO" altLang="en-US" dirty="0"/>
              <a:t>:</a:t>
            </a:r>
            <a:r>
              <a:rPr lang="ro-RO" altLang="en-US" i="1" dirty="0"/>
              <a:t> </a:t>
            </a:r>
            <a:r>
              <a:rPr lang="ro-RO" altLang="en-US" dirty="0"/>
              <a:t>stabilește gradul în care au fost atinse finalitățile generale propuse și îi compară pe elevi între ei.</a:t>
            </a:r>
          </a:p>
          <a:p>
            <a:pPr>
              <a:buFont typeface="Tahoma" panose="020B0604030504040204" pitchFamily="34" charset="0"/>
              <a:buAutoNum type="arabicPeriod"/>
            </a:pPr>
            <a:r>
              <a:rPr lang="ro-RO" altLang="en-US" i="1" dirty="0"/>
              <a:t>Principiul temporalității</a:t>
            </a:r>
            <a:r>
              <a:rPr lang="ro-RO" altLang="en-US" dirty="0"/>
              <a:t>: este finală și realizează bilanțul unui ciclu de învățământ.</a:t>
            </a:r>
          </a:p>
          <a:p>
            <a:pPr>
              <a:buFont typeface="Tahoma" panose="020B0604030504040204" pitchFamily="34" charset="0"/>
              <a:buAutoNum type="arabicPeriod"/>
            </a:pPr>
            <a:r>
              <a:rPr lang="ro-RO" altLang="en-US" i="1" dirty="0"/>
              <a:t>Obiectul</a:t>
            </a:r>
            <a:r>
              <a:rPr lang="ro-RO" altLang="en-US" dirty="0"/>
              <a:t>: se concentrează mai ales asupra elementelor de permanență ale aplicării unor cunoștințe de bază, ale demonstrării unor competențe dobândite de elevi într-o perioadă mai lungă de instruire.</a:t>
            </a:r>
          </a:p>
          <a:p>
            <a:pPr>
              <a:buFont typeface="Tahoma" panose="020B0604030504040204" pitchFamily="34" charset="0"/>
              <a:buAutoNum type="arabicPeriod"/>
            </a:pPr>
            <a:r>
              <a:rPr lang="ro-RO" altLang="en-US" i="1" dirty="0"/>
              <a:t>D.p.d.v. al notării</a:t>
            </a:r>
            <a:r>
              <a:rPr lang="ro-RO" altLang="en-US" dirty="0"/>
              <a:t>: realizează un scor (rezultate obiective în urma administrării unui test prin adunare sau scădere de puncte după reguli fixe) – </a:t>
            </a:r>
            <a:r>
              <a:rPr lang="ro-RO" altLang="en-US" dirty="0" smtClean="0"/>
              <a:t>notă.</a:t>
            </a:r>
            <a:endParaRPr lang="ro-RO" altLang="en-US" i="1" dirty="0"/>
          </a:p>
          <a:p>
            <a:endParaRPr lang="en-US" dirty="0"/>
          </a:p>
        </p:txBody>
      </p:sp>
    </p:spTree>
    <p:extLst>
      <p:ext uri="{BB962C8B-B14F-4D97-AF65-F5344CB8AC3E}">
        <p14:creationId xmlns:p14="http://schemas.microsoft.com/office/powerpoint/2010/main" val="47161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ltLang="en-US" b="1" dirty="0"/>
              <a:t>EVALUAREA SUMATIVĂ/ EXAMENE NAȚIONALE</a:t>
            </a:r>
            <a:br>
              <a:rPr lang="ro-RO" altLang="en-US" b="1" dirty="0"/>
            </a:br>
            <a:endParaRPr lang="en-US" dirty="0"/>
          </a:p>
        </p:txBody>
      </p:sp>
      <p:sp>
        <p:nvSpPr>
          <p:cNvPr id="3" name="Text Placeholder 2"/>
          <p:cNvSpPr>
            <a:spLocks noGrp="1"/>
          </p:cNvSpPr>
          <p:nvPr>
            <p:ph type="body" idx="1"/>
          </p:nvPr>
        </p:nvSpPr>
        <p:spPr/>
        <p:txBody>
          <a:bodyPr/>
          <a:lstStyle/>
          <a:p>
            <a:r>
              <a:rPr lang="ro-RO" altLang="en-US" i="1" dirty="0"/>
              <a:t>Avantaje</a:t>
            </a:r>
            <a:r>
              <a:rPr lang="ro-RO" altLang="en-US" dirty="0"/>
              <a:t>: </a:t>
            </a:r>
          </a:p>
          <a:p>
            <a:endParaRPr lang="en-US" dirty="0"/>
          </a:p>
        </p:txBody>
      </p:sp>
      <p:sp>
        <p:nvSpPr>
          <p:cNvPr id="4" name="Content Placeholder 3"/>
          <p:cNvSpPr>
            <a:spLocks noGrp="1"/>
          </p:cNvSpPr>
          <p:nvPr>
            <p:ph sz="half" idx="2"/>
          </p:nvPr>
        </p:nvSpPr>
        <p:spPr/>
        <p:txBody>
          <a:bodyPr>
            <a:normAutofit fontScale="92500" lnSpcReduction="20000"/>
          </a:bodyPr>
          <a:lstStyle/>
          <a:p>
            <a:pPr>
              <a:buFont typeface="Tahoma" panose="020B0604030504040204" pitchFamily="34" charset="0"/>
              <a:buAutoNum type="arabicPeriod"/>
            </a:pPr>
            <a:r>
              <a:rPr lang="ro-RO" altLang="en-US" dirty="0"/>
              <a:t>rezultatele constatate pot fi folosite pentru preîntâmpinarea greșelilor;</a:t>
            </a:r>
          </a:p>
          <a:p>
            <a:pPr>
              <a:buFont typeface="Tahoma" panose="020B0604030504040204" pitchFamily="34" charset="0"/>
              <a:buAutoNum type="arabicPeriod"/>
            </a:pPr>
            <a:r>
              <a:rPr lang="ro-RO" altLang="en-US" dirty="0"/>
              <a:t>permite aprecieri cu privire la munca profesorilor, a calității proceselor de instruire, a programelor de examen;</a:t>
            </a:r>
          </a:p>
          <a:p>
            <a:pPr>
              <a:buFont typeface="Tahoma" panose="020B0604030504040204" pitchFamily="34" charset="0"/>
              <a:buAutoNum type="arabicPeriod"/>
            </a:pPr>
            <a:r>
              <a:rPr lang="ro-RO" altLang="en-US" dirty="0"/>
              <a:t>oferă o recunoaștere socială a meritelor.</a:t>
            </a:r>
          </a:p>
          <a:p>
            <a:endParaRPr lang="en-US" dirty="0"/>
          </a:p>
        </p:txBody>
      </p:sp>
      <p:sp>
        <p:nvSpPr>
          <p:cNvPr id="5" name="Text Placeholder 4"/>
          <p:cNvSpPr>
            <a:spLocks noGrp="1"/>
          </p:cNvSpPr>
          <p:nvPr>
            <p:ph type="body" sz="quarter" idx="3"/>
          </p:nvPr>
        </p:nvSpPr>
        <p:spPr/>
        <p:txBody>
          <a:bodyPr/>
          <a:lstStyle/>
          <a:p>
            <a:r>
              <a:rPr lang="ro-RO" altLang="en-US" i="1" dirty="0"/>
              <a:t>Dezavantaje</a:t>
            </a:r>
            <a:r>
              <a:rPr lang="ro-RO" altLang="en-US" dirty="0"/>
              <a:t>:</a:t>
            </a:r>
          </a:p>
          <a:p>
            <a:endParaRPr lang="en-US" dirty="0"/>
          </a:p>
        </p:txBody>
      </p:sp>
      <p:sp>
        <p:nvSpPr>
          <p:cNvPr id="6" name="Content Placeholder 5"/>
          <p:cNvSpPr>
            <a:spLocks noGrp="1"/>
          </p:cNvSpPr>
          <p:nvPr>
            <p:ph sz="quarter" idx="4"/>
          </p:nvPr>
        </p:nvSpPr>
        <p:spPr/>
        <p:txBody>
          <a:bodyPr>
            <a:normAutofit fontScale="92500" lnSpcReduction="10000"/>
          </a:bodyPr>
          <a:lstStyle/>
          <a:p>
            <a:pPr>
              <a:buFont typeface="Tahoma" panose="020B0604030504040204" pitchFamily="34" charset="0"/>
              <a:buAutoNum type="arabicPeriod"/>
            </a:pPr>
            <a:r>
              <a:rPr lang="ro-RO" altLang="en-US" dirty="0"/>
              <a:t>deplasează motivația elevilor către competiție și obținerea unui loc superior în ierarhia grupului;</a:t>
            </a:r>
          </a:p>
          <a:p>
            <a:pPr>
              <a:buFont typeface="Tahoma" panose="020B0604030504040204" pitchFamily="34" charset="0"/>
              <a:buAutoNum type="arabicPeriod"/>
            </a:pPr>
            <a:r>
              <a:rPr lang="ro-RO" altLang="en-US" dirty="0"/>
              <a:t>nu favorizează dezvoltarea capacității de autoevaluare la elevi;</a:t>
            </a:r>
          </a:p>
          <a:p>
            <a:pPr>
              <a:buFont typeface="Tahoma" panose="020B0604030504040204" pitchFamily="34" charset="0"/>
              <a:buAutoNum type="arabicPeriod"/>
            </a:pPr>
            <a:r>
              <a:rPr lang="ro-RO" altLang="en-US" dirty="0"/>
              <a:t>generează stresul și teama de examen.</a:t>
            </a:r>
          </a:p>
          <a:p>
            <a:endParaRPr lang="en-US" dirty="0"/>
          </a:p>
        </p:txBody>
      </p:sp>
    </p:spTree>
    <p:extLst>
      <p:ext uri="{BB962C8B-B14F-4D97-AF65-F5344CB8AC3E}">
        <p14:creationId xmlns:p14="http://schemas.microsoft.com/office/powerpoint/2010/main" val="176815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b="1" dirty="0"/>
              <a:t>Strategii de evaluare la limba ṣi literatura română  în ciclul gimnazial</a:t>
            </a:r>
            <a:r>
              <a:rPr lang="ro-RO" dirty="0"/>
              <a:t/>
            </a:r>
            <a:br>
              <a:rPr lang="ro-RO" dirty="0"/>
            </a:br>
            <a:endParaRPr lang="en-US" dirty="0"/>
          </a:p>
        </p:txBody>
      </p:sp>
      <p:sp>
        <p:nvSpPr>
          <p:cNvPr id="3" name="Content Placeholder 2"/>
          <p:cNvSpPr>
            <a:spLocks noGrp="1"/>
          </p:cNvSpPr>
          <p:nvPr>
            <p:ph idx="1"/>
          </p:nvPr>
        </p:nvSpPr>
        <p:spPr>
          <a:xfrm>
            <a:off x="1141412" y="1414463"/>
            <a:ext cx="10274301" cy="5100637"/>
          </a:xfrm>
        </p:spPr>
        <p:txBody>
          <a:bodyPr>
            <a:normAutofit fontScale="92500" lnSpcReduction="10000"/>
          </a:bodyPr>
          <a:lstStyle/>
          <a:p>
            <a:pPr marL="0" indent="0">
              <a:buNone/>
            </a:pPr>
            <a:endParaRPr lang="ro-RO" dirty="0"/>
          </a:p>
          <a:p>
            <a:pPr marL="0" indent="0">
              <a:buNone/>
            </a:pPr>
            <a:r>
              <a:rPr lang="ro-RO" b="1" dirty="0"/>
              <a:t>	</a:t>
            </a:r>
            <a:r>
              <a:rPr lang="ro-RO" b="1" u="sng" dirty="0" smtClean="0"/>
              <a:t>Metode </a:t>
            </a:r>
            <a:r>
              <a:rPr lang="ro-RO" b="1" u="sng" dirty="0"/>
              <a:t>tradiţionale</a:t>
            </a:r>
          </a:p>
          <a:p>
            <a:pPr lvl="0" indent="228600" eaLnBrk="0" fontAlgn="base" hangingPunct="0">
              <a:spcBef>
                <a:spcPct val="0"/>
              </a:spcBef>
              <a:spcAft>
                <a:spcPct val="0"/>
              </a:spcAft>
            </a:pPr>
            <a:r>
              <a:rPr lang="ro-RO" b="1" dirty="0"/>
              <a:t>Probele orale</a:t>
            </a:r>
            <a:r>
              <a:rPr lang="ro-RO" dirty="0"/>
              <a:t> sunt conversaţii pentru identificarea cantităţii şi calităţii informaţiilor pe care le are elevul. </a:t>
            </a:r>
          </a:p>
          <a:p>
            <a:pPr lvl="0" indent="228600" eaLnBrk="0" fontAlgn="base" hangingPunct="0">
              <a:spcBef>
                <a:spcPct val="0"/>
              </a:spcBef>
              <a:spcAft>
                <a:spcPct val="0"/>
              </a:spcAft>
            </a:pPr>
            <a:r>
              <a:rPr lang="ro-RO" b="1" dirty="0"/>
              <a:t>Probele scrise</a:t>
            </a:r>
            <a:r>
              <a:rPr lang="ro-RO" dirty="0"/>
              <a:t> sunt mijloace de evaluare ce prezintă suport scris şi sunt utilizate </a:t>
            </a:r>
            <a:r>
              <a:rPr lang="ro-RO" dirty="0" smtClean="0"/>
              <a:t>cel </a:t>
            </a:r>
            <a:r>
              <a:rPr lang="ro-RO" dirty="0"/>
              <a:t>mai mult, datorită obiectivităţii crescute. </a:t>
            </a:r>
          </a:p>
          <a:p>
            <a:pPr lvl="0" indent="228600" eaLnBrk="0" fontAlgn="base" hangingPunct="0">
              <a:spcBef>
                <a:spcPct val="0"/>
              </a:spcBef>
              <a:spcAft>
                <a:spcPct val="0"/>
              </a:spcAft>
            </a:pPr>
            <a:r>
              <a:rPr lang="ro-RO" b="1" dirty="0"/>
              <a:t>Probele practice</a:t>
            </a:r>
            <a:r>
              <a:rPr lang="ro-RO" dirty="0"/>
              <a:t> sunt mijloace de evalure ce au suport scris, prin care se oferă informaţii despre capacitatea elevilor de aplicare a noţiunilor teoretice însuşite, </a:t>
            </a:r>
            <a:r>
              <a:rPr lang="ro-RO" dirty="0" smtClean="0"/>
              <a:t>despre </a:t>
            </a:r>
            <a:r>
              <a:rPr lang="ro-RO" dirty="0"/>
              <a:t>deprinderile şi priceperile dobândite. </a:t>
            </a:r>
          </a:p>
          <a:p>
            <a:r>
              <a:rPr lang="ro-RO" b="1" dirty="0"/>
              <a:t>Testul docimologic </a:t>
            </a:r>
            <a:r>
              <a:rPr lang="ro-RO" dirty="0"/>
              <a:t>este o alternativă de evaluare, „o probă standardizată care asigură o obiectivitate mai mare în procesul de evaluare”. (Liliana Secară, Iulia Cristina Dumitriu, </a:t>
            </a:r>
            <a:r>
              <a:rPr lang="ro-RO" i="1" dirty="0" smtClean="0"/>
              <a:t>Psihopedagogie,</a:t>
            </a:r>
            <a:r>
              <a:rPr lang="ro-RO" dirty="0" smtClean="0"/>
              <a:t> </a:t>
            </a:r>
            <a:r>
              <a:rPr lang="ro-RO" dirty="0"/>
              <a:t>p. 186.)</a:t>
            </a:r>
          </a:p>
          <a:p>
            <a:endParaRPr lang="en-US" dirty="0"/>
          </a:p>
        </p:txBody>
      </p:sp>
    </p:spTree>
    <p:extLst>
      <p:ext uri="{BB962C8B-B14F-4D97-AF65-F5344CB8AC3E}">
        <p14:creationId xmlns:p14="http://schemas.microsoft.com/office/powerpoint/2010/main" val="151462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95932"/>
          </a:xfrm>
        </p:spPr>
        <p:txBody>
          <a:bodyPr/>
          <a:lstStyle/>
          <a:p>
            <a:r>
              <a:rPr lang="ro-RO" dirty="0"/>
              <a:t>Testul docimologic</a:t>
            </a:r>
            <a:endParaRPr lang="en-US" dirty="0"/>
          </a:p>
        </p:txBody>
      </p:sp>
      <p:sp>
        <p:nvSpPr>
          <p:cNvPr id="3" name="Content Placeholder 2"/>
          <p:cNvSpPr>
            <a:spLocks noGrp="1"/>
          </p:cNvSpPr>
          <p:nvPr>
            <p:ph idx="1"/>
          </p:nvPr>
        </p:nvSpPr>
        <p:spPr>
          <a:xfrm>
            <a:off x="1141412" y="1157288"/>
            <a:ext cx="9905999" cy="5300662"/>
          </a:xfrm>
        </p:spPr>
        <p:txBody>
          <a:bodyPr>
            <a:normAutofit lnSpcReduction="10000"/>
          </a:bodyPr>
          <a:lstStyle/>
          <a:p>
            <a:pPr marL="0" indent="0">
              <a:buNone/>
            </a:pPr>
            <a:r>
              <a:rPr lang="ro-RO" dirty="0"/>
              <a:t>C</a:t>
            </a:r>
            <a:r>
              <a:rPr lang="ro-RO" dirty="0" smtClean="0"/>
              <a:t>aracteristici</a:t>
            </a:r>
            <a:r>
              <a:rPr lang="ro-RO" dirty="0"/>
              <a:t>:</a:t>
            </a:r>
          </a:p>
          <a:p>
            <a:pPr lvl="0"/>
            <a:r>
              <a:rPr lang="en-GB" dirty="0" err="1"/>
              <a:t>Conţine</a:t>
            </a:r>
            <a:r>
              <a:rPr lang="en-GB" dirty="0"/>
              <a:t> un set de </a:t>
            </a:r>
            <a:r>
              <a:rPr lang="en-GB" dirty="0" err="1"/>
              <a:t>întrebări</a:t>
            </a:r>
            <a:r>
              <a:rPr lang="en-GB" dirty="0"/>
              <a:t> </a:t>
            </a:r>
            <a:r>
              <a:rPr lang="en-GB" dirty="0" err="1"/>
              <a:t>sau</a:t>
            </a:r>
            <a:r>
              <a:rPr lang="en-GB" dirty="0"/>
              <a:t> </a:t>
            </a:r>
            <a:r>
              <a:rPr lang="en-GB" dirty="0" err="1"/>
              <a:t>itemi</a:t>
            </a:r>
            <a:r>
              <a:rPr lang="en-GB" dirty="0"/>
              <a:t> care </a:t>
            </a:r>
            <a:r>
              <a:rPr lang="en-GB" dirty="0" err="1"/>
              <a:t>vizează</a:t>
            </a:r>
            <a:r>
              <a:rPr lang="en-GB" dirty="0"/>
              <a:t> o </a:t>
            </a:r>
            <a:r>
              <a:rPr lang="en-GB" dirty="0" err="1"/>
              <a:t>anumită</a:t>
            </a:r>
            <a:r>
              <a:rPr lang="en-GB" dirty="0"/>
              <a:t> </a:t>
            </a:r>
            <a:r>
              <a:rPr lang="en-GB" dirty="0" err="1"/>
              <a:t>arie</a:t>
            </a:r>
            <a:r>
              <a:rPr lang="en-GB" dirty="0"/>
              <a:t> de </a:t>
            </a:r>
            <a:r>
              <a:rPr lang="en-GB" dirty="0" err="1"/>
              <a:t>conţinut</a:t>
            </a:r>
            <a:r>
              <a:rPr lang="en-GB" dirty="0"/>
              <a:t>;</a:t>
            </a:r>
            <a:endParaRPr lang="ro-RO" dirty="0"/>
          </a:p>
          <a:p>
            <a:pPr lvl="0"/>
            <a:r>
              <a:rPr lang="en-GB" dirty="0" err="1"/>
              <a:t>Între</a:t>
            </a:r>
            <a:r>
              <a:rPr lang="en-GB" dirty="0"/>
              <a:t> </a:t>
            </a:r>
            <a:r>
              <a:rPr lang="en-GB" dirty="0" err="1"/>
              <a:t>itemi</a:t>
            </a:r>
            <a:r>
              <a:rPr lang="en-GB" dirty="0"/>
              <a:t> </a:t>
            </a:r>
            <a:r>
              <a:rPr lang="en-GB" dirty="0" err="1"/>
              <a:t>şi</a:t>
            </a:r>
            <a:r>
              <a:rPr lang="en-GB" dirty="0"/>
              <a:t> </a:t>
            </a:r>
            <a:r>
              <a:rPr lang="en-GB" dirty="0" err="1"/>
              <a:t>obiective</a:t>
            </a:r>
            <a:r>
              <a:rPr lang="en-GB" dirty="0"/>
              <a:t> </a:t>
            </a:r>
            <a:r>
              <a:rPr lang="en-GB" dirty="0" err="1"/>
              <a:t>există</a:t>
            </a:r>
            <a:r>
              <a:rPr lang="en-GB" dirty="0"/>
              <a:t> o </a:t>
            </a:r>
            <a:r>
              <a:rPr lang="en-GB" dirty="0" err="1"/>
              <a:t>bună</a:t>
            </a:r>
            <a:r>
              <a:rPr lang="en-GB" dirty="0"/>
              <a:t> </a:t>
            </a:r>
            <a:r>
              <a:rPr lang="en-GB" dirty="0" err="1"/>
              <a:t>concordanţă</a:t>
            </a:r>
            <a:r>
              <a:rPr lang="en-GB" dirty="0"/>
              <a:t> (</a:t>
            </a:r>
            <a:r>
              <a:rPr lang="en-GB" dirty="0" err="1"/>
              <a:t>validitatea</a:t>
            </a:r>
            <a:r>
              <a:rPr lang="en-GB" dirty="0"/>
              <a:t>);</a:t>
            </a:r>
            <a:endParaRPr lang="ro-RO" dirty="0"/>
          </a:p>
          <a:p>
            <a:pPr lvl="0"/>
            <a:r>
              <a:rPr lang="en-GB" dirty="0" err="1"/>
              <a:t>Itemii</a:t>
            </a:r>
            <a:r>
              <a:rPr lang="en-GB" dirty="0"/>
              <a:t> </a:t>
            </a:r>
            <a:r>
              <a:rPr lang="en-GB" dirty="0" err="1"/>
              <a:t>sunt</a:t>
            </a:r>
            <a:r>
              <a:rPr lang="en-GB" dirty="0"/>
              <a:t> </a:t>
            </a:r>
            <a:r>
              <a:rPr lang="en-GB" dirty="0" err="1"/>
              <a:t>variaţi</a:t>
            </a:r>
            <a:r>
              <a:rPr lang="en-GB" dirty="0"/>
              <a:t>: cu </a:t>
            </a:r>
            <a:r>
              <a:rPr lang="en-GB" dirty="0" err="1"/>
              <a:t>alegere</a:t>
            </a:r>
            <a:r>
              <a:rPr lang="en-GB" dirty="0"/>
              <a:t> </a:t>
            </a:r>
            <a:r>
              <a:rPr lang="en-GB" dirty="0" err="1"/>
              <a:t>duală</a:t>
            </a:r>
            <a:r>
              <a:rPr lang="en-GB" dirty="0"/>
              <a:t>, de tip </a:t>
            </a:r>
            <a:r>
              <a:rPr lang="en-GB" dirty="0" err="1"/>
              <a:t>pereche</a:t>
            </a:r>
            <a:r>
              <a:rPr lang="en-GB" dirty="0"/>
              <a:t>, cu </a:t>
            </a:r>
            <a:r>
              <a:rPr lang="en-GB" dirty="0" err="1"/>
              <a:t>alegere</a:t>
            </a:r>
            <a:r>
              <a:rPr lang="en-GB" dirty="0"/>
              <a:t> </a:t>
            </a:r>
            <a:r>
              <a:rPr lang="en-GB" dirty="0" err="1"/>
              <a:t>multiplă</a:t>
            </a:r>
            <a:r>
              <a:rPr lang="en-GB" dirty="0"/>
              <a:t>, cu </a:t>
            </a:r>
            <a:r>
              <a:rPr lang="en-GB" dirty="0" err="1"/>
              <a:t>răspuns</a:t>
            </a:r>
            <a:r>
              <a:rPr lang="en-GB" dirty="0"/>
              <a:t> </a:t>
            </a:r>
            <a:r>
              <a:rPr lang="en-GB" dirty="0" err="1"/>
              <a:t>scurt</a:t>
            </a:r>
            <a:r>
              <a:rPr lang="en-GB" dirty="0"/>
              <a:t>, de </a:t>
            </a:r>
            <a:r>
              <a:rPr lang="en-GB" dirty="0" err="1"/>
              <a:t>completare</a:t>
            </a:r>
            <a:r>
              <a:rPr lang="en-GB" dirty="0"/>
              <a:t> (lacunar), de tip </a:t>
            </a:r>
            <a:r>
              <a:rPr lang="en-GB" dirty="0" err="1"/>
              <a:t>eseu</a:t>
            </a:r>
            <a:r>
              <a:rPr lang="en-GB" dirty="0"/>
              <a:t>;</a:t>
            </a:r>
            <a:endParaRPr lang="ro-RO" dirty="0"/>
          </a:p>
          <a:p>
            <a:pPr lvl="0"/>
            <a:r>
              <a:rPr lang="en-GB" dirty="0" err="1"/>
              <a:t>Măsoară</a:t>
            </a:r>
            <a:r>
              <a:rPr lang="en-GB" dirty="0"/>
              <a:t> </a:t>
            </a:r>
            <a:r>
              <a:rPr lang="en-GB" dirty="0" err="1"/>
              <a:t>performanţele</a:t>
            </a:r>
            <a:r>
              <a:rPr lang="en-GB" dirty="0"/>
              <a:t> </a:t>
            </a:r>
            <a:r>
              <a:rPr lang="en-GB" dirty="0" err="1"/>
              <a:t>mai</a:t>
            </a:r>
            <a:r>
              <a:rPr lang="en-GB" dirty="0"/>
              <a:t> exact </a:t>
            </a:r>
            <a:r>
              <a:rPr lang="en-GB" dirty="0" err="1"/>
              <a:t>decât</a:t>
            </a:r>
            <a:r>
              <a:rPr lang="en-GB" dirty="0"/>
              <a:t> </a:t>
            </a:r>
            <a:r>
              <a:rPr lang="en-GB" dirty="0" err="1"/>
              <a:t>alte</a:t>
            </a:r>
            <a:r>
              <a:rPr lang="en-GB" dirty="0"/>
              <a:t> probe;</a:t>
            </a:r>
            <a:endParaRPr lang="ro-RO" dirty="0"/>
          </a:p>
          <a:p>
            <a:pPr lvl="0"/>
            <a:r>
              <a:rPr lang="en-GB" dirty="0" err="1"/>
              <a:t>Prezintă</a:t>
            </a:r>
            <a:r>
              <a:rPr lang="en-GB" dirty="0"/>
              <a:t> </a:t>
            </a:r>
            <a:r>
              <a:rPr lang="en-GB" dirty="0" err="1"/>
              <a:t>obiectivitate</a:t>
            </a:r>
            <a:r>
              <a:rPr lang="en-GB" dirty="0"/>
              <a:t> mare, </a:t>
            </a:r>
            <a:r>
              <a:rPr lang="en-GB" dirty="0" err="1"/>
              <a:t>datorită</a:t>
            </a:r>
            <a:r>
              <a:rPr lang="en-GB" dirty="0"/>
              <a:t> </a:t>
            </a:r>
            <a:r>
              <a:rPr lang="en-GB" dirty="0" err="1"/>
              <a:t>baremelor</a:t>
            </a:r>
            <a:r>
              <a:rPr lang="en-GB" dirty="0"/>
              <a:t> de </a:t>
            </a:r>
            <a:r>
              <a:rPr lang="en-GB" dirty="0" err="1"/>
              <a:t>corectare</a:t>
            </a:r>
            <a:r>
              <a:rPr lang="en-GB" dirty="0"/>
              <a:t> </a:t>
            </a:r>
            <a:r>
              <a:rPr lang="en-GB" dirty="0" err="1"/>
              <a:t>specifice</a:t>
            </a:r>
            <a:r>
              <a:rPr lang="en-GB" dirty="0"/>
              <a:t> </a:t>
            </a:r>
            <a:r>
              <a:rPr lang="en-GB" dirty="0" err="1"/>
              <a:t>fiecărui</a:t>
            </a:r>
            <a:r>
              <a:rPr lang="en-GB" dirty="0"/>
              <a:t> item;</a:t>
            </a:r>
            <a:endParaRPr lang="ro-RO" dirty="0"/>
          </a:p>
          <a:p>
            <a:pPr lvl="0"/>
            <a:r>
              <a:rPr lang="en-GB" dirty="0"/>
              <a:t>Produce </a:t>
            </a:r>
            <a:r>
              <a:rPr lang="en-GB" dirty="0" err="1"/>
              <a:t>rezultate</a:t>
            </a:r>
            <a:r>
              <a:rPr lang="en-GB" dirty="0"/>
              <a:t> </a:t>
            </a:r>
            <a:r>
              <a:rPr lang="en-GB" dirty="0" err="1"/>
              <a:t>constante</a:t>
            </a:r>
            <a:r>
              <a:rPr lang="en-GB" dirty="0"/>
              <a:t> </a:t>
            </a:r>
            <a:r>
              <a:rPr lang="en-GB" dirty="0" err="1"/>
              <a:t>în</a:t>
            </a:r>
            <a:r>
              <a:rPr lang="en-GB" dirty="0"/>
              <a:t> </a:t>
            </a:r>
            <a:r>
              <a:rPr lang="en-GB" dirty="0" err="1"/>
              <a:t>urma</a:t>
            </a:r>
            <a:r>
              <a:rPr lang="en-GB" dirty="0"/>
              <a:t> </a:t>
            </a:r>
            <a:r>
              <a:rPr lang="en-GB" dirty="0" err="1"/>
              <a:t>aplicării</a:t>
            </a:r>
            <a:r>
              <a:rPr lang="en-GB" dirty="0"/>
              <a:t> </a:t>
            </a:r>
            <a:r>
              <a:rPr lang="en-GB" dirty="0" err="1"/>
              <a:t>repetate</a:t>
            </a:r>
            <a:r>
              <a:rPr lang="en-GB" dirty="0"/>
              <a:t> (</a:t>
            </a:r>
            <a:r>
              <a:rPr lang="en-GB" dirty="0" err="1"/>
              <a:t>fidelitatea</a:t>
            </a:r>
            <a:r>
              <a:rPr lang="en-GB" dirty="0"/>
              <a:t>);</a:t>
            </a:r>
            <a:endParaRPr lang="ro-RO" dirty="0"/>
          </a:p>
          <a:p>
            <a:pPr lvl="0"/>
            <a:r>
              <a:rPr lang="en-GB" dirty="0" err="1"/>
              <a:t>Poate</a:t>
            </a:r>
            <a:r>
              <a:rPr lang="en-GB" dirty="0"/>
              <a:t> fi </a:t>
            </a:r>
            <a:r>
              <a:rPr lang="en-GB" dirty="0" err="1"/>
              <a:t>administrat</a:t>
            </a:r>
            <a:r>
              <a:rPr lang="en-GB" dirty="0"/>
              <a:t> </a:t>
            </a:r>
            <a:r>
              <a:rPr lang="en-GB" dirty="0" err="1"/>
              <a:t>şi</a:t>
            </a:r>
            <a:r>
              <a:rPr lang="en-GB" dirty="0"/>
              <a:t> </a:t>
            </a:r>
            <a:r>
              <a:rPr lang="en-GB" dirty="0" err="1"/>
              <a:t>interpretat</a:t>
            </a:r>
            <a:r>
              <a:rPr lang="en-GB" dirty="0"/>
              <a:t> cu </a:t>
            </a:r>
            <a:r>
              <a:rPr lang="en-GB" dirty="0" err="1"/>
              <a:t>uşurinţă</a:t>
            </a:r>
            <a:r>
              <a:rPr lang="en-GB" dirty="0"/>
              <a:t> (</a:t>
            </a:r>
            <a:r>
              <a:rPr lang="en-GB" dirty="0" err="1"/>
              <a:t>aplicabilitatea</a:t>
            </a:r>
            <a:r>
              <a:rPr lang="en-GB" dirty="0"/>
              <a:t>).</a:t>
            </a:r>
            <a:endParaRPr lang="en-US" dirty="0"/>
          </a:p>
        </p:txBody>
      </p:sp>
    </p:spTree>
    <p:extLst>
      <p:ext uri="{BB962C8B-B14F-4D97-AF65-F5344CB8AC3E}">
        <p14:creationId xmlns:p14="http://schemas.microsoft.com/office/powerpoint/2010/main" val="1082396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615</TotalTime>
  <Words>1942</Words>
  <Application>Microsoft Office PowerPoint</Application>
  <PresentationFormat>Widescreen</PresentationFormat>
  <Paragraphs>166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Arimo Bold</vt:lpstr>
      <vt:lpstr>Assistant Regular Bold</vt:lpstr>
      <vt:lpstr>Tahoma</vt:lpstr>
      <vt:lpstr>Telegraf</vt:lpstr>
      <vt:lpstr>Trebuchet MS</vt:lpstr>
      <vt:lpstr>Tw Cen MT</vt:lpstr>
      <vt:lpstr>Wingdings</vt:lpstr>
      <vt:lpstr>Circuit</vt:lpstr>
      <vt:lpstr>Tradiție și inovație în procesul de evaluare. Strategii de optimizare, în vederea creșterii calității actului educațional și a asigurării succesului la examene naționale</vt:lpstr>
      <vt:lpstr>    EVALUAREA </vt:lpstr>
      <vt:lpstr>Funcțiile evaluărilor</vt:lpstr>
      <vt:lpstr>PowerPoint Presentation</vt:lpstr>
      <vt:lpstr>   Forme de evaluare </vt:lpstr>
      <vt:lpstr>Evaluarea sumativă/examene naționale</vt:lpstr>
      <vt:lpstr>EVALUAREA SUMATIVĂ/ EXAMENE NAȚIONALE </vt:lpstr>
      <vt:lpstr>Strategii de evaluare la limba ṣi literatura română  în ciclul gimnazial </vt:lpstr>
      <vt:lpstr>Testul docimologic</vt:lpstr>
      <vt:lpstr>Metode alternative (complementare) de evaluare  </vt:lpstr>
      <vt:lpstr>MODALITĂȚI DE REALIZARE </vt:lpstr>
      <vt:lpstr>Strategii de evaluare a lecturii </vt:lpstr>
      <vt:lpstr>Textele multimodale </vt:lpstr>
      <vt:lpstr>Dialogul euristic sau tehnica intrebărilor Text-suport: ,,D-l Goe...” (I.L.Caragiale)</vt:lpstr>
      <vt:lpstr>    Predicția  Text-suport: ,,D-l Goe...” (I.L.Caragiale)</vt:lpstr>
      <vt:lpstr> Metoda Cubul </vt:lpstr>
      <vt:lpstr>   Proiecte tematice ,,locul meu natal”/ ,,Tradiții și obiceiuri de iarnă”</vt:lpstr>
      <vt:lpstr>PowerPoint Presentation</vt:lpstr>
      <vt:lpstr>PowerPoint Presentation</vt:lpstr>
      <vt:lpstr>PowerPoint Presentation</vt:lpstr>
      <vt:lpstr>PowerPoint Presentation</vt:lpstr>
      <vt:lpstr>Evaluarea cu ajutorul calculatorului </vt:lpstr>
      <vt:lpstr>Modalităţi de compatibilizare a strategiilor didactice în ciclul gimnazial</vt:lpstr>
      <vt:lpstr>   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Tradiție și inovație în procesul de evaluare. Strategii de optimizare, în vederea creșterii calității actului educațional și a asigurării succesului la examene naționale</dc:title>
  <dc:creator>User</dc:creator>
  <cp:lastModifiedBy>User</cp:lastModifiedBy>
  <cp:revision>64</cp:revision>
  <cp:lastPrinted>2024-04-01T17:31:03Z</cp:lastPrinted>
  <dcterms:created xsi:type="dcterms:W3CDTF">2024-03-30T12:30:42Z</dcterms:created>
  <dcterms:modified xsi:type="dcterms:W3CDTF">2024-08-18T12:38:48Z</dcterms:modified>
</cp:coreProperties>
</file>