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6" r:id="rId2"/>
    <p:sldId id="257" r:id="rId3"/>
    <p:sldId id="258" r:id="rId4"/>
    <p:sldId id="259" r:id="rId5"/>
    <p:sldId id="271" r:id="rId6"/>
    <p:sldId id="260" r:id="rId7"/>
    <p:sldId id="261" r:id="rId8"/>
    <p:sldId id="262" r:id="rId9"/>
    <p:sldId id="266" r:id="rId10"/>
    <p:sldId id="267" r:id="rId11"/>
    <p:sldId id="270" r:id="rId12"/>
    <p:sldId id="268" r:id="rId13"/>
    <p:sldId id="263" r:id="rId14"/>
    <p:sldId id="264" r:id="rId15"/>
    <p:sldId id="269"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2C21CA-C8F5-4C6C-A42E-5FF474568A24}" type="datetimeFigureOut">
              <a:rPr lang="en-US" smtClean="0"/>
              <a:t>6/26/2024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9F2480-B9FE-4B88-A34D-020A10D3CBAF}" type="slidenum">
              <a:rPr lang="en-US" smtClean="0"/>
              <a:t>‹#›</a:t>
            </a:fld>
            <a:endParaRPr lang="en-US"/>
          </a:p>
        </p:txBody>
      </p:sp>
    </p:spTree>
    <p:extLst>
      <p:ext uri="{BB962C8B-B14F-4D97-AF65-F5344CB8AC3E}">
        <p14:creationId xmlns:p14="http://schemas.microsoft.com/office/powerpoint/2010/main" val="214092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9F2480-B9FE-4B88-A34D-020A10D3CBAF}" type="slidenum">
              <a:rPr lang="en-US" smtClean="0"/>
              <a:t>14</a:t>
            </a:fld>
            <a:endParaRPr lang="en-US"/>
          </a:p>
        </p:txBody>
      </p:sp>
    </p:spTree>
    <p:extLst>
      <p:ext uri="{BB962C8B-B14F-4D97-AF65-F5344CB8AC3E}">
        <p14:creationId xmlns:p14="http://schemas.microsoft.com/office/powerpoint/2010/main" val="3558035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6/26/2024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6/26/2024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6/26/2024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6/26/2024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educaplay.com/learning-resources/19592578-used_to_infinitive_verb.html" TargetMode="External"/><Relationship Id="rId2" Type="http://schemas.openxmlformats.org/officeDocument/2006/relationships/hyperlink" Target="https://wordwall.net/resource/65416107"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ro-RO" sz="6600" dirty="0">
                <a:solidFill>
                  <a:schemeClr val="tx1"/>
                </a:solidFill>
                <a:latin typeface="Franklin Gothic Demi Cond" panose="020B0706030402020204" pitchFamily="34" charset="0"/>
              </a:rPr>
              <a:t>USED TO + infinitive verb</a:t>
            </a:r>
          </a:p>
        </p:txBody>
      </p:sp>
      <p:sp>
        <p:nvSpPr>
          <p:cNvPr id="2" name="Title 1"/>
          <p:cNvSpPr>
            <a:spLocks noGrp="1"/>
          </p:cNvSpPr>
          <p:nvPr>
            <p:ph type="ctrTitle"/>
          </p:nvPr>
        </p:nvSpPr>
        <p:spPr>
          <a:xfrm>
            <a:off x="457200" y="1505930"/>
            <a:ext cx="8229600" cy="1542070"/>
          </a:xfrm>
        </p:spPr>
        <p:txBody>
          <a:bodyPr>
            <a:normAutofit/>
          </a:bodyPr>
          <a:lstStyle/>
          <a:p>
            <a:r>
              <a:rPr lang="ro-RO" sz="6600" dirty="0">
                <a:latin typeface="Franklin Gothic Demi Cond" panose="020B0706030402020204" pitchFamily="34" charset="0"/>
              </a:rPr>
              <a:t>THE PAST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500F-A663-5D4F-026D-71ACD6E5E2DE}"/>
              </a:ext>
            </a:extLst>
          </p:cNvPr>
          <p:cNvSpPr>
            <a:spLocks noGrp="1"/>
          </p:cNvSpPr>
          <p:nvPr>
            <p:ph type="title"/>
          </p:nvPr>
        </p:nvSpPr>
        <p:spPr/>
        <p:txBody>
          <a:bodyPr/>
          <a:lstStyle/>
          <a:p>
            <a:r>
              <a:rPr lang="ro-RO" b="1" dirty="0">
                <a:solidFill>
                  <a:schemeClr val="tx1"/>
                </a:solidFill>
                <a:latin typeface="Franklin Gothic Demi Cond" panose="020B0706030402020204" pitchFamily="34" charset="0"/>
              </a:rPr>
              <a:t>Tags</a:t>
            </a:r>
            <a:endParaRPr lang="en-US" b="1" dirty="0">
              <a:solidFill>
                <a:schemeClr val="tx1"/>
              </a:solidFill>
              <a:latin typeface="Franklin Gothic Demi Cond" panose="020B0706030402020204" pitchFamily="34" charset="0"/>
            </a:endParaRPr>
          </a:p>
        </p:txBody>
      </p:sp>
      <p:sp>
        <p:nvSpPr>
          <p:cNvPr id="3" name="Content Placeholder 2">
            <a:extLst>
              <a:ext uri="{FF2B5EF4-FFF2-40B4-BE49-F238E27FC236}">
                <a16:creationId xmlns:a16="http://schemas.microsoft.com/office/drawing/2014/main" id="{5A5CB0E6-5B13-907A-5C57-6A54C8AFFB04}"/>
              </a:ext>
            </a:extLst>
          </p:cNvPr>
          <p:cNvSpPr>
            <a:spLocks noGrp="1"/>
          </p:cNvSpPr>
          <p:nvPr>
            <p:ph sz="quarter" idx="1"/>
          </p:nvPr>
        </p:nvSpPr>
        <p:spPr/>
        <p:txBody>
          <a:bodyPr>
            <a:normAutofit/>
          </a:bodyPr>
          <a:lstStyle/>
          <a:p>
            <a:pPr marL="0" indent="0" algn="just">
              <a:buNone/>
            </a:pPr>
            <a:r>
              <a:rPr lang="en-US" sz="4000" b="0" i="0" dirty="0">
                <a:effectLst/>
                <a:latin typeface="Franklin Gothic Demi Cond" panose="020B0706030402020204" pitchFamily="34" charset="0"/>
              </a:rPr>
              <a:t>We normally make tags after </a:t>
            </a:r>
            <a:r>
              <a:rPr lang="en-US" sz="4000" b="0" i="1" dirty="0">
                <a:solidFill>
                  <a:srgbClr val="00B050"/>
                </a:solidFill>
                <a:effectLst/>
                <a:latin typeface="Franklin Gothic Demi Cond" panose="020B0706030402020204" pitchFamily="34" charset="0"/>
              </a:rPr>
              <a:t>used to</a:t>
            </a:r>
            <a:r>
              <a:rPr lang="en-US" sz="4000" b="0" i="0" dirty="0">
                <a:solidFill>
                  <a:srgbClr val="00B050"/>
                </a:solidFill>
                <a:effectLst/>
                <a:latin typeface="Franklin Gothic Demi Cond" panose="020B0706030402020204" pitchFamily="34" charset="0"/>
              </a:rPr>
              <a:t> </a:t>
            </a:r>
            <a:r>
              <a:rPr lang="ro-RO" sz="4000" b="0" i="0" dirty="0">
                <a:solidFill>
                  <a:srgbClr val="00B050"/>
                </a:solidFill>
                <a:effectLst/>
                <a:latin typeface="Franklin Gothic Demi Cond" panose="020B0706030402020204" pitchFamily="34" charset="0"/>
              </a:rPr>
              <a:t> </a:t>
            </a:r>
            <a:r>
              <a:rPr lang="en-US" sz="4000" b="0" i="0" dirty="0">
                <a:effectLst/>
                <a:latin typeface="Franklin Gothic Demi Cond" panose="020B0706030402020204" pitchFamily="34" charset="0"/>
              </a:rPr>
              <a:t>with auxiliary </a:t>
            </a:r>
            <a:r>
              <a:rPr lang="en-US" sz="4000" b="0" i="1" dirty="0">
                <a:solidFill>
                  <a:srgbClr val="FF0000"/>
                </a:solidFill>
                <a:effectLst/>
                <a:latin typeface="Franklin Gothic Demi Cond" panose="020B0706030402020204" pitchFamily="34" charset="0"/>
              </a:rPr>
              <a:t>did</a:t>
            </a:r>
            <a:r>
              <a:rPr lang="ro-RO" sz="4000" b="0" i="1" dirty="0">
                <a:solidFill>
                  <a:srgbClr val="FF0000"/>
                </a:solidFill>
                <a:effectLst/>
                <a:latin typeface="Franklin Gothic Demi Cond" panose="020B0706030402020204" pitchFamily="34" charset="0"/>
              </a:rPr>
              <a:t>.</a:t>
            </a:r>
          </a:p>
          <a:p>
            <a:pPr marL="0" indent="0" algn="just">
              <a:buNone/>
            </a:pPr>
            <a:endParaRPr lang="ro-RO" sz="4000" i="1" dirty="0">
              <a:solidFill>
                <a:srgbClr val="FF0000"/>
              </a:solidFill>
              <a:latin typeface="Franklin Gothic Demi Cond" panose="020B0706030402020204" pitchFamily="34" charset="0"/>
            </a:endParaRPr>
          </a:p>
          <a:p>
            <a:pPr algn="just"/>
            <a:r>
              <a:rPr lang="ro-RO" sz="3600" dirty="0">
                <a:latin typeface="Franklin Gothic Demi Cond" panose="020B0706030402020204" pitchFamily="34" charset="0"/>
              </a:rPr>
              <a:t>We used to love going rollerskating, didn’t we?</a:t>
            </a:r>
          </a:p>
          <a:p>
            <a:pPr algn="just"/>
            <a:r>
              <a:rPr lang="ro-RO" sz="3600" dirty="0">
                <a:latin typeface="Franklin Gothic Demi Cond" panose="020B0706030402020204" pitchFamily="34" charset="0"/>
              </a:rPr>
              <a:t>They used to be in love, didn’t they?</a:t>
            </a:r>
          </a:p>
          <a:p>
            <a:pPr marL="0" indent="0">
              <a:buNone/>
            </a:pPr>
            <a:endParaRPr lang="en-US" sz="3600" dirty="0">
              <a:solidFill>
                <a:srgbClr val="FF0000"/>
              </a:solidFill>
              <a:latin typeface="Franklin Gothic Demi Cond" panose="020B0706030402020204" pitchFamily="34" charset="0"/>
            </a:endParaRPr>
          </a:p>
        </p:txBody>
      </p:sp>
    </p:spTree>
    <p:extLst>
      <p:ext uri="{BB962C8B-B14F-4D97-AF65-F5344CB8AC3E}">
        <p14:creationId xmlns:p14="http://schemas.microsoft.com/office/powerpoint/2010/main" val="923058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5700C4-62EB-56EF-242F-98DF50625A66}"/>
              </a:ext>
            </a:extLst>
          </p:cNvPr>
          <p:cNvSpPr>
            <a:spLocks noGrp="1"/>
          </p:cNvSpPr>
          <p:nvPr>
            <p:ph sz="quarter" idx="1"/>
          </p:nvPr>
        </p:nvSpPr>
        <p:spPr/>
        <p:txBody>
          <a:bodyPr>
            <a:normAutofit fontScale="25000" lnSpcReduction="20000"/>
          </a:bodyPr>
          <a:lstStyle/>
          <a:p>
            <a:endParaRPr lang="ro-RO" b="0" i="0" dirty="0">
              <a:effectLst/>
              <a:latin typeface="Franklin Gothic Demi Cond" panose="020B0706030402020204" pitchFamily="34" charset="0"/>
            </a:endParaRPr>
          </a:p>
          <a:p>
            <a:pPr marL="0" indent="0" algn="just">
              <a:lnSpc>
                <a:spcPct val="150000"/>
              </a:lnSpc>
              <a:buNone/>
            </a:pPr>
            <a:r>
              <a:rPr lang="ro-RO" sz="3600" b="0" i="0" dirty="0">
                <a:effectLst/>
                <a:latin typeface="Franklin Gothic Demi Cond" panose="020B0706030402020204" pitchFamily="34" charset="0"/>
              </a:rPr>
              <a:t>	</a:t>
            </a:r>
            <a:r>
              <a:rPr lang="en-GB" sz="12800" b="0" i="0" dirty="0">
                <a:effectLst/>
                <a:latin typeface="Franklin Gothic Demi Cond" panose="020B0706030402020204" pitchFamily="34" charset="0"/>
              </a:rPr>
              <a:t>We can always use the past simple as an alternative to </a:t>
            </a:r>
            <a:r>
              <a:rPr lang="en-GB" sz="12800" b="0" i="0" dirty="0">
                <a:solidFill>
                  <a:srgbClr val="00B050"/>
                </a:solidFill>
                <a:effectLst/>
                <a:latin typeface="Franklin Gothic Demi Cond" panose="020B0706030402020204" pitchFamily="34" charset="0"/>
              </a:rPr>
              <a:t>used to </a:t>
            </a:r>
            <a:r>
              <a:rPr lang="en-GB" sz="12800" b="0" i="0" dirty="0" err="1">
                <a:effectLst/>
                <a:latin typeface="Franklin Gothic Demi Cond" panose="020B0706030402020204" pitchFamily="34" charset="0"/>
              </a:rPr>
              <a:t>to</a:t>
            </a:r>
            <a:r>
              <a:rPr lang="en-GB" sz="12800" b="0" i="0" dirty="0">
                <a:effectLst/>
                <a:latin typeface="Franklin Gothic Demi Cond" panose="020B0706030402020204" pitchFamily="34" charset="0"/>
              </a:rPr>
              <a:t> talk about past states or habits. The main difference is that that past simple does not emphasize the repeated or continuous nature of the action or situation. Also, the past simple doesn’t make it so clear that the thing is no longer true.</a:t>
            </a:r>
          </a:p>
          <a:p>
            <a:endParaRPr lang="ro-RO" sz="12800" dirty="0">
              <a:highlight>
                <a:srgbClr val="FFFFFF"/>
              </a:highlight>
              <a:latin typeface="Franklin Gothic Demi Cond" panose="020B0706030402020204" pitchFamily="34" charset="0"/>
            </a:endParaRPr>
          </a:p>
          <a:p>
            <a:endParaRPr lang="ro-RO" b="0" i="0" dirty="0">
              <a:effectLst/>
              <a:highlight>
                <a:srgbClr val="FFFFFF"/>
              </a:highlight>
              <a:latin typeface="Franklin Gothic Demi Cond" panose="020B0706030402020204" pitchFamily="34" charset="0"/>
            </a:endParaRPr>
          </a:p>
          <a:p>
            <a:endParaRPr lang="ro-RO" dirty="0">
              <a:highlight>
                <a:srgbClr val="FFFFFF"/>
              </a:highlight>
              <a:latin typeface="Franklin Gothic Demi Cond" panose="020B0706030402020204" pitchFamily="34" charset="0"/>
            </a:endParaRPr>
          </a:p>
        </p:txBody>
      </p:sp>
      <p:pic>
        <p:nvPicPr>
          <p:cNvPr id="5" name="Graphic 4" descr="Lightbulb and gear">
            <a:extLst>
              <a:ext uri="{FF2B5EF4-FFF2-40B4-BE49-F238E27FC236}">
                <a16:creationId xmlns:a16="http://schemas.microsoft.com/office/drawing/2014/main" id="{11E4F557-EACA-0732-88C4-1B4D645A2C8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6800" y="388938"/>
            <a:ext cx="914400" cy="914400"/>
          </a:xfrm>
          <a:prstGeom prst="rect">
            <a:avLst/>
          </a:prstGeom>
        </p:spPr>
      </p:pic>
    </p:spTree>
    <p:extLst>
      <p:ext uri="{BB962C8B-B14F-4D97-AF65-F5344CB8AC3E}">
        <p14:creationId xmlns:p14="http://schemas.microsoft.com/office/powerpoint/2010/main" val="548813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AEC32-65CF-A1B6-9279-AC8E1FB819EF}"/>
              </a:ext>
            </a:extLst>
          </p:cNvPr>
          <p:cNvSpPr>
            <a:spLocks noGrp="1"/>
          </p:cNvSpPr>
          <p:nvPr>
            <p:ph type="title"/>
          </p:nvPr>
        </p:nvSpPr>
        <p:spPr/>
        <p:txBody>
          <a:bodyPr/>
          <a:lstStyle/>
          <a:p>
            <a:r>
              <a:rPr lang="ro-RO" dirty="0">
                <a:solidFill>
                  <a:schemeClr val="tx1"/>
                </a:solidFill>
                <a:latin typeface="Franklin Gothic Demi Cond" panose="020B0706030402020204" pitchFamily="34" charset="0"/>
              </a:rPr>
              <a:t>Practice makes perfect!</a:t>
            </a:r>
            <a:endParaRPr lang="en-US" dirty="0">
              <a:solidFill>
                <a:schemeClr val="tx1"/>
              </a:solidFill>
              <a:latin typeface="Franklin Gothic Demi Cond" panose="020B0706030402020204" pitchFamily="34" charset="0"/>
            </a:endParaRPr>
          </a:p>
        </p:txBody>
      </p:sp>
      <p:sp>
        <p:nvSpPr>
          <p:cNvPr id="3" name="Content Placeholder 2">
            <a:extLst>
              <a:ext uri="{FF2B5EF4-FFF2-40B4-BE49-F238E27FC236}">
                <a16:creationId xmlns:a16="http://schemas.microsoft.com/office/drawing/2014/main" id="{C178CB60-B031-33A8-1741-FA90C2AE2BAF}"/>
              </a:ext>
            </a:extLst>
          </p:cNvPr>
          <p:cNvSpPr>
            <a:spLocks noGrp="1"/>
          </p:cNvSpPr>
          <p:nvPr>
            <p:ph sz="quarter" idx="1"/>
          </p:nvPr>
        </p:nvSpPr>
        <p:spPr/>
        <p:txBody>
          <a:bodyPr>
            <a:normAutofit/>
          </a:bodyPr>
          <a:lstStyle/>
          <a:p>
            <a:endParaRPr lang="ro-RO" sz="3600" dirty="0">
              <a:latin typeface="Franklin Gothic Demi Cond" panose="020B0706030402020204" pitchFamily="34" charset="0"/>
            </a:endParaRPr>
          </a:p>
          <a:p>
            <a:pPr marL="0" indent="0">
              <a:buNone/>
            </a:pPr>
            <a:r>
              <a:rPr lang="ro-RO" sz="3600" dirty="0">
                <a:latin typeface="Franklin Gothic Demi Cond" panose="020B0706030402020204" pitchFamily="34" charset="0"/>
              </a:rPr>
              <a:t>	L</a:t>
            </a:r>
            <a:r>
              <a:rPr lang="en-US" sz="3600" dirty="0">
                <a:latin typeface="Franklin Gothic Demi Cond" panose="020B0706030402020204" pitchFamily="34" charset="0"/>
              </a:rPr>
              <a:t>et</a:t>
            </a:r>
            <a:r>
              <a:rPr lang="ro-RO" sz="3600" dirty="0">
                <a:latin typeface="Franklin Gothic Demi Cond" panose="020B0706030402020204" pitchFamily="34" charset="0"/>
              </a:rPr>
              <a:t>’</a:t>
            </a:r>
            <a:r>
              <a:rPr lang="en-US" sz="3600" dirty="0">
                <a:latin typeface="Franklin Gothic Demi Cond" panose="020B0706030402020204" pitchFamily="34" charset="0"/>
              </a:rPr>
              <a:t>s see what you</a:t>
            </a:r>
            <a:r>
              <a:rPr lang="ro-RO" sz="3600" dirty="0">
                <a:latin typeface="Franklin Gothic Demi Cond" panose="020B0706030402020204" pitchFamily="34" charset="0"/>
              </a:rPr>
              <a:t>’</a:t>
            </a:r>
            <a:r>
              <a:rPr lang="en-US" sz="3600" dirty="0" err="1">
                <a:latin typeface="Franklin Gothic Demi Cond" panose="020B0706030402020204" pitchFamily="34" charset="0"/>
              </a:rPr>
              <a:t>ve</a:t>
            </a:r>
            <a:r>
              <a:rPr lang="en-US" sz="3600" dirty="0">
                <a:latin typeface="Franklin Gothic Demi Cond" panose="020B0706030402020204" pitchFamily="34" charset="0"/>
              </a:rPr>
              <a:t> learned. </a:t>
            </a:r>
            <a:endParaRPr lang="ro-RO" sz="3600" dirty="0">
              <a:latin typeface="Franklin Gothic Demi Cond" panose="020B0706030402020204" pitchFamily="34" charset="0"/>
            </a:endParaRPr>
          </a:p>
          <a:p>
            <a:pPr marL="0" indent="0">
              <a:buNone/>
            </a:pPr>
            <a:r>
              <a:rPr lang="ro-RO" sz="3600" dirty="0">
                <a:latin typeface="Franklin Gothic Demi Cond" panose="020B0706030402020204" pitchFamily="34" charset="0"/>
              </a:rPr>
              <a:t>	</a:t>
            </a:r>
            <a:r>
              <a:rPr lang="en-US" sz="3600" dirty="0">
                <a:latin typeface="Franklin Gothic Demi Cond" panose="020B0706030402020204" pitchFamily="34" charset="0"/>
              </a:rPr>
              <a:t>Put your knowledge to the test!</a:t>
            </a:r>
          </a:p>
        </p:txBody>
      </p:sp>
    </p:spTree>
    <p:extLst>
      <p:ext uri="{BB962C8B-B14F-4D97-AF65-F5344CB8AC3E}">
        <p14:creationId xmlns:p14="http://schemas.microsoft.com/office/powerpoint/2010/main" val="4038084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a:solidFill>
                  <a:schemeClr val="tx1"/>
                </a:solidFill>
                <a:latin typeface="Franklin Gothic Demi Cond" panose="020B0706030402020204" pitchFamily="34" charset="0"/>
              </a:rPr>
              <a:t>Choose the correct item. </a:t>
            </a:r>
            <a:r>
              <a:rPr lang="ro-RO" sz="3200" b="1" dirty="0">
                <a:solidFill>
                  <a:schemeClr val="tx1"/>
                </a:solidFill>
                <a:latin typeface="Franklin Gothic Demi Cond" panose="020B0706030402020204" pitchFamily="34" charset="0"/>
              </a:rPr>
              <a:t>Keep in mind that, s</a:t>
            </a:r>
            <a:r>
              <a:rPr lang="en-US" sz="3200" b="1" dirty="0" err="1">
                <a:solidFill>
                  <a:schemeClr val="tx1"/>
                </a:solidFill>
                <a:latin typeface="Franklin Gothic Demi Cond" panose="020B0706030402020204" pitchFamily="34" charset="0"/>
              </a:rPr>
              <a:t>ometimes</a:t>
            </a:r>
            <a:r>
              <a:rPr lang="en-US" sz="3200" b="1" dirty="0">
                <a:solidFill>
                  <a:schemeClr val="tx1"/>
                </a:solidFill>
                <a:latin typeface="Franklin Gothic Demi Cond" panose="020B0706030402020204" pitchFamily="34" charset="0"/>
              </a:rPr>
              <a:t>, both options are correct.</a:t>
            </a:r>
            <a:endParaRPr lang="ro-RO" sz="3200" dirty="0">
              <a:solidFill>
                <a:schemeClr val="tx1"/>
              </a:solidFill>
              <a:latin typeface="Franklin Gothic Demi Cond" panose="020B0706030402020204" pitchFamily="34" charset="0"/>
            </a:endParaRPr>
          </a:p>
        </p:txBody>
      </p:sp>
      <p:sp>
        <p:nvSpPr>
          <p:cNvPr id="3" name="Content Placeholder 2"/>
          <p:cNvSpPr>
            <a:spLocks noGrp="1"/>
          </p:cNvSpPr>
          <p:nvPr>
            <p:ph sz="quarter" idx="1"/>
          </p:nvPr>
        </p:nvSpPr>
        <p:spPr>
          <a:xfrm>
            <a:off x="914400" y="1447800"/>
            <a:ext cx="7772400" cy="4800600"/>
          </a:xfrm>
        </p:spPr>
        <p:txBody>
          <a:bodyPr>
            <a:noAutofit/>
          </a:bodyPr>
          <a:lstStyle/>
          <a:p>
            <a:endParaRPr lang="ro-RO" sz="2800" dirty="0">
              <a:latin typeface="Franklin Gothic Demi Cond" panose="020B0706030402020204" pitchFamily="34" charset="0"/>
            </a:endParaRPr>
          </a:p>
          <a:p>
            <a:r>
              <a:rPr lang="en-US" sz="2800" dirty="0">
                <a:latin typeface="Franklin Gothic Demi Cond" panose="020B0706030402020204" pitchFamily="34" charset="0"/>
              </a:rPr>
              <a:t>1. Mark </a:t>
            </a:r>
            <a:r>
              <a:rPr lang="en-US" sz="2800" b="1" dirty="0">
                <a:solidFill>
                  <a:srgbClr val="0070C0"/>
                </a:solidFill>
                <a:latin typeface="Franklin Gothic Demi Cond" panose="020B0706030402020204" pitchFamily="34" charset="0"/>
              </a:rPr>
              <a:t>used to </a:t>
            </a:r>
            <a:r>
              <a:rPr lang="ro-RO" sz="2800" b="1" dirty="0">
                <a:solidFill>
                  <a:srgbClr val="0070C0"/>
                </a:solidFill>
                <a:latin typeface="Franklin Gothic Demi Cond" panose="020B0706030402020204" pitchFamily="34" charset="0"/>
              </a:rPr>
              <a:t>read</a:t>
            </a:r>
            <a:r>
              <a:rPr lang="en-US" sz="2800" b="1" dirty="0">
                <a:solidFill>
                  <a:srgbClr val="0070C0"/>
                </a:solidFill>
                <a:latin typeface="Franklin Gothic Demi Cond" panose="020B0706030402020204" pitchFamily="34" charset="0"/>
              </a:rPr>
              <a:t>/</a:t>
            </a:r>
            <a:r>
              <a:rPr lang="ro-RO" sz="2800" b="1" dirty="0">
                <a:solidFill>
                  <a:srgbClr val="0070C0"/>
                </a:solidFill>
                <a:latin typeface="Franklin Gothic Demi Cond" panose="020B0706030402020204" pitchFamily="34" charset="0"/>
              </a:rPr>
              <a:t>read </a:t>
            </a:r>
            <a:r>
              <a:rPr lang="ro-RO" sz="2800" dirty="0">
                <a:latin typeface="Franklin Gothic Demi Cond" panose="020B0706030402020204" pitchFamily="34" charset="0"/>
              </a:rPr>
              <a:t>books for fun on his summer holidays, but now he prefers to go fishing.</a:t>
            </a:r>
            <a:endParaRPr lang="en-US" sz="2800" dirty="0">
              <a:latin typeface="Franklin Gothic Demi Cond" panose="020B0706030402020204" pitchFamily="34" charset="0"/>
            </a:endParaRPr>
          </a:p>
          <a:p>
            <a:r>
              <a:rPr lang="en-US" sz="2800" dirty="0">
                <a:latin typeface="Franklin Gothic Demi Cond" panose="020B0706030402020204" pitchFamily="34" charset="0"/>
              </a:rPr>
              <a:t>2. Mary </a:t>
            </a:r>
            <a:r>
              <a:rPr lang="en-US" sz="2800" b="1" dirty="0">
                <a:solidFill>
                  <a:srgbClr val="0070C0"/>
                </a:solidFill>
                <a:latin typeface="Franklin Gothic Demi Cond" panose="020B0706030402020204" pitchFamily="34" charset="0"/>
              </a:rPr>
              <a:t>didn’t use</a:t>
            </a:r>
            <a:r>
              <a:rPr lang="ro-RO" sz="2800" b="1" dirty="0">
                <a:solidFill>
                  <a:srgbClr val="0070C0"/>
                </a:solidFill>
                <a:latin typeface="Franklin Gothic Demi Cond" panose="020B0706030402020204" pitchFamily="34" charset="0"/>
              </a:rPr>
              <a:t>d</a:t>
            </a:r>
            <a:r>
              <a:rPr lang="en-US" sz="2800" b="1" dirty="0">
                <a:solidFill>
                  <a:srgbClr val="0070C0"/>
                </a:solidFill>
                <a:latin typeface="Franklin Gothic Demi Cond" panose="020B0706030402020204" pitchFamily="34" charset="0"/>
              </a:rPr>
              <a:t>/used to </a:t>
            </a:r>
            <a:r>
              <a:rPr lang="ro-RO" sz="2800" b="1" dirty="0">
                <a:solidFill>
                  <a:srgbClr val="0070C0"/>
                </a:solidFill>
                <a:latin typeface="Franklin Gothic Demi Cond" panose="020B0706030402020204" pitchFamily="34" charset="0"/>
              </a:rPr>
              <a:t>go </a:t>
            </a:r>
            <a:r>
              <a:rPr lang="ro-RO" sz="2800" dirty="0">
                <a:latin typeface="Franklin Gothic Demi Cond" panose="020B0706030402020204" pitchFamily="34" charset="0"/>
              </a:rPr>
              <a:t>dancing every Saturday</a:t>
            </a:r>
            <a:r>
              <a:rPr lang="en-US" sz="2800" dirty="0">
                <a:latin typeface="Franklin Gothic Demi Cond" panose="020B0706030402020204" pitchFamily="34" charset="0"/>
              </a:rPr>
              <a:t> when she was at college.</a:t>
            </a:r>
          </a:p>
          <a:p>
            <a:r>
              <a:rPr lang="en-US" sz="2800" dirty="0">
                <a:latin typeface="Franklin Gothic Demi Cond" panose="020B0706030402020204" pitchFamily="34" charset="0"/>
              </a:rPr>
              <a:t>3. My </a:t>
            </a:r>
            <a:r>
              <a:rPr lang="ro-RO" sz="2800" dirty="0">
                <a:latin typeface="Franklin Gothic Demi Cond" panose="020B0706030402020204" pitchFamily="34" charset="0"/>
              </a:rPr>
              <a:t>grandparents</a:t>
            </a:r>
            <a:r>
              <a:rPr lang="en-US" sz="2800" dirty="0">
                <a:latin typeface="Franklin Gothic Demi Cond" panose="020B0706030402020204" pitchFamily="34" charset="0"/>
              </a:rPr>
              <a:t> </a:t>
            </a:r>
            <a:r>
              <a:rPr lang="en-US" sz="2800" b="1" dirty="0">
                <a:solidFill>
                  <a:srgbClr val="0070C0"/>
                </a:solidFill>
                <a:latin typeface="Franklin Gothic Demi Cond" panose="020B0706030402020204" pitchFamily="34" charset="0"/>
              </a:rPr>
              <a:t>used to live/lived </a:t>
            </a:r>
            <a:r>
              <a:rPr lang="ro-RO" sz="2800" dirty="0">
                <a:latin typeface="Franklin Gothic Demi Cond" panose="020B0706030402020204" pitchFamily="34" charset="0"/>
              </a:rPr>
              <a:t>on a farm, but now they are too old to care for animals</a:t>
            </a:r>
            <a:r>
              <a:rPr lang="ro-RO" sz="2800" b="1" dirty="0">
                <a:latin typeface="Franklin Gothic Demi Cond" panose="020B0706030402020204" pitchFamily="34" charset="0"/>
              </a:rPr>
              <a:t>.</a:t>
            </a:r>
          </a:p>
          <a:p>
            <a:r>
              <a:rPr lang="en-US" sz="2800" dirty="0">
                <a:latin typeface="Franklin Gothic Demi Cond" panose="020B0706030402020204" pitchFamily="34" charset="0"/>
              </a:rPr>
              <a:t>4. Jane</a:t>
            </a:r>
            <a:r>
              <a:rPr lang="ro-RO" sz="2800" dirty="0">
                <a:latin typeface="Franklin Gothic Demi Cond" panose="020B0706030402020204" pitchFamily="34" charset="0"/>
              </a:rPr>
              <a:t>t</a:t>
            </a:r>
            <a:r>
              <a:rPr lang="en-US" sz="2800" dirty="0">
                <a:latin typeface="Franklin Gothic Demi Cond" panose="020B0706030402020204" pitchFamily="34" charset="0"/>
              </a:rPr>
              <a:t> </a:t>
            </a:r>
            <a:r>
              <a:rPr lang="en-US" sz="2800" b="1" dirty="0">
                <a:solidFill>
                  <a:srgbClr val="0070C0"/>
                </a:solidFill>
                <a:latin typeface="Franklin Gothic Demi Cond" panose="020B0706030402020204" pitchFamily="34" charset="0"/>
              </a:rPr>
              <a:t>left/used to leave</a:t>
            </a:r>
            <a:r>
              <a:rPr lang="en-US" sz="2800" b="1" dirty="0">
                <a:latin typeface="Franklin Gothic Demi Cond" panose="020B0706030402020204" pitchFamily="34" charset="0"/>
              </a:rPr>
              <a:t> </a:t>
            </a:r>
            <a:r>
              <a:rPr lang="en-US" sz="2800" dirty="0">
                <a:latin typeface="Franklin Gothic Demi Cond" panose="020B0706030402020204" pitchFamily="34" charset="0"/>
              </a:rPr>
              <a:t>for </a:t>
            </a:r>
            <a:r>
              <a:rPr lang="ro-RO" sz="2800" dirty="0">
                <a:latin typeface="Franklin Gothic Demi Cond" panose="020B0706030402020204" pitchFamily="34" charset="0"/>
              </a:rPr>
              <a:t>Paris last night</a:t>
            </a:r>
            <a:r>
              <a:rPr lang="en-US" sz="2800" dirty="0">
                <a:latin typeface="Franklin Gothic Demi Cond" panose="020B0706030402020204" pitchFamily="34" charset="0"/>
              </a:rPr>
              <a:t>.</a:t>
            </a:r>
          </a:p>
          <a:p>
            <a:r>
              <a:rPr lang="en-US" sz="2800" dirty="0">
                <a:latin typeface="Franklin Gothic Demi Cond" panose="020B0706030402020204" pitchFamily="34" charset="0"/>
              </a:rPr>
              <a:t>5. Every summer, we </a:t>
            </a:r>
            <a:r>
              <a:rPr lang="en-US" sz="2800" b="1" dirty="0">
                <a:solidFill>
                  <a:srgbClr val="0070C0"/>
                </a:solidFill>
                <a:latin typeface="Franklin Gothic Demi Cond" panose="020B0706030402020204" pitchFamily="34" charset="0"/>
              </a:rPr>
              <a:t>used to </a:t>
            </a:r>
            <a:r>
              <a:rPr lang="ro-RO" sz="2800" b="1" dirty="0">
                <a:solidFill>
                  <a:srgbClr val="0070C0"/>
                </a:solidFill>
                <a:latin typeface="Franklin Gothic Demi Cond" panose="020B0706030402020204" pitchFamily="34" charset="0"/>
              </a:rPr>
              <a:t>go camping</a:t>
            </a:r>
            <a:r>
              <a:rPr lang="en-US" sz="2800" b="1" dirty="0">
                <a:solidFill>
                  <a:srgbClr val="0070C0"/>
                </a:solidFill>
                <a:latin typeface="Franklin Gothic Demi Cond" panose="020B0706030402020204" pitchFamily="34" charset="0"/>
              </a:rPr>
              <a:t>/</a:t>
            </a:r>
            <a:r>
              <a:rPr lang="ro-RO" sz="2800" b="1" dirty="0">
                <a:solidFill>
                  <a:srgbClr val="0070C0"/>
                </a:solidFill>
                <a:latin typeface="Franklin Gothic Demi Cond" panose="020B0706030402020204" pitchFamily="34" charset="0"/>
              </a:rPr>
              <a:t>went camping </a:t>
            </a:r>
            <a:r>
              <a:rPr lang="ro-RO" sz="2800" dirty="0">
                <a:latin typeface="Franklin Gothic Demi Cond" panose="020B0706030402020204" pitchFamily="34" charset="0"/>
              </a:rPr>
              <a:t>in the mountains for two whole weeks.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1143000"/>
            <a:ext cx="7772400" cy="4876800"/>
          </a:xfrm>
        </p:spPr>
        <p:txBody>
          <a:bodyPr>
            <a:noAutofit/>
          </a:bodyPr>
          <a:lstStyle/>
          <a:p>
            <a:r>
              <a:rPr lang="en-US" sz="2800" dirty="0">
                <a:latin typeface="Franklin Gothic Demi Cond" panose="020B0706030402020204" pitchFamily="34" charset="0"/>
              </a:rPr>
              <a:t>6. Did </a:t>
            </a:r>
            <a:r>
              <a:rPr lang="ro-RO" sz="2800" dirty="0">
                <a:latin typeface="Franklin Gothic Demi Cond" panose="020B0706030402020204" pitchFamily="34" charset="0"/>
              </a:rPr>
              <a:t>your brother</a:t>
            </a:r>
            <a:r>
              <a:rPr lang="en-US" sz="2800" dirty="0">
                <a:latin typeface="Franklin Gothic Demi Cond" panose="020B0706030402020204" pitchFamily="34" charset="0"/>
              </a:rPr>
              <a:t> </a:t>
            </a:r>
            <a:r>
              <a:rPr lang="en-US" sz="2800" b="1" dirty="0">
                <a:solidFill>
                  <a:srgbClr val="0070C0"/>
                </a:solidFill>
                <a:latin typeface="Franklin Gothic Demi Cond" panose="020B0706030402020204" pitchFamily="34" charset="0"/>
              </a:rPr>
              <a:t>use/used to have </a:t>
            </a:r>
            <a:r>
              <a:rPr lang="en-US" sz="2800" dirty="0">
                <a:latin typeface="Franklin Gothic Demi Cond" panose="020B0706030402020204" pitchFamily="34" charset="0"/>
              </a:rPr>
              <a:t>a </a:t>
            </a:r>
            <a:r>
              <a:rPr lang="ro-RO" sz="2800" dirty="0">
                <a:latin typeface="Franklin Gothic Demi Cond" panose="020B0706030402020204" pitchFamily="34" charset="0"/>
              </a:rPr>
              <a:t>stamp </a:t>
            </a:r>
            <a:r>
              <a:rPr lang="en-US" sz="2800" dirty="0">
                <a:latin typeface="Franklin Gothic Demi Cond" panose="020B0706030402020204" pitchFamily="34" charset="0"/>
              </a:rPr>
              <a:t>collection when he was a kid?</a:t>
            </a:r>
          </a:p>
          <a:p>
            <a:r>
              <a:rPr lang="en-US" sz="2800" dirty="0">
                <a:latin typeface="Franklin Gothic Demi Cond" panose="020B0706030402020204" pitchFamily="34" charset="0"/>
              </a:rPr>
              <a:t>7. Paul and his family </a:t>
            </a:r>
            <a:r>
              <a:rPr lang="en-US" sz="2800" b="1" dirty="0">
                <a:solidFill>
                  <a:srgbClr val="0070C0"/>
                </a:solidFill>
                <a:latin typeface="Franklin Gothic Demi Cond" panose="020B0706030402020204" pitchFamily="34" charset="0"/>
              </a:rPr>
              <a:t>used to move/moved </a:t>
            </a:r>
            <a:r>
              <a:rPr lang="en-US" sz="2800" dirty="0">
                <a:latin typeface="Franklin Gothic Demi Cond" panose="020B0706030402020204" pitchFamily="34" charset="0"/>
              </a:rPr>
              <a:t>into their new house last</a:t>
            </a:r>
            <a:r>
              <a:rPr lang="ro-RO" sz="2800" dirty="0">
                <a:latin typeface="Franklin Gothic Demi Cond" panose="020B0706030402020204" pitchFamily="34" charset="0"/>
              </a:rPr>
              <a:t> weekend.</a:t>
            </a:r>
          </a:p>
          <a:p>
            <a:r>
              <a:rPr lang="en-US" sz="2800" dirty="0">
                <a:latin typeface="Franklin Gothic Demi Cond" panose="020B0706030402020204" pitchFamily="34" charset="0"/>
              </a:rPr>
              <a:t>8. Did they </a:t>
            </a:r>
            <a:r>
              <a:rPr lang="en-US" sz="2800" b="1" dirty="0">
                <a:solidFill>
                  <a:srgbClr val="0070C0"/>
                </a:solidFill>
                <a:latin typeface="Franklin Gothic Demi Cond" panose="020B0706030402020204" pitchFamily="34" charset="0"/>
              </a:rPr>
              <a:t>use to have/had </a:t>
            </a:r>
            <a:r>
              <a:rPr lang="ro-RO" sz="2800" b="1" dirty="0">
                <a:latin typeface="Franklin Gothic Demi Cond" panose="020B0706030402020204" pitchFamily="34" charset="0"/>
              </a:rPr>
              <a:t>bikes</a:t>
            </a:r>
            <a:r>
              <a:rPr lang="ro-RO" sz="2800" b="1" dirty="0">
                <a:solidFill>
                  <a:srgbClr val="0070C0"/>
                </a:solidFill>
                <a:latin typeface="Franklin Gothic Demi Cond" panose="020B0706030402020204" pitchFamily="34" charset="0"/>
              </a:rPr>
              <a:t> </a:t>
            </a:r>
            <a:r>
              <a:rPr lang="en-US" sz="2800" dirty="0">
                <a:latin typeface="Franklin Gothic Demi Cond" panose="020B0706030402020204" pitchFamily="34" charset="0"/>
              </a:rPr>
              <a:t>when they were</a:t>
            </a:r>
            <a:r>
              <a:rPr lang="ro-RO" sz="2800" dirty="0">
                <a:latin typeface="Franklin Gothic Demi Cond" panose="020B0706030402020204" pitchFamily="34" charset="0"/>
              </a:rPr>
              <a:t> kids</a:t>
            </a:r>
            <a:r>
              <a:rPr lang="en-US" sz="2800" dirty="0">
                <a:latin typeface="Franklin Gothic Demi Cond" panose="020B0706030402020204" pitchFamily="34" charset="0"/>
              </a:rPr>
              <a:t>?</a:t>
            </a:r>
          </a:p>
          <a:p>
            <a:r>
              <a:rPr lang="en-US" sz="2800" dirty="0">
                <a:latin typeface="Franklin Gothic Demi Cond" panose="020B0706030402020204" pitchFamily="34" charset="0"/>
              </a:rPr>
              <a:t>9. I </a:t>
            </a:r>
            <a:r>
              <a:rPr lang="en-US" sz="2800" b="1" dirty="0">
                <a:solidFill>
                  <a:srgbClr val="0070C0"/>
                </a:solidFill>
                <a:latin typeface="Franklin Gothic Demi Cond" panose="020B0706030402020204" pitchFamily="34" charset="0"/>
              </a:rPr>
              <a:t>didn’t use</a:t>
            </a:r>
            <a:r>
              <a:rPr lang="ro-RO" sz="2800" b="1" dirty="0">
                <a:solidFill>
                  <a:srgbClr val="0070C0"/>
                </a:solidFill>
                <a:latin typeface="Franklin Gothic Demi Cond" panose="020B0706030402020204" pitchFamily="34" charset="0"/>
              </a:rPr>
              <a:t>d</a:t>
            </a:r>
            <a:r>
              <a:rPr lang="en-US" sz="2800" b="1" dirty="0">
                <a:solidFill>
                  <a:srgbClr val="0070C0"/>
                </a:solidFill>
                <a:latin typeface="Franklin Gothic Demi Cond" panose="020B0706030402020204" pitchFamily="34" charset="0"/>
              </a:rPr>
              <a:t>/used </a:t>
            </a:r>
            <a:r>
              <a:rPr lang="en-US" sz="2800" b="1" dirty="0">
                <a:latin typeface="Franklin Gothic Demi Cond" panose="020B0706030402020204" pitchFamily="34" charset="0"/>
              </a:rPr>
              <a:t>to</a:t>
            </a:r>
            <a:r>
              <a:rPr lang="ro-RO" sz="2800" b="1" dirty="0">
                <a:latin typeface="Franklin Gothic Demi Cond" panose="020B0706030402020204" pitchFamily="34" charset="0"/>
              </a:rPr>
              <a:t> sing in the school choir.</a:t>
            </a:r>
            <a:endParaRPr lang="en-US" sz="2800" dirty="0">
              <a:latin typeface="Franklin Gothic Demi Cond" panose="020B0706030402020204" pitchFamily="34" charset="0"/>
            </a:endParaRPr>
          </a:p>
          <a:p>
            <a:r>
              <a:rPr lang="en-US" sz="2800" dirty="0">
                <a:latin typeface="Franklin Gothic Demi Cond" panose="020B0706030402020204" pitchFamily="34" charset="0"/>
              </a:rPr>
              <a:t>10. My </a:t>
            </a:r>
            <a:r>
              <a:rPr lang="ro-RO" sz="2800" dirty="0">
                <a:latin typeface="Franklin Gothic Demi Cond" panose="020B0706030402020204" pitchFamily="34" charset="0"/>
              </a:rPr>
              <a:t>sister</a:t>
            </a:r>
            <a:r>
              <a:rPr lang="en-US" sz="2800" dirty="0">
                <a:latin typeface="Franklin Gothic Demi Cond" panose="020B0706030402020204" pitchFamily="34" charset="0"/>
              </a:rPr>
              <a:t> </a:t>
            </a:r>
            <a:r>
              <a:rPr lang="ro-RO" sz="2800" b="1" dirty="0">
                <a:solidFill>
                  <a:srgbClr val="0070C0"/>
                </a:solidFill>
                <a:latin typeface="Franklin Gothic Demi Cond" panose="020B0706030402020204" pitchFamily="34" charset="0"/>
              </a:rPr>
              <a:t>didn’t use/didn’t used </a:t>
            </a:r>
            <a:r>
              <a:rPr lang="ro-RO" sz="2800" dirty="0">
                <a:latin typeface="Franklin Gothic Demi Cond" panose="020B0706030402020204" pitchFamily="34" charset="0"/>
              </a:rPr>
              <a:t>to eat meat, but now she enjoys it very much.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2181E-FB64-7C34-89EA-7F100E018468}"/>
              </a:ext>
            </a:extLst>
          </p:cNvPr>
          <p:cNvSpPr>
            <a:spLocks noGrp="1"/>
          </p:cNvSpPr>
          <p:nvPr>
            <p:ph type="title"/>
          </p:nvPr>
        </p:nvSpPr>
        <p:spPr/>
        <p:txBody>
          <a:bodyPr>
            <a:normAutofit/>
          </a:bodyPr>
          <a:lstStyle/>
          <a:p>
            <a:r>
              <a:rPr lang="en-US" b="1" dirty="0">
                <a:solidFill>
                  <a:schemeClr val="tx1"/>
                </a:solidFill>
              </a:rPr>
              <a:t>Looking for more challenges? </a:t>
            </a:r>
          </a:p>
        </p:txBody>
      </p:sp>
      <p:sp>
        <p:nvSpPr>
          <p:cNvPr id="3" name="Content Placeholder 2">
            <a:extLst>
              <a:ext uri="{FF2B5EF4-FFF2-40B4-BE49-F238E27FC236}">
                <a16:creationId xmlns:a16="http://schemas.microsoft.com/office/drawing/2014/main" id="{9AC2F794-FB02-E6F1-93D4-9FEC8D3C35FB}"/>
              </a:ext>
            </a:extLst>
          </p:cNvPr>
          <p:cNvSpPr>
            <a:spLocks noGrp="1"/>
          </p:cNvSpPr>
          <p:nvPr>
            <p:ph sz="quarter" idx="1"/>
          </p:nvPr>
        </p:nvSpPr>
        <p:spPr/>
        <p:txBody>
          <a:bodyPr>
            <a:normAutofit/>
          </a:bodyPr>
          <a:lstStyle/>
          <a:p>
            <a:pPr marL="0" indent="0" algn="just">
              <a:buNone/>
            </a:pPr>
            <a:r>
              <a:rPr lang="en-US" sz="3600" dirty="0">
                <a:latin typeface="Franklin Gothic Demi Cond" panose="020B0706030402020204" pitchFamily="34" charset="0"/>
              </a:rPr>
              <a:t>There are other fun games out there that </a:t>
            </a:r>
            <a:r>
              <a:rPr lang="ro-RO" sz="3600" dirty="0">
                <a:latin typeface="Franklin Gothic Demi Cond" panose="020B0706030402020204" pitchFamily="34" charset="0"/>
              </a:rPr>
              <a:t>can </a:t>
            </a:r>
            <a:r>
              <a:rPr lang="en-US" sz="3600" dirty="0">
                <a:latin typeface="Franklin Gothic Demi Cond" panose="020B0706030402020204" pitchFamily="34" charset="0"/>
              </a:rPr>
              <a:t>test your knowledge</a:t>
            </a:r>
            <a:r>
              <a:rPr lang="ro-RO" sz="3600" dirty="0">
                <a:latin typeface="Franklin Gothic Demi Cond" panose="020B0706030402020204" pitchFamily="34" charset="0"/>
              </a:rPr>
              <a:t>.</a:t>
            </a:r>
          </a:p>
          <a:p>
            <a:pPr marL="0" indent="0">
              <a:buNone/>
            </a:pPr>
            <a:endParaRPr lang="ro-RO" sz="3200" dirty="0">
              <a:latin typeface="Franklin Gothic Demi Cond" panose="020B0706030402020204" pitchFamily="34" charset="0"/>
              <a:hlinkClick r:id="rId2"/>
            </a:endParaRPr>
          </a:p>
          <a:p>
            <a:r>
              <a:rPr lang="en-US" sz="2800" b="1" dirty="0">
                <a:latin typeface="Franklin Gothic Demi Cond" panose="020B0706030402020204" pitchFamily="34" charset="0"/>
                <a:hlinkClick r:id="rId2"/>
              </a:rPr>
              <a:t>https://wordwall.net/resource/65416107</a:t>
            </a:r>
            <a:endParaRPr lang="ro-RO" sz="2800" b="1" dirty="0">
              <a:latin typeface="Franklin Gothic Demi Cond" panose="020B0706030402020204" pitchFamily="34" charset="0"/>
            </a:endParaRPr>
          </a:p>
          <a:p>
            <a:pPr marL="0" indent="0">
              <a:buNone/>
            </a:pPr>
            <a:endParaRPr lang="ro-RO" sz="2800" b="1" dirty="0">
              <a:latin typeface="Franklin Gothic Demi Cond" panose="020B0706030402020204" pitchFamily="34" charset="0"/>
            </a:endParaRPr>
          </a:p>
          <a:p>
            <a:r>
              <a:rPr lang="en-US" sz="2800" b="1" dirty="0">
                <a:latin typeface="Franklin Gothic Demi Cond" panose="020B0706030402020204" pitchFamily="34" charset="0"/>
                <a:hlinkClick r:id="rId3"/>
              </a:rPr>
              <a:t>https://www.educaplay.com/learning-resources/19592578-used_to_infinitive_verb.html</a:t>
            </a:r>
            <a:endParaRPr lang="ro-RO" sz="2800" b="1" dirty="0">
              <a:latin typeface="Franklin Gothic Demi Cond" panose="020B0706030402020204" pitchFamily="34" charset="0"/>
            </a:endParaRPr>
          </a:p>
          <a:p>
            <a:endParaRPr lang="en-US" sz="3600" dirty="0">
              <a:latin typeface="Franklin Gothic Demi Cond" panose="020B0706030402020204" pitchFamily="34" charset="0"/>
            </a:endParaRPr>
          </a:p>
        </p:txBody>
      </p:sp>
    </p:spTree>
    <p:extLst>
      <p:ext uri="{BB962C8B-B14F-4D97-AF65-F5344CB8AC3E}">
        <p14:creationId xmlns:p14="http://schemas.microsoft.com/office/powerpoint/2010/main" val="1673908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solidFill>
                  <a:schemeClr val="tx1"/>
                </a:solidFill>
                <a:latin typeface="Franklin Gothic Demi Cond" panose="020B0706030402020204" pitchFamily="34" charset="0"/>
              </a:rPr>
              <a:t>Well done!</a:t>
            </a:r>
          </a:p>
        </p:txBody>
      </p:sp>
      <p:pic>
        <p:nvPicPr>
          <p:cNvPr id="7" name="Content Placeholder 6" descr="Smiling face with no fill">
            <a:extLst>
              <a:ext uri="{FF2B5EF4-FFF2-40B4-BE49-F238E27FC236}">
                <a16:creationId xmlns:a16="http://schemas.microsoft.com/office/drawing/2014/main" id="{0809BE38-5B66-2B8C-817C-1F93A6450635}"/>
              </a:ext>
            </a:extLst>
          </p:cNvPr>
          <p:cNvPicPr>
            <a:picLocks noGrp="1" noChangeAspect="1"/>
          </p:cNvPicPr>
          <p:nvPr>
            <p:ph sz="quarter"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81250" y="1238250"/>
            <a:ext cx="4381500" cy="43815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normAutofit/>
          </a:bodyPr>
          <a:lstStyle/>
          <a:p>
            <a:pPr algn="ctr"/>
            <a:r>
              <a:rPr lang="ro-RO" b="1" dirty="0">
                <a:solidFill>
                  <a:schemeClr val="tx1"/>
                </a:solidFill>
                <a:latin typeface="Franklin Gothic Demi Cond" panose="020B0706030402020204" pitchFamily="34" charset="0"/>
              </a:rPr>
              <a:t>USED TO + INFINITIVE VERB</a:t>
            </a:r>
          </a:p>
        </p:txBody>
      </p:sp>
      <p:sp>
        <p:nvSpPr>
          <p:cNvPr id="3" name="Content Placeholder 2"/>
          <p:cNvSpPr>
            <a:spLocks noGrp="1"/>
          </p:cNvSpPr>
          <p:nvPr>
            <p:ph sz="quarter" idx="1"/>
          </p:nvPr>
        </p:nvSpPr>
        <p:spPr/>
        <p:txBody>
          <a:bodyPr>
            <a:normAutofit/>
          </a:bodyPr>
          <a:lstStyle/>
          <a:p>
            <a:endParaRPr lang="ro-RO" sz="4000" b="1" dirty="0"/>
          </a:p>
          <a:p>
            <a:pPr marL="0" indent="0" algn="just">
              <a:buNone/>
            </a:pPr>
            <a:r>
              <a:rPr lang="en-US" sz="4000" dirty="0">
                <a:latin typeface="Franklin Gothic Demi Cond" panose="020B0706030402020204" pitchFamily="34" charset="0"/>
              </a:rPr>
              <a:t>We use this expression to talk about habits or repeated actions in the past which we don</a:t>
            </a:r>
            <a:r>
              <a:rPr lang="ro-RO" sz="4000" dirty="0">
                <a:latin typeface="Franklin Gothic Demi Cond" panose="020B0706030402020204" pitchFamily="34" charset="0"/>
              </a:rPr>
              <a:t>’</a:t>
            </a:r>
            <a:r>
              <a:rPr lang="en-US" sz="4000" dirty="0">
                <a:latin typeface="Franklin Gothic Demi Cond" panose="020B0706030402020204" pitchFamily="34" charset="0"/>
              </a:rPr>
              <a:t>t do in the present.</a:t>
            </a:r>
            <a:endParaRPr lang="ro-RO" sz="4000" b="1" dirty="0">
              <a:latin typeface="Franklin Gothic Demi Cond" panose="020B07060304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a:solidFill>
                  <a:schemeClr val="tx1"/>
                </a:solidFill>
                <a:latin typeface="Franklin Gothic Demi Cond" panose="020B0706030402020204" pitchFamily="34" charset="0"/>
              </a:rPr>
              <a:t>Affirmative form</a:t>
            </a:r>
          </a:p>
        </p:txBody>
      </p:sp>
      <p:sp>
        <p:nvSpPr>
          <p:cNvPr id="3" name="Content Placeholder 2"/>
          <p:cNvSpPr>
            <a:spLocks noGrp="1"/>
          </p:cNvSpPr>
          <p:nvPr>
            <p:ph sz="quarter" idx="1"/>
          </p:nvPr>
        </p:nvSpPr>
        <p:spPr>
          <a:xfrm>
            <a:off x="914400" y="1447800"/>
            <a:ext cx="7772400" cy="4191000"/>
          </a:xfrm>
        </p:spPr>
        <p:txBody>
          <a:bodyPr>
            <a:noAutofit/>
          </a:bodyPr>
          <a:lstStyle/>
          <a:p>
            <a:pPr marL="0" indent="0" algn="just">
              <a:buNone/>
            </a:pPr>
            <a:r>
              <a:rPr lang="en-US" sz="3200" dirty="0">
                <a:latin typeface="Franklin Gothic Demi Cond" panose="020B0706030402020204" pitchFamily="34" charset="0"/>
              </a:rPr>
              <a:t>In statements, the form </a:t>
            </a:r>
            <a:r>
              <a:rPr lang="en-US" sz="3200" b="1" i="1" dirty="0">
                <a:solidFill>
                  <a:srgbClr val="00B050"/>
                </a:solidFill>
                <a:latin typeface="Franklin Gothic Demi Cond" panose="020B0706030402020204" pitchFamily="34" charset="0"/>
              </a:rPr>
              <a:t>used to </a:t>
            </a:r>
            <a:r>
              <a:rPr lang="ro-RO" sz="3200" b="1" i="1" dirty="0">
                <a:solidFill>
                  <a:srgbClr val="00B050"/>
                </a:solidFill>
                <a:latin typeface="Franklin Gothic Demi Cond" panose="020B0706030402020204" pitchFamily="34" charset="0"/>
              </a:rPr>
              <a:t> </a:t>
            </a:r>
            <a:r>
              <a:rPr lang="en-US" sz="3200" dirty="0">
                <a:latin typeface="Franklin Gothic Demi Cond" panose="020B0706030402020204" pitchFamily="34" charset="0"/>
              </a:rPr>
              <a:t>does not change.</a:t>
            </a:r>
          </a:p>
          <a:p>
            <a:pPr algn="just"/>
            <a:r>
              <a:rPr lang="ro-RO" sz="3200" dirty="0">
                <a:latin typeface="Franklin Gothic Demi Cond" panose="020B0706030402020204" pitchFamily="34" charset="0"/>
              </a:rPr>
              <a:t>He </a:t>
            </a:r>
            <a:r>
              <a:rPr lang="ro-RO" sz="3200" dirty="0">
                <a:solidFill>
                  <a:srgbClr val="00B050"/>
                </a:solidFill>
                <a:latin typeface="Franklin Gothic Demi Cond" panose="020B0706030402020204" pitchFamily="34" charset="0"/>
              </a:rPr>
              <a:t>used</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to</a:t>
            </a:r>
            <a:r>
              <a:rPr lang="ro-RO" sz="3200" dirty="0">
                <a:solidFill>
                  <a:srgbClr val="0070C0"/>
                </a:solidFill>
                <a:latin typeface="Franklin Gothic Demi Cond" panose="020B0706030402020204" pitchFamily="34" charset="0"/>
              </a:rPr>
              <a:t> go </a:t>
            </a:r>
            <a:r>
              <a:rPr lang="ro-RO" sz="3200" dirty="0">
                <a:latin typeface="Franklin Gothic Demi Cond" panose="020B0706030402020204" pitchFamily="34" charset="0"/>
              </a:rPr>
              <a:t>clubbing every night when he was  single. </a:t>
            </a:r>
          </a:p>
          <a:p>
            <a:pPr algn="just">
              <a:buNone/>
            </a:pPr>
            <a:r>
              <a:rPr lang="ro-RO" sz="3200" dirty="0">
                <a:latin typeface="Franklin Gothic Demi Cond" panose="020B0706030402020204" pitchFamily="34" charset="0"/>
              </a:rPr>
              <a:t>	(but now he is married with children)</a:t>
            </a:r>
          </a:p>
          <a:p>
            <a:pPr algn="just"/>
            <a:r>
              <a:rPr lang="ro-RO" sz="3200" dirty="0">
                <a:latin typeface="Franklin Gothic Demi Cond" panose="020B0706030402020204" pitchFamily="34" charset="0"/>
              </a:rPr>
              <a:t>My dad </a:t>
            </a:r>
            <a:r>
              <a:rPr lang="ro-RO" sz="3200" dirty="0">
                <a:solidFill>
                  <a:srgbClr val="00B050"/>
                </a:solidFill>
                <a:latin typeface="Franklin Gothic Demi Cond" panose="020B0706030402020204" pitchFamily="34" charset="0"/>
              </a:rPr>
              <a:t>used</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to</a:t>
            </a:r>
            <a:r>
              <a:rPr lang="ro-RO" sz="3200" dirty="0">
                <a:solidFill>
                  <a:srgbClr val="0070C0"/>
                </a:solidFill>
                <a:latin typeface="Franklin Gothic Demi Cond" panose="020B0706030402020204" pitchFamily="34" charset="0"/>
              </a:rPr>
              <a:t> drive </a:t>
            </a:r>
            <a:r>
              <a:rPr lang="ro-RO" sz="3200" dirty="0">
                <a:latin typeface="Franklin Gothic Demi Cond" panose="020B0706030402020204" pitchFamily="34" charset="0"/>
              </a:rPr>
              <a:t>me to school. </a:t>
            </a:r>
          </a:p>
          <a:p>
            <a:pPr algn="just">
              <a:buNone/>
            </a:pPr>
            <a:r>
              <a:rPr lang="ro-RO" sz="3200" dirty="0">
                <a:latin typeface="Franklin Gothic Demi Cond" panose="020B0706030402020204" pitchFamily="34" charset="0"/>
              </a:rPr>
              <a:t>	(but now I prefer to ride my bike)</a:t>
            </a:r>
          </a:p>
          <a:p>
            <a:pPr algn="just"/>
            <a:r>
              <a:rPr lang="ro-RO" sz="3200" dirty="0">
                <a:latin typeface="Franklin Gothic Demi Cond" panose="020B0706030402020204" pitchFamily="34" charset="0"/>
              </a:rPr>
              <a:t>I </a:t>
            </a:r>
            <a:r>
              <a:rPr lang="ro-RO" sz="3200" dirty="0">
                <a:solidFill>
                  <a:srgbClr val="00B050"/>
                </a:solidFill>
                <a:latin typeface="Franklin Gothic Demi Cond" panose="020B0706030402020204" pitchFamily="34" charset="0"/>
              </a:rPr>
              <a:t>used</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to</a:t>
            </a:r>
            <a:r>
              <a:rPr lang="ro-RO" sz="3200" dirty="0">
                <a:solidFill>
                  <a:srgbClr val="0070C0"/>
                </a:solidFill>
                <a:latin typeface="Franklin Gothic Demi Cond" panose="020B0706030402020204" pitchFamily="34" charset="0"/>
              </a:rPr>
              <a:t> drink </a:t>
            </a:r>
            <a:r>
              <a:rPr lang="ro-RO" sz="3200" dirty="0">
                <a:latin typeface="Franklin Gothic Demi Cond" panose="020B0706030402020204" pitchFamily="34" charset="0"/>
              </a:rPr>
              <a:t>coffee before going to work.</a:t>
            </a:r>
          </a:p>
          <a:p>
            <a:pPr algn="just">
              <a:buNone/>
            </a:pPr>
            <a:r>
              <a:rPr lang="ro-RO" sz="3200" dirty="0">
                <a:latin typeface="Franklin Gothic Demi Cond" panose="020B0706030402020204" pitchFamily="34" charset="0"/>
              </a:rPr>
              <a:t>	(but now I drink tea)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a:solidFill>
                  <a:schemeClr val="tx1"/>
                </a:solidFill>
                <a:latin typeface="Franklin Gothic Demi Cond" panose="020B0706030402020204" pitchFamily="34" charset="0"/>
              </a:rPr>
              <a:t>Negative </a:t>
            </a:r>
            <a:r>
              <a:rPr lang="en-US" b="1" dirty="0">
                <a:solidFill>
                  <a:schemeClr val="tx1"/>
                </a:solidFill>
                <a:latin typeface="Franklin Gothic Demi Cond" panose="020B0706030402020204" pitchFamily="34" charset="0"/>
              </a:rPr>
              <a:t>form</a:t>
            </a:r>
            <a:r>
              <a:rPr lang="ro-RO" b="1" dirty="0">
                <a:solidFill>
                  <a:schemeClr val="tx1"/>
                </a:solidFill>
                <a:latin typeface="Franklin Gothic Demi Cond" panose="020B0706030402020204" pitchFamily="34" charset="0"/>
              </a:rPr>
              <a:t>: </a:t>
            </a:r>
            <a:r>
              <a:rPr lang="ro-RO" b="1" dirty="0">
                <a:solidFill>
                  <a:srgbClr val="FF0000"/>
                </a:solidFill>
                <a:latin typeface="Franklin Gothic Demi Cond" panose="020B0706030402020204" pitchFamily="34" charset="0"/>
              </a:rPr>
              <a:t>didn’t</a:t>
            </a:r>
            <a:r>
              <a:rPr lang="ro-RO" b="1" dirty="0">
                <a:solidFill>
                  <a:schemeClr val="tx1"/>
                </a:solidFill>
                <a:latin typeface="Franklin Gothic Demi Cond" panose="020B0706030402020204" pitchFamily="34" charset="0"/>
              </a:rPr>
              <a:t> </a:t>
            </a:r>
            <a:r>
              <a:rPr lang="ro-RO" b="1" dirty="0">
                <a:solidFill>
                  <a:srgbClr val="00B050"/>
                </a:solidFill>
                <a:latin typeface="Franklin Gothic Demi Cond" panose="020B0706030402020204" pitchFamily="34" charset="0"/>
              </a:rPr>
              <a:t>use to</a:t>
            </a:r>
          </a:p>
        </p:txBody>
      </p:sp>
      <p:sp>
        <p:nvSpPr>
          <p:cNvPr id="3" name="Content Placeholder 2"/>
          <p:cNvSpPr>
            <a:spLocks noGrp="1"/>
          </p:cNvSpPr>
          <p:nvPr>
            <p:ph sz="quarter" idx="1"/>
          </p:nvPr>
        </p:nvSpPr>
        <p:spPr/>
        <p:txBody>
          <a:bodyPr>
            <a:normAutofit/>
          </a:bodyPr>
          <a:lstStyle/>
          <a:p>
            <a:pPr marL="0" indent="0" algn="just">
              <a:buNone/>
            </a:pPr>
            <a:r>
              <a:rPr lang="ro-RO" sz="3200" dirty="0">
                <a:latin typeface="Franklin Gothic Demi Cond" panose="020B0706030402020204" pitchFamily="34" charset="0"/>
              </a:rPr>
              <a:t>The negative of </a:t>
            </a:r>
            <a:r>
              <a:rPr lang="ro-RO" sz="3200" b="1" i="1" dirty="0">
                <a:solidFill>
                  <a:srgbClr val="00B050"/>
                </a:solidFill>
                <a:latin typeface="Franklin Gothic Demi Cond" panose="020B0706030402020204" pitchFamily="34" charset="0"/>
              </a:rPr>
              <a:t>used to </a:t>
            </a:r>
            <a:r>
              <a:rPr lang="ro-RO" sz="3200" dirty="0">
                <a:latin typeface="Franklin Gothic Demi Cond" panose="020B0706030402020204" pitchFamily="34" charset="0"/>
              </a:rPr>
              <a:t>is most commonly </a:t>
            </a:r>
            <a:r>
              <a:rPr lang="ro-RO" sz="3200" i="1" dirty="0">
                <a:solidFill>
                  <a:srgbClr val="FF0000"/>
                </a:solidFill>
                <a:latin typeface="Franklin Gothic Demi Cond" panose="020B0706030402020204" pitchFamily="34" charset="0"/>
              </a:rPr>
              <a:t>didn’t </a:t>
            </a:r>
            <a:r>
              <a:rPr lang="ro-RO" sz="3200" i="1" dirty="0">
                <a:solidFill>
                  <a:srgbClr val="00B050"/>
                </a:solidFill>
                <a:latin typeface="Franklin Gothic Demi Cond" panose="020B0706030402020204" pitchFamily="34" charset="0"/>
              </a:rPr>
              <a:t>use to</a:t>
            </a:r>
            <a:r>
              <a:rPr lang="ro-RO" sz="3200" i="1" dirty="0">
                <a:latin typeface="Franklin Gothic Demi Cond" panose="020B0706030402020204" pitchFamily="34" charset="0"/>
              </a:rPr>
              <a:t>.</a:t>
            </a:r>
          </a:p>
          <a:p>
            <a:pPr marL="0" indent="0" algn="just">
              <a:buNone/>
            </a:pPr>
            <a:endParaRPr lang="ro-RO" sz="3200" dirty="0">
              <a:latin typeface="Franklin Gothic Demi Cond" panose="020B0706030402020204" pitchFamily="34" charset="0"/>
            </a:endParaRPr>
          </a:p>
          <a:p>
            <a:pPr algn="just"/>
            <a:r>
              <a:rPr lang="ro-RO" sz="3200" dirty="0">
                <a:latin typeface="Franklin Gothic Demi Cond" panose="020B0706030402020204" pitchFamily="34" charset="0"/>
              </a:rPr>
              <a:t>I </a:t>
            </a:r>
            <a:r>
              <a:rPr lang="ro-RO" sz="3200" dirty="0">
                <a:solidFill>
                  <a:srgbClr val="FF0000"/>
                </a:solidFill>
                <a:latin typeface="Franklin Gothic Demi Cond" panose="020B0706030402020204" pitchFamily="34" charset="0"/>
              </a:rPr>
              <a:t>didn’t</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use to </a:t>
            </a:r>
            <a:r>
              <a:rPr lang="ro-RO" sz="3200" dirty="0">
                <a:solidFill>
                  <a:srgbClr val="002060"/>
                </a:solidFill>
                <a:latin typeface="Franklin Gothic Demi Cond" panose="020B0706030402020204" pitchFamily="34" charset="0"/>
              </a:rPr>
              <a:t>go </a:t>
            </a:r>
            <a:r>
              <a:rPr lang="ro-RO" sz="3200" dirty="0">
                <a:latin typeface="Franklin Gothic Demi Cond" panose="020B0706030402020204" pitchFamily="34" charset="0"/>
              </a:rPr>
              <a:t>to the cinema when I lived with my grandparents.</a:t>
            </a:r>
          </a:p>
          <a:p>
            <a:pPr algn="just"/>
            <a:r>
              <a:rPr lang="ro-RO" sz="3200" dirty="0">
                <a:latin typeface="Franklin Gothic Demi Cond" panose="020B0706030402020204" pitchFamily="34" charset="0"/>
              </a:rPr>
              <a:t>My parents </a:t>
            </a:r>
            <a:r>
              <a:rPr lang="ro-RO" sz="3200" dirty="0">
                <a:solidFill>
                  <a:srgbClr val="FF0000"/>
                </a:solidFill>
                <a:latin typeface="Franklin Gothic Demi Cond" panose="020B0706030402020204" pitchFamily="34" charset="0"/>
              </a:rPr>
              <a:t>didn’t</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use</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to</a:t>
            </a:r>
            <a:r>
              <a:rPr lang="ro-RO" sz="3200" dirty="0">
                <a:solidFill>
                  <a:srgbClr val="002060"/>
                </a:solidFill>
                <a:latin typeface="Franklin Gothic Demi Cond" panose="020B0706030402020204" pitchFamily="34" charset="0"/>
              </a:rPr>
              <a:t> drive </a:t>
            </a:r>
            <a:r>
              <a:rPr lang="ro-RO" sz="3200" dirty="0">
                <a:latin typeface="Franklin Gothic Demi Cond" panose="020B0706030402020204" pitchFamily="34" charset="0"/>
              </a:rPr>
              <a:t>me to school.</a:t>
            </a:r>
          </a:p>
          <a:p>
            <a:pPr algn="just"/>
            <a:r>
              <a:rPr lang="ro-RO" sz="3200" dirty="0">
                <a:latin typeface="Franklin Gothic Demi Cond" panose="020B0706030402020204" pitchFamily="34" charset="0"/>
              </a:rPr>
              <a:t>My father </a:t>
            </a:r>
            <a:r>
              <a:rPr lang="ro-RO" sz="3200" dirty="0">
                <a:solidFill>
                  <a:srgbClr val="FF0000"/>
                </a:solidFill>
                <a:latin typeface="Franklin Gothic Demi Cond" panose="020B0706030402020204" pitchFamily="34" charset="0"/>
              </a:rPr>
              <a:t>didn’t </a:t>
            </a:r>
            <a:r>
              <a:rPr lang="ro-RO" sz="3200" dirty="0">
                <a:solidFill>
                  <a:srgbClr val="00B050"/>
                </a:solidFill>
                <a:latin typeface="Franklin Gothic Demi Cond" panose="020B0706030402020204" pitchFamily="34" charset="0"/>
              </a:rPr>
              <a:t>use to </a:t>
            </a:r>
            <a:r>
              <a:rPr lang="ro-RO" sz="3200" dirty="0">
                <a:solidFill>
                  <a:srgbClr val="002060"/>
                </a:solidFill>
                <a:latin typeface="Franklin Gothic Demi Cond" panose="020B0706030402020204" pitchFamily="34" charset="0"/>
              </a:rPr>
              <a:t>read</a:t>
            </a:r>
            <a:r>
              <a:rPr lang="ro-RO" sz="3200" dirty="0">
                <a:latin typeface="Franklin Gothic Demi Cond" panose="020B0706030402020204" pitchFamily="34" charset="0"/>
              </a:rPr>
              <a:t> me bedtime stories when I was little.</a:t>
            </a:r>
          </a:p>
          <a:p>
            <a:endParaRPr lang="ro-RO" sz="3200" dirty="0">
              <a:latin typeface="Franklin Gothic Demi Cond" panose="020B07060304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56B9C-C0C2-C72B-FFBE-0D1D708069C9}"/>
              </a:ext>
            </a:extLst>
          </p:cNvPr>
          <p:cNvSpPr>
            <a:spLocks noGrp="1"/>
          </p:cNvSpPr>
          <p:nvPr>
            <p:ph type="title"/>
          </p:nvPr>
        </p:nvSpPr>
        <p:spPr/>
        <p:txBody>
          <a:bodyPr/>
          <a:lstStyle/>
          <a:p>
            <a:r>
              <a:rPr lang="ro-RO" b="1" dirty="0">
                <a:solidFill>
                  <a:schemeClr val="tx1"/>
                </a:solidFill>
                <a:latin typeface="Franklin Gothic Demi Cond" panose="020B0706030402020204" pitchFamily="34" charset="0"/>
              </a:rPr>
              <a:t>Interrogative form</a:t>
            </a:r>
            <a:endParaRPr lang="en-US" b="1" dirty="0">
              <a:solidFill>
                <a:schemeClr val="tx1"/>
              </a:solidFill>
              <a:latin typeface="Franklin Gothic Demi Cond" panose="020B0706030402020204" pitchFamily="34" charset="0"/>
            </a:endParaRPr>
          </a:p>
        </p:txBody>
      </p:sp>
      <p:sp>
        <p:nvSpPr>
          <p:cNvPr id="3" name="Content Placeholder 2">
            <a:extLst>
              <a:ext uri="{FF2B5EF4-FFF2-40B4-BE49-F238E27FC236}">
                <a16:creationId xmlns:a16="http://schemas.microsoft.com/office/drawing/2014/main" id="{D6E9639A-C612-67AE-126F-539EA81D5518}"/>
              </a:ext>
            </a:extLst>
          </p:cNvPr>
          <p:cNvSpPr>
            <a:spLocks noGrp="1"/>
          </p:cNvSpPr>
          <p:nvPr>
            <p:ph sz="quarter" idx="1"/>
          </p:nvPr>
        </p:nvSpPr>
        <p:spPr/>
        <p:txBody>
          <a:bodyPr>
            <a:normAutofit lnSpcReduction="10000"/>
          </a:bodyPr>
          <a:lstStyle/>
          <a:p>
            <a:pPr marL="0" indent="0">
              <a:buNone/>
            </a:pPr>
            <a:r>
              <a:rPr lang="ro-RO" sz="3200" b="1" dirty="0">
                <a:latin typeface="Franklin Gothic Demi Cond" panose="020B0706030402020204" pitchFamily="34" charset="0"/>
              </a:rPr>
              <a:t>The most common form of question is auxiliary </a:t>
            </a:r>
            <a:r>
              <a:rPr lang="ro-RO" sz="3200" b="1" dirty="0">
                <a:solidFill>
                  <a:srgbClr val="FF0000"/>
                </a:solidFill>
                <a:latin typeface="Franklin Gothic Demi Cond" panose="020B0706030402020204" pitchFamily="34" charset="0"/>
              </a:rPr>
              <a:t>did</a:t>
            </a:r>
            <a:r>
              <a:rPr lang="ro-RO" sz="3200" b="1" dirty="0">
                <a:latin typeface="Franklin Gothic Demi Cond" panose="020B0706030402020204" pitchFamily="34" charset="0"/>
              </a:rPr>
              <a:t> + </a:t>
            </a:r>
            <a:r>
              <a:rPr lang="ro-RO" sz="3200" b="1" dirty="0">
                <a:solidFill>
                  <a:srgbClr val="00B050"/>
                </a:solidFill>
                <a:latin typeface="Franklin Gothic Demi Cond" panose="020B0706030402020204" pitchFamily="34" charset="0"/>
              </a:rPr>
              <a:t>use to.</a:t>
            </a:r>
          </a:p>
          <a:p>
            <a:pPr marL="0" indent="0">
              <a:buNone/>
            </a:pPr>
            <a:endParaRPr lang="ro-RO" sz="3200" b="1" dirty="0">
              <a:solidFill>
                <a:srgbClr val="00B050"/>
              </a:solidFill>
              <a:latin typeface="Franklin Gothic Demi Cond" panose="020B0706030402020204" pitchFamily="34" charset="0"/>
            </a:endParaRPr>
          </a:p>
          <a:p>
            <a:r>
              <a:rPr lang="ro-RO" sz="3200" dirty="0">
                <a:solidFill>
                  <a:srgbClr val="FF0000"/>
                </a:solidFill>
                <a:latin typeface="Franklin Gothic Demi Cond" panose="020B0706030402020204" pitchFamily="34" charset="0"/>
              </a:rPr>
              <a:t>Did</a:t>
            </a:r>
            <a:r>
              <a:rPr lang="ro-RO" sz="3200" dirty="0">
                <a:latin typeface="Franklin Gothic Demi Cond" panose="020B0706030402020204" pitchFamily="34" charset="0"/>
              </a:rPr>
              <a:t> you </a:t>
            </a:r>
            <a:r>
              <a:rPr lang="ro-RO" sz="3200" dirty="0">
                <a:solidFill>
                  <a:srgbClr val="00B050"/>
                </a:solidFill>
                <a:latin typeface="Franklin Gothic Demi Cond" panose="020B0706030402020204" pitchFamily="34" charset="0"/>
              </a:rPr>
              <a:t>use</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to</a:t>
            </a:r>
            <a:r>
              <a:rPr lang="ro-RO" sz="3200" dirty="0">
                <a:solidFill>
                  <a:srgbClr val="002060"/>
                </a:solidFill>
                <a:latin typeface="Franklin Gothic Demi Cond" panose="020B0706030402020204" pitchFamily="34" charset="0"/>
              </a:rPr>
              <a:t> watch </a:t>
            </a:r>
            <a:r>
              <a:rPr lang="ro-RO" sz="3200" dirty="0">
                <a:latin typeface="Franklin Gothic Demi Cond" panose="020B0706030402020204" pitchFamily="34" charset="0"/>
              </a:rPr>
              <a:t>cartoons when you were little?</a:t>
            </a:r>
          </a:p>
          <a:p>
            <a:r>
              <a:rPr lang="ro-RO" sz="3200" dirty="0">
                <a:solidFill>
                  <a:srgbClr val="FF0000"/>
                </a:solidFill>
                <a:latin typeface="Franklin Gothic Demi Cond" panose="020B0706030402020204" pitchFamily="34" charset="0"/>
              </a:rPr>
              <a:t>Did</a:t>
            </a:r>
            <a:r>
              <a:rPr lang="ro-RO" sz="3200" dirty="0">
                <a:latin typeface="Franklin Gothic Demi Cond" panose="020B0706030402020204" pitchFamily="34" charset="0"/>
              </a:rPr>
              <a:t> you </a:t>
            </a:r>
            <a:r>
              <a:rPr lang="ro-RO" sz="3200" dirty="0">
                <a:solidFill>
                  <a:srgbClr val="00B050"/>
                </a:solidFill>
                <a:latin typeface="Franklin Gothic Demi Cond" panose="020B0706030402020204" pitchFamily="34" charset="0"/>
              </a:rPr>
              <a:t>use</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to</a:t>
            </a:r>
            <a:r>
              <a:rPr lang="ro-RO" sz="3200" dirty="0">
                <a:solidFill>
                  <a:srgbClr val="002060"/>
                </a:solidFill>
                <a:latin typeface="Franklin Gothic Demi Cond" panose="020B0706030402020204" pitchFamily="34" charset="0"/>
              </a:rPr>
              <a:t> go </a:t>
            </a:r>
            <a:r>
              <a:rPr lang="ro-RO" sz="3200" dirty="0">
                <a:latin typeface="Franklin Gothic Demi Cond" panose="020B0706030402020204" pitchFamily="34" charset="0"/>
              </a:rPr>
              <a:t>skating in the winter?</a:t>
            </a:r>
          </a:p>
          <a:p>
            <a:pPr>
              <a:buNone/>
            </a:pPr>
            <a:r>
              <a:rPr lang="ro-RO" sz="3200" dirty="0">
                <a:latin typeface="Franklin Gothic Demi Cond" panose="020B0706030402020204" pitchFamily="34" charset="0"/>
              </a:rPr>
              <a:t>		Yes, I did. / No, I didn’t.</a:t>
            </a:r>
          </a:p>
          <a:p>
            <a:r>
              <a:rPr lang="ro-RO" sz="3200" dirty="0">
                <a:solidFill>
                  <a:srgbClr val="FF0000"/>
                </a:solidFill>
                <a:latin typeface="Franklin Gothic Demi Cond" panose="020B0706030402020204" pitchFamily="34" charset="0"/>
              </a:rPr>
              <a:t>Did</a:t>
            </a:r>
            <a:r>
              <a:rPr lang="ro-RO" sz="3200" dirty="0">
                <a:latin typeface="Franklin Gothic Demi Cond" panose="020B0706030402020204" pitchFamily="34" charset="0"/>
              </a:rPr>
              <a:t> she </a:t>
            </a:r>
            <a:r>
              <a:rPr lang="ro-RO" sz="3200" dirty="0">
                <a:solidFill>
                  <a:srgbClr val="00B050"/>
                </a:solidFill>
                <a:latin typeface="Franklin Gothic Demi Cond" panose="020B0706030402020204" pitchFamily="34" charset="0"/>
              </a:rPr>
              <a:t>use to </a:t>
            </a:r>
            <a:r>
              <a:rPr lang="ro-RO" sz="3200" dirty="0">
                <a:solidFill>
                  <a:srgbClr val="0070C0"/>
                </a:solidFill>
                <a:latin typeface="Franklin Gothic Demi Cond" panose="020B0706030402020204" pitchFamily="34" charset="0"/>
              </a:rPr>
              <a:t>walk</a:t>
            </a:r>
            <a:r>
              <a:rPr lang="ro-RO" sz="3200" dirty="0">
                <a:latin typeface="Franklin Gothic Demi Cond" panose="020B0706030402020204" pitchFamily="34" charset="0"/>
              </a:rPr>
              <a:t> her dog in the dog park?</a:t>
            </a:r>
          </a:p>
          <a:p>
            <a:pPr marL="0" indent="0">
              <a:buNone/>
            </a:pPr>
            <a:r>
              <a:rPr lang="ro-RO" sz="3200" dirty="0">
                <a:latin typeface="Franklin Gothic Demi Cond" panose="020B0706030402020204" pitchFamily="34" charset="0"/>
              </a:rPr>
              <a:t>	Yes, she did. / No, she didn’t.</a:t>
            </a:r>
          </a:p>
          <a:p>
            <a:endParaRPr lang="en-US" dirty="0"/>
          </a:p>
        </p:txBody>
      </p:sp>
    </p:spTree>
    <p:extLst>
      <p:ext uri="{BB962C8B-B14F-4D97-AF65-F5344CB8AC3E}">
        <p14:creationId xmlns:p14="http://schemas.microsoft.com/office/powerpoint/2010/main" val="4244189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a:solidFill>
                  <a:schemeClr val="tx1"/>
                </a:solidFill>
                <a:latin typeface="Franklin Gothic Demi Cond" panose="020B0706030402020204" pitchFamily="34" charset="0"/>
              </a:rPr>
              <a:t>USED TO + INFINITIVE VERB</a:t>
            </a:r>
            <a:endParaRPr lang="ro-RO" dirty="0">
              <a:solidFill>
                <a:schemeClr val="tx1"/>
              </a:solidFill>
              <a:latin typeface="Franklin Gothic Demi Cond" panose="020B0706030402020204" pitchFamily="34" charset="0"/>
            </a:endParaRPr>
          </a:p>
        </p:txBody>
      </p:sp>
      <p:sp>
        <p:nvSpPr>
          <p:cNvPr id="3" name="Content Placeholder 2"/>
          <p:cNvSpPr>
            <a:spLocks noGrp="1"/>
          </p:cNvSpPr>
          <p:nvPr>
            <p:ph sz="quarter" idx="1"/>
          </p:nvPr>
        </p:nvSpPr>
        <p:spPr/>
        <p:txBody>
          <a:bodyPr/>
          <a:lstStyle/>
          <a:p>
            <a:endParaRPr lang="ro-RO" sz="2800" dirty="0"/>
          </a:p>
          <a:p>
            <a:pPr marL="0" indent="0" algn="just">
              <a:buNone/>
            </a:pPr>
            <a:r>
              <a:rPr lang="en-US" sz="4000" dirty="0">
                <a:latin typeface="Franklin Gothic Demi Cond" panose="020B0706030402020204" pitchFamily="34" charset="0"/>
              </a:rPr>
              <a:t>We also use </a:t>
            </a:r>
            <a:r>
              <a:rPr lang="ro-RO" sz="4000" dirty="0">
                <a:latin typeface="Franklin Gothic Demi Cond" panose="020B0706030402020204" pitchFamily="34" charset="0"/>
              </a:rPr>
              <a:t>this expression</a:t>
            </a:r>
            <a:r>
              <a:rPr lang="en-US" sz="4000" dirty="0">
                <a:latin typeface="Franklin Gothic Demi Cond" panose="020B0706030402020204" pitchFamily="34" charset="0"/>
              </a:rPr>
              <a:t> to talk about states in the past which are no longer true</a:t>
            </a:r>
            <a:r>
              <a:rPr lang="ro-RO" sz="4000" dirty="0">
                <a:latin typeface="Franklin Gothic Demi Cond" panose="020B0706030402020204" pitchFamily="34" charset="0"/>
              </a:rPr>
              <a:t> (with verbs, such as: </a:t>
            </a:r>
            <a:r>
              <a:rPr lang="ro-RO" sz="4000" dirty="0">
                <a:solidFill>
                  <a:srgbClr val="7030A0"/>
                </a:solidFill>
                <a:latin typeface="Franklin Gothic Demi Cond" panose="020B0706030402020204" pitchFamily="34" charset="0"/>
              </a:rPr>
              <a:t>be, have, live, want, like, hate</a:t>
            </a:r>
            <a:r>
              <a:rPr lang="ro-RO" sz="4000" dirty="0">
                <a:latin typeface="Franklin Gothic Demi Cond" panose="020B0706030402020204" pitchFamily="34"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a:solidFill>
                  <a:schemeClr val="tx1"/>
                </a:solidFill>
                <a:latin typeface="Franklin Gothic Demi Cond" panose="020B0706030402020204" pitchFamily="34" charset="0"/>
              </a:rPr>
              <a:t>Affirmative form</a:t>
            </a:r>
          </a:p>
        </p:txBody>
      </p:sp>
      <p:sp>
        <p:nvSpPr>
          <p:cNvPr id="3" name="Content Placeholder 2"/>
          <p:cNvSpPr>
            <a:spLocks noGrp="1"/>
          </p:cNvSpPr>
          <p:nvPr>
            <p:ph sz="quarter" idx="1"/>
          </p:nvPr>
        </p:nvSpPr>
        <p:spPr/>
        <p:txBody>
          <a:bodyPr>
            <a:normAutofit/>
          </a:bodyPr>
          <a:lstStyle/>
          <a:p>
            <a:pPr algn="just"/>
            <a:r>
              <a:rPr lang="en-US" sz="3200" dirty="0">
                <a:latin typeface="Franklin Gothic Demi Cond" panose="020B0706030402020204" pitchFamily="34" charset="0"/>
              </a:rPr>
              <a:t>I </a:t>
            </a:r>
            <a:r>
              <a:rPr lang="en-US" sz="3200" dirty="0">
                <a:solidFill>
                  <a:srgbClr val="00B050"/>
                </a:solidFill>
                <a:latin typeface="Franklin Gothic Demi Cond" panose="020B0706030402020204" pitchFamily="34" charset="0"/>
              </a:rPr>
              <a:t>used to </a:t>
            </a:r>
            <a:r>
              <a:rPr lang="ro-RO" sz="3200" dirty="0">
                <a:solidFill>
                  <a:srgbClr val="7030A0"/>
                </a:solidFill>
                <a:latin typeface="Franklin Gothic Demi Cond" panose="020B0706030402020204" pitchFamily="34" charset="0"/>
              </a:rPr>
              <a:t>have </a:t>
            </a:r>
            <a:r>
              <a:rPr lang="ro-RO" sz="3200" dirty="0">
                <a:latin typeface="Franklin Gothic Demi Cond" panose="020B0706030402020204" pitchFamily="34" charset="0"/>
              </a:rPr>
              <a:t>a pet dog.</a:t>
            </a:r>
            <a:r>
              <a:rPr lang="en-US" sz="3200" dirty="0">
                <a:latin typeface="Franklin Gothic Demi Cond" panose="020B0706030402020204" pitchFamily="34" charset="0"/>
              </a:rPr>
              <a:t> </a:t>
            </a:r>
            <a:endParaRPr lang="ro-RO" sz="3200" dirty="0">
              <a:latin typeface="Franklin Gothic Demi Cond" panose="020B0706030402020204" pitchFamily="34" charset="0"/>
            </a:endParaRPr>
          </a:p>
          <a:p>
            <a:pPr algn="just">
              <a:buNone/>
            </a:pPr>
            <a:r>
              <a:rPr lang="ro-RO" sz="3200" dirty="0">
                <a:latin typeface="Franklin Gothic Demi Cond" panose="020B0706030402020204" pitchFamily="34" charset="0"/>
              </a:rPr>
              <a:t>	</a:t>
            </a:r>
            <a:r>
              <a:rPr lang="en-US" sz="3200" dirty="0">
                <a:latin typeface="Franklin Gothic Demi Cond" panose="020B0706030402020204" pitchFamily="34" charset="0"/>
              </a:rPr>
              <a:t>(but now I have </a:t>
            </a:r>
            <a:r>
              <a:rPr lang="ro-RO" sz="3200" dirty="0">
                <a:latin typeface="Franklin Gothic Demi Cond" panose="020B0706030402020204" pitchFamily="34" charset="0"/>
              </a:rPr>
              <a:t>a pet cat</a:t>
            </a:r>
            <a:r>
              <a:rPr lang="en-US" sz="3200" dirty="0">
                <a:latin typeface="Franklin Gothic Demi Cond" panose="020B0706030402020204" pitchFamily="34" charset="0"/>
              </a:rPr>
              <a:t>)</a:t>
            </a:r>
            <a:endParaRPr lang="ro-RO" sz="3200" dirty="0">
              <a:latin typeface="Franklin Gothic Demi Cond" panose="020B0706030402020204" pitchFamily="34" charset="0"/>
            </a:endParaRPr>
          </a:p>
          <a:p>
            <a:pPr algn="just"/>
            <a:r>
              <a:rPr lang="en-US" sz="3200" dirty="0">
                <a:latin typeface="Franklin Gothic Demi Cond" panose="020B0706030402020204" pitchFamily="34" charset="0"/>
              </a:rPr>
              <a:t>They </a:t>
            </a:r>
            <a:r>
              <a:rPr lang="en-US" sz="3200" dirty="0">
                <a:solidFill>
                  <a:srgbClr val="00B050"/>
                </a:solidFill>
                <a:latin typeface="Franklin Gothic Demi Cond" panose="020B0706030402020204" pitchFamily="34" charset="0"/>
              </a:rPr>
              <a:t>used to </a:t>
            </a:r>
            <a:r>
              <a:rPr lang="en-US" sz="3200" dirty="0">
                <a:solidFill>
                  <a:srgbClr val="7030A0"/>
                </a:solidFill>
                <a:latin typeface="Franklin Gothic Demi Cond" panose="020B0706030402020204" pitchFamily="34" charset="0"/>
              </a:rPr>
              <a:t>live </a:t>
            </a:r>
            <a:r>
              <a:rPr lang="en-US" sz="3200" dirty="0">
                <a:latin typeface="Franklin Gothic Demi Cond" panose="020B0706030402020204" pitchFamily="34" charset="0"/>
              </a:rPr>
              <a:t>in</a:t>
            </a:r>
            <a:r>
              <a:rPr lang="ro-RO" sz="3200" dirty="0">
                <a:latin typeface="Franklin Gothic Demi Cond" panose="020B0706030402020204" pitchFamily="34" charset="0"/>
              </a:rPr>
              <a:t> a small house.</a:t>
            </a:r>
            <a:r>
              <a:rPr lang="en-US" sz="3200" dirty="0">
                <a:latin typeface="Franklin Gothic Demi Cond" panose="020B0706030402020204" pitchFamily="34" charset="0"/>
              </a:rPr>
              <a:t> </a:t>
            </a:r>
            <a:endParaRPr lang="ro-RO" sz="3200" dirty="0">
              <a:latin typeface="Franklin Gothic Demi Cond" panose="020B0706030402020204" pitchFamily="34" charset="0"/>
            </a:endParaRPr>
          </a:p>
          <a:p>
            <a:pPr algn="just">
              <a:buNone/>
            </a:pPr>
            <a:r>
              <a:rPr lang="ro-RO" sz="3200" dirty="0">
                <a:latin typeface="Franklin Gothic Demi Cond" panose="020B0706030402020204" pitchFamily="34" charset="0"/>
              </a:rPr>
              <a:t>	</a:t>
            </a:r>
            <a:r>
              <a:rPr lang="en-US" sz="3200" dirty="0">
                <a:latin typeface="Franklin Gothic Demi Cond" panose="020B0706030402020204" pitchFamily="34" charset="0"/>
              </a:rPr>
              <a:t>(but now they live in</a:t>
            </a:r>
            <a:r>
              <a:rPr lang="ro-RO" sz="3200" dirty="0">
                <a:latin typeface="Franklin Gothic Demi Cond" panose="020B0706030402020204" pitchFamily="34" charset="0"/>
              </a:rPr>
              <a:t> a mansion</a:t>
            </a:r>
            <a:r>
              <a:rPr lang="en-US" sz="3200" dirty="0">
                <a:latin typeface="Franklin Gothic Demi Cond" panose="020B0706030402020204" pitchFamily="34" charset="0"/>
              </a:rPr>
              <a:t>)</a:t>
            </a:r>
            <a:endParaRPr lang="ro-RO" sz="3200" dirty="0">
              <a:latin typeface="Franklin Gothic Demi Cond" panose="020B0706030402020204" pitchFamily="34" charset="0"/>
            </a:endParaRPr>
          </a:p>
          <a:p>
            <a:pPr algn="just"/>
            <a:r>
              <a:rPr lang="ro-RO" sz="3200" dirty="0">
                <a:latin typeface="Franklin Gothic Demi Cond" panose="020B0706030402020204" pitchFamily="34" charset="0"/>
              </a:rPr>
              <a:t>She </a:t>
            </a:r>
            <a:r>
              <a:rPr lang="ro-RO" sz="3200" dirty="0">
                <a:solidFill>
                  <a:srgbClr val="00B050"/>
                </a:solidFill>
                <a:latin typeface="Franklin Gothic Demi Cond" panose="020B0706030402020204" pitchFamily="34" charset="0"/>
              </a:rPr>
              <a:t>used</a:t>
            </a:r>
            <a:r>
              <a:rPr lang="ro-RO" sz="3200" dirty="0">
                <a:latin typeface="Franklin Gothic Demi Cond" panose="020B0706030402020204" pitchFamily="34" charset="0"/>
              </a:rPr>
              <a:t> </a:t>
            </a:r>
            <a:r>
              <a:rPr lang="ro-RO" sz="3200" dirty="0">
                <a:solidFill>
                  <a:srgbClr val="00B050"/>
                </a:solidFill>
                <a:latin typeface="Franklin Gothic Demi Cond" panose="020B0706030402020204" pitchFamily="34" charset="0"/>
              </a:rPr>
              <a:t>to</a:t>
            </a:r>
            <a:r>
              <a:rPr lang="ro-RO" sz="3200" dirty="0">
                <a:solidFill>
                  <a:srgbClr val="7030A0"/>
                </a:solidFill>
                <a:latin typeface="Franklin Gothic Demi Cond" panose="020B0706030402020204" pitchFamily="34" charset="0"/>
              </a:rPr>
              <a:t> be </a:t>
            </a:r>
            <a:r>
              <a:rPr lang="ro-RO" sz="3200" dirty="0">
                <a:latin typeface="Franklin Gothic Demi Cond" panose="020B0706030402020204" pitchFamily="34" charset="0"/>
              </a:rPr>
              <a:t>shy when she was a little girl.</a:t>
            </a:r>
          </a:p>
          <a:p>
            <a:pPr algn="just">
              <a:buNone/>
            </a:pPr>
            <a:r>
              <a:rPr lang="ro-RO" sz="3200" dirty="0">
                <a:latin typeface="Franklin Gothic Demi Cond" panose="020B0706030402020204" pitchFamily="34" charset="0"/>
              </a:rPr>
              <a:t>	(but now she is outgoing)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a:solidFill>
                  <a:schemeClr val="tx1"/>
                </a:solidFill>
                <a:latin typeface="Franklin Gothic Demi Cond" panose="020B0706030402020204" pitchFamily="34" charset="0"/>
              </a:rPr>
              <a:t>Negative and Interrogative forms</a:t>
            </a:r>
          </a:p>
        </p:txBody>
      </p:sp>
      <p:sp>
        <p:nvSpPr>
          <p:cNvPr id="3" name="Content Placeholder 2"/>
          <p:cNvSpPr>
            <a:spLocks noGrp="1"/>
          </p:cNvSpPr>
          <p:nvPr>
            <p:ph sz="quarter" idx="1"/>
          </p:nvPr>
        </p:nvSpPr>
        <p:spPr/>
        <p:txBody>
          <a:bodyPr>
            <a:normAutofit/>
          </a:bodyPr>
          <a:lstStyle/>
          <a:p>
            <a:pPr algn="just"/>
            <a:r>
              <a:rPr lang="en-US" sz="3200" dirty="0">
                <a:latin typeface="Franklin Gothic Demi Cond" panose="020B0706030402020204" pitchFamily="34" charset="0"/>
              </a:rPr>
              <a:t>She </a:t>
            </a:r>
            <a:r>
              <a:rPr lang="en-US" sz="3200" dirty="0" err="1">
                <a:solidFill>
                  <a:srgbClr val="FF0000"/>
                </a:solidFill>
                <a:latin typeface="Franklin Gothic Demi Cond" panose="020B0706030402020204" pitchFamily="34" charset="0"/>
              </a:rPr>
              <a:t>didn</a:t>
            </a:r>
            <a:r>
              <a:rPr lang="ro-RO" sz="3200" dirty="0">
                <a:solidFill>
                  <a:srgbClr val="FF0000"/>
                </a:solidFill>
                <a:latin typeface="Franklin Gothic Demi Cond" panose="020B0706030402020204" pitchFamily="34" charset="0"/>
              </a:rPr>
              <a:t>’</a:t>
            </a:r>
            <a:r>
              <a:rPr lang="en-US" sz="3200" dirty="0">
                <a:solidFill>
                  <a:srgbClr val="FF0000"/>
                </a:solidFill>
                <a:latin typeface="Franklin Gothic Demi Cond" panose="020B0706030402020204" pitchFamily="34" charset="0"/>
              </a:rPr>
              <a:t>t</a:t>
            </a:r>
            <a:r>
              <a:rPr lang="en-US" sz="3200" dirty="0">
                <a:latin typeface="Franklin Gothic Demi Cond" panose="020B0706030402020204" pitchFamily="34" charset="0"/>
              </a:rPr>
              <a:t> </a:t>
            </a:r>
            <a:r>
              <a:rPr lang="en-US" sz="3200" dirty="0">
                <a:solidFill>
                  <a:srgbClr val="00B050"/>
                </a:solidFill>
                <a:latin typeface="Franklin Gothic Demi Cond" panose="020B0706030402020204" pitchFamily="34" charset="0"/>
              </a:rPr>
              <a:t>use</a:t>
            </a:r>
            <a:r>
              <a:rPr lang="en-US" sz="3200" dirty="0">
                <a:latin typeface="Franklin Gothic Demi Cond" panose="020B0706030402020204" pitchFamily="34" charset="0"/>
              </a:rPr>
              <a:t> </a:t>
            </a:r>
            <a:r>
              <a:rPr lang="en-US" sz="3200" dirty="0">
                <a:solidFill>
                  <a:srgbClr val="00B050"/>
                </a:solidFill>
                <a:latin typeface="Franklin Gothic Demi Cond" panose="020B0706030402020204" pitchFamily="34" charset="0"/>
              </a:rPr>
              <a:t>to</a:t>
            </a:r>
            <a:r>
              <a:rPr lang="en-US" sz="3200" dirty="0">
                <a:solidFill>
                  <a:srgbClr val="0070C0"/>
                </a:solidFill>
                <a:latin typeface="Franklin Gothic Demi Cond" panose="020B0706030402020204" pitchFamily="34" charset="0"/>
              </a:rPr>
              <a:t> like </a:t>
            </a:r>
            <a:r>
              <a:rPr lang="ro-RO" sz="3200" dirty="0">
                <a:latin typeface="Franklin Gothic Demi Cond" panose="020B0706030402020204" pitchFamily="34" charset="0"/>
              </a:rPr>
              <a:t>broccoli</a:t>
            </a:r>
            <a:r>
              <a:rPr lang="en-US" sz="3200" dirty="0">
                <a:latin typeface="Franklin Gothic Demi Cond" panose="020B0706030402020204" pitchFamily="34" charset="0"/>
              </a:rPr>
              <a:t>, but </a:t>
            </a:r>
            <a:r>
              <a:rPr lang="ro-RO" sz="3200" dirty="0">
                <a:latin typeface="Franklin Gothic Demi Cond" panose="020B0706030402020204" pitchFamily="34" charset="0"/>
              </a:rPr>
              <a:t>now </a:t>
            </a:r>
            <a:r>
              <a:rPr lang="en-US" sz="3200" dirty="0">
                <a:latin typeface="Franklin Gothic Demi Cond" panose="020B0706030402020204" pitchFamily="34" charset="0"/>
              </a:rPr>
              <a:t>she </a:t>
            </a:r>
            <a:r>
              <a:rPr lang="ro-RO" sz="3200" dirty="0">
                <a:latin typeface="Franklin Gothic Demi Cond" panose="020B0706030402020204" pitchFamily="34" charset="0"/>
              </a:rPr>
              <a:t>eats some every day</a:t>
            </a:r>
            <a:r>
              <a:rPr lang="en-US" sz="3200" dirty="0">
                <a:latin typeface="Franklin Gothic Demi Cond" panose="020B0706030402020204" pitchFamily="34" charset="0"/>
              </a:rPr>
              <a:t>.</a:t>
            </a:r>
            <a:endParaRPr lang="ro-RO" sz="3200" dirty="0">
              <a:latin typeface="Franklin Gothic Demi Cond" panose="020B0706030402020204" pitchFamily="34" charset="0"/>
            </a:endParaRPr>
          </a:p>
          <a:p>
            <a:pPr algn="just"/>
            <a:r>
              <a:rPr lang="en-US" sz="3200" dirty="0">
                <a:latin typeface="Franklin Gothic Demi Cond" panose="020B0706030402020204" pitchFamily="34" charset="0"/>
              </a:rPr>
              <a:t>I </a:t>
            </a:r>
            <a:r>
              <a:rPr lang="en-US" sz="3200" dirty="0" err="1">
                <a:solidFill>
                  <a:srgbClr val="FF0000"/>
                </a:solidFill>
                <a:latin typeface="Franklin Gothic Demi Cond" panose="020B0706030402020204" pitchFamily="34" charset="0"/>
              </a:rPr>
              <a:t>didn</a:t>
            </a:r>
            <a:r>
              <a:rPr lang="ro-RO" sz="3200" dirty="0">
                <a:solidFill>
                  <a:srgbClr val="FF0000"/>
                </a:solidFill>
                <a:latin typeface="Franklin Gothic Demi Cond" panose="020B0706030402020204" pitchFamily="34" charset="0"/>
              </a:rPr>
              <a:t>’</a:t>
            </a:r>
            <a:r>
              <a:rPr lang="en-US" sz="3200" dirty="0">
                <a:solidFill>
                  <a:srgbClr val="FF0000"/>
                </a:solidFill>
                <a:latin typeface="Franklin Gothic Demi Cond" panose="020B0706030402020204" pitchFamily="34" charset="0"/>
              </a:rPr>
              <a:t>t</a:t>
            </a:r>
            <a:r>
              <a:rPr lang="en-US" sz="3200" dirty="0">
                <a:latin typeface="Franklin Gothic Demi Cond" panose="020B0706030402020204" pitchFamily="34" charset="0"/>
              </a:rPr>
              <a:t> </a:t>
            </a:r>
            <a:r>
              <a:rPr lang="en-US" sz="3200" dirty="0">
                <a:solidFill>
                  <a:srgbClr val="00B050"/>
                </a:solidFill>
                <a:latin typeface="Franklin Gothic Demi Cond" panose="020B0706030402020204" pitchFamily="34" charset="0"/>
              </a:rPr>
              <a:t>use to </a:t>
            </a:r>
            <a:r>
              <a:rPr lang="en-US" sz="3200" dirty="0">
                <a:solidFill>
                  <a:srgbClr val="0070C0"/>
                </a:solidFill>
                <a:latin typeface="Franklin Gothic Demi Cond" panose="020B0706030402020204" pitchFamily="34" charset="0"/>
              </a:rPr>
              <a:t>want </a:t>
            </a:r>
            <a:r>
              <a:rPr lang="en-US" sz="3200" dirty="0">
                <a:latin typeface="Franklin Gothic Demi Cond" panose="020B0706030402020204" pitchFamily="34" charset="0"/>
              </a:rPr>
              <a:t>to</a:t>
            </a:r>
            <a:r>
              <a:rPr lang="ro-RO" sz="3200" dirty="0">
                <a:latin typeface="Franklin Gothic Demi Cond" panose="020B0706030402020204" pitchFamily="34" charset="0"/>
              </a:rPr>
              <a:t> be a teacher</a:t>
            </a:r>
            <a:r>
              <a:rPr lang="en-US" sz="3200" dirty="0">
                <a:latin typeface="Franklin Gothic Demi Cond" panose="020B0706030402020204" pitchFamily="34" charset="0"/>
              </a:rPr>
              <a:t>.</a:t>
            </a:r>
            <a:endParaRPr lang="ro-RO" sz="3200" dirty="0">
              <a:latin typeface="Franklin Gothic Demi Cond" panose="020B0706030402020204" pitchFamily="34" charset="0"/>
            </a:endParaRPr>
          </a:p>
          <a:p>
            <a:pPr marL="0" indent="0" algn="just">
              <a:buNone/>
            </a:pPr>
            <a:endParaRPr lang="ro-RO" sz="3200" dirty="0">
              <a:latin typeface="Franklin Gothic Demi Cond" panose="020B0706030402020204" pitchFamily="34" charset="0"/>
            </a:endParaRPr>
          </a:p>
          <a:p>
            <a:pPr algn="just"/>
            <a:r>
              <a:rPr lang="en-US" sz="3200" dirty="0">
                <a:solidFill>
                  <a:srgbClr val="FF0000"/>
                </a:solidFill>
                <a:latin typeface="Franklin Gothic Demi Cond" panose="020B0706030402020204" pitchFamily="34" charset="0"/>
              </a:rPr>
              <a:t>Did</a:t>
            </a:r>
            <a:r>
              <a:rPr lang="en-US" sz="3200" dirty="0">
                <a:latin typeface="Franklin Gothic Demi Cond" panose="020B0706030402020204" pitchFamily="34" charset="0"/>
              </a:rPr>
              <a:t> you </a:t>
            </a:r>
            <a:r>
              <a:rPr lang="en-US" sz="3200" dirty="0">
                <a:solidFill>
                  <a:srgbClr val="00B050"/>
                </a:solidFill>
                <a:latin typeface="Franklin Gothic Demi Cond" panose="020B0706030402020204" pitchFamily="34" charset="0"/>
              </a:rPr>
              <a:t>use</a:t>
            </a:r>
            <a:r>
              <a:rPr lang="en-US" sz="3200" dirty="0">
                <a:latin typeface="Franklin Gothic Demi Cond" panose="020B0706030402020204" pitchFamily="34" charset="0"/>
              </a:rPr>
              <a:t> </a:t>
            </a:r>
            <a:r>
              <a:rPr lang="en-US" sz="3200" dirty="0">
                <a:solidFill>
                  <a:srgbClr val="00B050"/>
                </a:solidFill>
                <a:latin typeface="Franklin Gothic Demi Cond" panose="020B0706030402020204" pitchFamily="34" charset="0"/>
              </a:rPr>
              <a:t>to</a:t>
            </a:r>
            <a:r>
              <a:rPr lang="ro-RO" sz="3200" dirty="0">
                <a:solidFill>
                  <a:srgbClr val="0070C0"/>
                </a:solidFill>
                <a:latin typeface="Franklin Gothic Demi Cond" panose="020B0706030402020204" pitchFamily="34" charset="0"/>
              </a:rPr>
              <a:t> be </a:t>
            </a:r>
            <a:r>
              <a:rPr lang="ro-RO" sz="3200" dirty="0">
                <a:latin typeface="Franklin Gothic Demi Cond" panose="020B0706030402020204" pitchFamily="34" charset="0"/>
              </a:rPr>
              <a:t>naughty as a child</a:t>
            </a:r>
            <a:r>
              <a:rPr lang="en-US" sz="3200" dirty="0">
                <a:latin typeface="Franklin Gothic Demi Cond" panose="020B0706030402020204" pitchFamily="34" charset="0"/>
              </a:rPr>
              <a:t>? </a:t>
            </a:r>
            <a:endParaRPr lang="ro-RO" sz="3200" dirty="0">
              <a:latin typeface="Franklin Gothic Demi Cond" panose="020B0706030402020204" pitchFamily="34" charset="0"/>
            </a:endParaRPr>
          </a:p>
          <a:p>
            <a:pPr algn="just"/>
            <a:r>
              <a:rPr lang="en-US" sz="3200" dirty="0">
                <a:solidFill>
                  <a:srgbClr val="FF0000"/>
                </a:solidFill>
                <a:latin typeface="Franklin Gothic Demi Cond" panose="020B0706030402020204" pitchFamily="34" charset="0"/>
              </a:rPr>
              <a:t>Did</a:t>
            </a:r>
            <a:r>
              <a:rPr lang="en-US" sz="3200" dirty="0">
                <a:latin typeface="Franklin Gothic Demi Cond" panose="020B0706030402020204" pitchFamily="34" charset="0"/>
              </a:rPr>
              <a:t> he </a:t>
            </a:r>
            <a:r>
              <a:rPr lang="en-US" sz="3200" dirty="0">
                <a:solidFill>
                  <a:srgbClr val="00B050"/>
                </a:solidFill>
                <a:latin typeface="Franklin Gothic Demi Cond" panose="020B0706030402020204" pitchFamily="34" charset="0"/>
              </a:rPr>
              <a:t>use</a:t>
            </a:r>
            <a:r>
              <a:rPr lang="en-US" sz="3200" dirty="0">
                <a:latin typeface="Franklin Gothic Demi Cond" panose="020B0706030402020204" pitchFamily="34" charset="0"/>
              </a:rPr>
              <a:t> </a:t>
            </a:r>
            <a:r>
              <a:rPr lang="en-US" sz="3200" dirty="0">
                <a:solidFill>
                  <a:srgbClr val="00B050"/>
                </a:solidFill>
                <a:latin typeface="Franklin Gothic Demi Cond" panose="020B0706030402020204" pitchFamily="34" charset="0"/>
              </a:rPr>
              <a:t>to</a:t>
            </a:r>
            <a:r>
              <a:rPr lang="en-US" sz="3200" dirty="0">
                <a:solidFill>
                  <a:srgbClr val="0070C0"/>
                </a:solidFill>
                <a:latin typeface="Franklin Gothic Demi Cond" panose="020B0706030402020204" pitchFamily="34" charset="0"/>
              </a:rPr>
              <a:t> study </a:t>
            </a:r>
            <a:r>
              <a:rPr lang="ro-RO" sz="3200" dirty="0">
                <a:latin typeface="Franklin Gothic Demi Cond" panose="020B0706030402020204" pitchFamily="34" charset="0"/>
              </a:rPr>
              <a:t>Spanish in elementary school</a:t>
            </a:r>
            <a:r>
              <a:rPr lang="en-US" sz="3200" dirty="0">
                <a:latin typeface="Franklin Gothic Demi Cond" panose="020B0706030402020204" pitchFamily="34" charset="0"/>
              </a:rPr>
              <a:t>?</a:t>
            </a:r>
            <a:endParaRPr lang="ro-RO" sz="3200" dirty="0">
              <a:latin typeface="Franklin Gothic Demi Cond" panose="020B0706030402020204" pitchFamily="34" charset="0"/>
            </a:endParaRPr>
          </a:p>
          <a:p>
            <a:pPr algn="just">
              <a:buNone/>
            </a:pPr>
            <a:r>
              <a:rPr lang="ro-RO" sz="3200" dirty="0">
                <a:latin typeface="Franklin Gothic Demi Cond" panose="020B0706030402020204" pitchFamily="34" charset="0"/>
              </a:rPr>
              <a:t>		Yes, he did. / No, he didn’t.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450CA-5250-379B-4D59-CE614A553042}"/>
              </a:ext>
            </a:extLst>
          </p:cNvPr>
          <p:cNvSpPr>
            <a:spLocks noGrp="1"/>
          </p:cNvSpPr>
          <p:nvPr>
            <p:ph type="title"/>
          </p:nvPr>
        </p:nvSpPr>
        <p:spPr/>
        <p:txBody>
          <a:bodyPr>
            <a:normAutofit/>
          </a:bodyPr>
          <a:lstStyle/>
          <a:p>
            <a:r>
              <a:rPr lang="ro-RO" dirty="0">
                <a:solidFill>
                  <a:schemeClr val="tx1"/>
                </a:solidFill>
                <a:latin typeface="Franklin Gothic Heavy" panose="020B0903020102020204" pitchFamily="34" charset="0"/>
              </a:rPr>
              <a:t>Emphatic </a:t>
            </a:r>
            <a:r>
              <a:rPr lang="ro-RO" i="1" dirty="0">
                <a:solidFill>
                  <a:schemeClr val="tx1"/>
                </a:solidFill>
                <a:latin typeface="Franklin Gothic Heavy" panose="020B0903020102020204" pitchFamily="34" charset="0"/>
              </a:rPr>
              <a:t>DID</a:t>
            </a:r>
            <a:endParaRPr lang="en-US" i="1" dirty="0">
              <a:solidFill>
                <a:schemeClr val="tx1"/>
              </a:solidFill>
              <a:latin typeface="Franklin Gothic Heavy" panose="020B0903020102020204" pitchFamily="34" charset="0"/>
            </a:endParaRPr>
          </a:p>
        </p:txBody>
      </p:sp>
      <p:sp>
        <p:nvSpPr>
          <p:cNvPr id="3" name="Content Placeholder 2">
            <a:extLst>
              <a:ext uri="{FF2B5EF4-FFF2-40B4-BE49-F238E27FC236}">
                <a16:creationId xmlns:a16="http://schemas.microsoft.com/office/drawing/2014/main" id="{6F189E02-62AF-220C-104D-65833F5B901F}"/>
              </a:ext>
            </a:extLst>
          </p:cNvPr>
          <p:cNvSpPr>
            <a:spLocks noGrp="1"/>
          </p:cNvSpPr>
          <p:nvPr>
            <p:ph sz="quarter" idx="1"/>
          </p:nvPr>
        </p:nvSpPr>
        <p:spPr/>
        <p:txBody>
          <a:bodyPr>
            <a:normAutofit/>
          </a:bodyPr>
          <a:lstStyle/>
          <a:p>
            <a:pPr marL="0" indent="0" algn="just">
              <a:buNone/>
            </a:pPr>
            <a:r>
              <a:rPr lang="en-US" sz="3600" dirty="0">
                <a:latin typeface="Franklin Gothic Demi Cond" panose="020B0706030402020204" pitchFamily="34" charset="0"/>
              </a:rPr>
              <a:t>While "used to" can be emphasized with "did" in spoken English, this construction is generally discouraged in formal writing, particularly in exams.</a:t>
            </a:r>
            <a:endParaRPr lang="ro-RO" sz="3600" dirty="0">
              <a:latin typeface="Franklin Gothic Demi Cond" panose="020B0706030402020204" pitchFamily="34" charset="0"/>
            </a:endParaRPr>
          </a:p>
          <a:p>
            <a:pPr marL="0" indent="0" algn="just">
              <a:buNone/>
            </a:pPr>
            <a:endParaRPr lang="ro-RO" sz="3600" dirty="0">
              <a:latin typeface="Franklin Gothic Demi Cond" panose="020B0706030402020204" pitchFamily="34" charset="0"/>
            </a:endParaRPr>
          </a:p>
          <a:p>
            <a:pPr algn="just"/>
            <a:r>
              <a:rPr lang="en-US" sz="3200" dirty="0">
                <a:latin typeface="Franklin Gothic Demi Cond" panose="020B0706030402020204" pitchFamily="34" charset="0"/>
              </a:rPr>
              <a:t>My parents never used to throw Christmas</a:t>
            </a:r>
            <a:r>
              <a:rPr lang="ro-RO" sz="3200" dirty="0">
                <a:latin typeface="Franklin Gothic Demi Cond" panose="020B0706030402020204" pitchFamily="34" charset="0"/>
              </a:rPr>
              <a:t> </a:t>
            </a:r>
            <a:r>
              <a:rPr lang="en-US" sz="3200" dirty="0">
                <a:latin typeface="Franklin Gothic Demi Cond" panose="020B0706030402020204" pitchFamily="34" charset="0"/>
              </a:rPr>
              <a:t>parties, but they </a:t>
            </a:r>
            <a:r>
              <a:rPr lang="en-US" sz="3200" dirty="0">
                <a:solidFill>
                  <a:srgbClr val="FF0000"/>
                </a:solidFill>
                <a:latin typeface="Franklin Gothic Demi Cond" panose="020B0706030402020204" pitchFamily="34" charset="0"/>
              </a:rPr>
              <a:t>did</a:t>
            </a:r>
            <a:r>
              <a:rPr lang="ro-RO" sz="3200" dirty="0">
                <a:latin typeface="Franklin Gothic Demi Cond" panose="020B0706030402020204" pitchFamily="34" charset="0"/>
              </a:rPr>
              <a:t> used to invite the neighbours for dinner on Christmas Eve.</a:t>
            </a:r>
            <a:r>
              <a:rPr lang="en-US" sz="3200" dirty="0">
                <a:latin typeface="Franklin Gothic Demi Cond" panose="020B0706030402020204" pitchFamily="34" charset="0"/>
              </a:rPr>
              <a:t>  </a:t>
            </a:r>
          </a:p>
          <a:p>
            <a:pPr marL="0" indent="0">
              <a:buNone/>
            </a:pPr>
            <a:endParaRPr lang="en-US" sz="3200" dirty="0">
              <a:latin typeface="Franklin Gothic Demi Cond" panose="020B0706030402020204" pitchFamily="34" charset="0"/>
            </a:endParaRPr>
          </a:p>
        </p:txBody>
      </p:sp>
    </p:spTree>
    <p:extLst>
      <p:ext uri="{BB962C8B-B14F-4D97-AF65-F5344CB8AC3E}">
        <p14:creationId xmlns:p14="http://schemas.microsoft.com/office/powerpoint/2010/main" val="5505074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236</TotalTime>
  <Words>835</Words>
  <Application>Microsoft Office PowerPoint</Application>
  <PresentationFormat>On-screen Show (4:3)</PresentationFormat>
  <Paragraphs>80</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Calibri</vt:lpstr>
      <vt:lpstr>Franklin Gothic Book</vt:lpstr>
      <vt:lpstr>Franklin Gothic Demi Cond</vt:lpstr>
      <vt:lpstr>Franklin Gothic Heavy</vt:lpstr>
      <vt:lpstr>Perpetua</vt:lpstr>
      <vt:lpstr>Wingdings 2</vt:lpstr>
      <vt:lpstr>Equity</vt:lpstr>
      <vt:lpstr>THE PAST</vt:lpstr>
      <vt:lpstr>USED TO + INFINITIVE VERB</vt:lpstr>
      <vt:lpstr>Affirmative form</vt:lpstr>
      <vt:lpstr>Negative form: didn’t use to</vt:lpstr>
      <vt:lpstr>Interrogative form</vt:lpstr>
      <vt:lpstr>USED TO + INFINITIVE VERB</vt:lpstr>
      <vt:lpstr>Affirmative form</vt:lpstr>
      <vt:lpstr>Negative and Interrogative forms</vt:lpstr>
      <vt:lpstr>Emphatic DID</vt:lpstr>
      <vt:lpstr>Tags</vt:lpstr>
      <vt:lpstr>PowerPoint Presentation</vt:lpstr>
      <vt:lpstr>Practice makes perfect!</vt:lpstr>
      <vt:lpstr>Choose the correct item. Keep in mind that, sometimes, both options are correct.</vt:lpstr>
      <vt:lpstr>PowerPoint Presentation</vt:lpstr>
      <vt:lpstr>Looking for more challenges? </vt:lpstr>
      <vt:lpstr>Well done!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PAST</dc:title>
  <dc:creator>Daniela Stanciu</dc:creator>
  <cp:lastModifiedBy>Daniela Stanciu</cp:lastModifiedBy>
  <cp:revision>21</cp:revision>
  <dcterms:created xsi:type="dcterms:W3CDTF">2006-08-16T00:00:00Z</dcterms:created>
  <dcterms:modified xsi:type="dcterms:W3CDTF">2024-06-26T12:33:12Z</dcterms:modified>
</cp:coreProperties>
</file>