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6/20/2024</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6/20/2024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6/20/2024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6/20/2024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6/20/2024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6/20/2024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6/20/2024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6/20/2024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6/20/2024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6/20/2024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pPr/>
              <a:t>6/20/2024</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6/20/2024</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62000"/>
            <a:ext cx="7772400" cy="5334000"/>
          </a:xfrm>
        </p:spPr>
        <p:txBody>
          <a:bodyPr/>
          <a:lstStyle/>
          <a:p>
            <a:r>
              <a:rPr lang="en-US" dirty="0" smtClean="0"/>
              <a:t>  </a:t>
            </a:r>
            <a:r>
              <a:rPr lang="en-US" dirty="0" smtClean="0"/>
              <a:t>  </a:t>
            </a:r>
            <a:r>
              <a:rPr lang="en-US" sz="3600" dirty="0" smtClean="0"/>
              <a:t>BISERICA, TRECUTUL</a:t>
            </a:r>
            <a:r>
              <a:rPr lang="en-US" sz="3600" dirty="0" smtClean="0"/>
              <a:t>, </a:t>
            </a:r>
            <a:br>
              <a:rPr lang="en-US" sz="3600" dirty="0" smtClean="0"/>
            </a:br>
            <a:r>
              <a:rPr lang="en-US" sz="3600" dirty="0" smtClean="0"/>
              <a:t> </a:t>
            </a:r>
            <a:r>
              <a:rPr lang="en-US" sz="3600" dirty="0" smtClean="0"/>
              <a:t>  PREZENTUL </a:t>
            </a:r>
            <a:r>
              <a:rPr lang="en-US" sz="3600" dirty="0" smtClean="0"/>
              <a:t>SI VIITORUL </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r>
              <a:rPr lang="en-US" sz="1600" dirty="0" smtClean="0">
                <a:latin typeface="Times New Roman" pitchFamily="18" charset="0"/>
                <a:cs typeface="Times New Roman" pitchFamily="18" charset="0"/>
              </a:rPr>
              <a:t>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SCOALA GIMNAZIALA NR.40”aurel </a:t>
            </a:r>
            <a:r>
              <a:rPr lang="en-US" sz="1600" dirty="0" err="1" smtClean="0">
                <a:latin typeface="Times New Roman" pitchFamily="18" charset="0"/>
                <a:cs typeface="Times New Roman" pitchFamily="18" charset="0"/>
              </a:rPr>
              <a:t>vlaicu”,CONSTANTA</a:t>
            </a: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a:t>
            </a:r>
            <a:r>
              <a:rPr lang="en-US" sz="1600" smtClean="0">
                <a:latin typeface="Times New Roman" pitchFamily="18" charset="0"/>
                <a:cs typeface="Times New Roman" pitchFamily="18" charset="0"/>
              </a:rPr>
              <a:t>PROFESOR </a:t>
            </a:r>
            <a:r>
              <a:rPr lang="en-US" sz="160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MORARU MIRELA ELENA</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3" name="Subtitle 2"/>
          <p:cNvSpPr>
            <a:spLocks noGrp="1"/>
          </p:cNvSpPr>
          <p:nvPr>
            <p:ph type="subTitle" idx="1"/>
          </p:nvPr>
        </p:nvSpPr>
        <p:spPr>
          <a:xfrm>
            <a:off x="4495800" y="2834640"/>
            <a:ext cx="4191000" cy="1508760"/>
          </a:xfrm>
        </p:spPr>
        <p:txBody>
          <a:bodyPr/>
          <a:lstStyle/>
          <a:p>
            <a:r>
              <a:rPr lang="en-US" dirty="0" smtClean="0"/>
              <a:t> </a:t>
            </a:r>
            <a:endParaRPr lang="en-US" dirty="0"/>
          </a:p>
        </p:txBody>
      </p:sp>
      <p:pic>
        <p:nvPicPr>
          <p:cNvPr id="2052" name="Picture 4" descr="Macheta Manastire Sau Bisericuta Produse De Artizanat Din Placaj Sau Lemn"/>
          <p:cNvPicPr>
            <a:picLocks noChangeAspect="1" noChangeArrowheads="1"/>
          </p:cNvPicPr>
          <p:nvPr/>
        </p:nvPicPr>
        <p:blipFill>
          <a:blip r:embed="rId2" cstate="print"/>
          <a:srcRect/>
          <a:stretch>
            <a:fillRect/>
          </a:stretch>
        </p:blipFill>
        <p:spPr bwMode="auto">
          <a:xfrm>
            <a:off x="1143000" y="2133600"/>
            <a:ext cx="2209800" cy="2743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3048000" cy="4830763"/>
          </a:xfrm>
        </p:spPr>
        <p:txBody>
          <a:bodyPr>
            <a:normAutofit/>
          </a:bodyPr>
          <a:lstStyle/>
          <a:p>
            <a:r>
              <a:rPr lang="en-US" sz="2400" dirty="0" err="1" smtClean="0">
                <a:latin typeface="Times New Roman" pitchFamily="18" charset="0"/>
                <a:cs typeface="Times New Roman" pitchFamily="18" charset="0"/>
              </a:rPr>
              <a:t>Biserica</a:t>
            </a:r>
            <a:r>
              <a:rPr lang="en-US" sz="2400" dirty="0" smtClean="0">
                <a:latin typeface="Times New Roman" pitchFamily="18" charset="0"/>
                <a:cs typeface="Times New Roman" pitchFamily="18" charset="0"/>
              </a:rPr>
              <a:t>, cu </a:t>
            </a:r>
            <a:r>
              <a:rPr lang="en-US" sz="2400" dirty="0" err="1" smtClean="0">
                <a:latin typeface="Times New Roman" pitchFamily="18" charset="0"/>
                <a:cs typeface="Times New Roman" pitchFamily="18" charset="0"/>
              </a:rPr>
              <a:t>istoria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tradițiile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simbolurile</a:t>
            </a:r>
            <a:r>
              <a:rPr lang="en-US" sz="2400" dirty="0" smtClean="0">
                <a:latin typeface="Times New Roman" pitchFamily="18" charset="0"/>
                <a:cs typeface="Times New Roman" pitchFamily="18" charset="0"/>
              </a:rPr>
              <a:t> sale, </a:t>
            </a:r>
            <a:r>
              <a:rPr lang="en-US" sz="2400" dirty="0" err="1" smtClean="0">
                <a:latin typeface="Times New Roman" pitchFamily="18" charset="0"/>
                <a:cs typeface="Times New Roman" pitchFamily="18" charset="0"/>
              </a:rPr>
              <a:t>servește</a:t>
            </a:r>
            <a:r>
              <a:rPr lang="en-US" sz="2400" dirty="0" smtClean="0">
                <a:latin typeface="Times New Roman" pitchFamily="18" charset="0"/>
                <a:cs typeface="Times New Roman" pitchFamily="18" charset="0"/>
              </a:rPr>
              <a:t> ca un </a:t>
            </a:r>
            <a:r>
              <a:rPr lang="en-US" sz="2400" dirty="0" err="1" smtClean="0">
                <a:latin typeface="Times New Roman" pitchFamily="18" charset="0"/>
                <a:cs typeface="Times New Roman" pitchFamily="18" charset="0"/>
              </a:rPr>
              <a:t>punct</a:t>
            </a:r>
            <a:r>
              <a:rPr lang="en-US" sz="2400" dirty="0" smtClean="0">
                <a:latin typeface="Times New Roman" pitchFamily="18" charset="0"/>
                <a:cs typeface="Times New Roman" pitchFamily="18" charset="0"/>
              </a:rPr>
              <a:t> de </a:t>
            </a:r>
            <a:r>
              <a:rPr lang="en-US" sz="2400" dirty="0" err="1" smtClean="0">
                <a:latin typeface="Times New Roman" pitchFamily="18" charset="0"/>
                <a:cs typeface="Times New Roman" pitchFamily="18" charset="0"/>
              </a:rPr>
              <a:t>ancorare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în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fluxul</a:t>
            </a:r>
            <a:r>
              <a:rPr lang="en-US" sz="2400" dirty="0" smtClean="0">
                <a:latin typeface="Times New Roman" pitchFamily="18" charset="0"/>
                <a:cs typeface="Times New Roman" pitchFamily="18" charset="0"/>
              </a:rPr>
              <a:t> temporal al </a:t>
            </a:r>
            <a:r>
              <a:rPr lang="en-US" sz="2400" dirty="0" err="1" smtClean="0">
                <a:latin typeface="Times New Roman" pitchFamily="18" charset="0"/>
                <a:cs typeface="Times New Roman" pitchFamily="18" charset="0"/>
              </a:rPr>
              <a:t>omenirii</a:t>
            </a:r>
            <a:r>
              <a:rPr lang="en-US" sz="2400" dirty="0" smtClean="0">
                <a:latin typeface="Times New Roman" pitchFamily="18" charset="0"/>
                <a:cs typeface="Times New Roman" pitchFamily="18" charset="0"/>
              </a:rPr>
              <a:t>. Este un loc </a:t>
            </a:r>
            <a:r>
              <a:rPr lang="en-US" sz="2400" dirty="0" err="1" smtClean="0">
                <a:latin typeface="Times New Roman" pitchFamily="18" charset="0"/>
                <a:cs typeface="Times New Roman" pitchFamily="18" charset="0"/>
              </a:rPr>
              <a:t>unde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trecutul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prezentul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viitorul</a:t>
            </a:r>
            <a:r>
              <a:rPr lang="en-US" sz="2400" dirty="0" smtClean="0">
                <a:latin typeface="Times New Roman" pitchFamily="18" charset="0"/>
                <a:cs typeface="Times New Roman" pitchFamily="18" charset="0"/>
              </a:rPr>
              <a:t> se </a:t>
            </a:r>
            <a:r>
              <a:rPr lang="en-US" sz="2400" dirty="0" err="1" smtClean="0">
                <a:latin typeface="Times New Roman" pitchFamily="18" charset="0"/>
                <a:cs typeface="Times New Roman" pitchFamily="18" charset="0"/>
              </a:rPr>
              <a:t>întâlnesc</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026" name="AutoShape 2" descr="Top 10 cele mai frumoase biserici din lume, care merită vizitate FOTO |  adevarul.r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Top 10 cele mai frumoase biserici din lume, care merită vizitate FOTO |  adevarul.r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Fotografii de stoc cu Colaj De Fotografiile Mele Cele Mai Bune De Biserici  Manastiri Si Catedrale - Descarcă imaginea acum - iStock"/>
          <p:cNvPicPr>
            <a:picLocks noChangeAspect="1" noChangeArrowheads="1"/>
          </p:cNvPicPr>
          <p:nvPr/>
        </p:nvPicPr>
        <p:blipFill>
          <a:blip r:embed="rId2" cstate="print"/>
          <a:srcRect/>
          <a:stretch>
            <a:fillRect/>
          </a:stretch>
        </p:blipFill>
        <p:spPr bwMode="auto">
          <a:xfrm>
            <a:off x="3505200" y="457200"/>
            <a:ext cx="5105400" cy="5867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685800"/>
            <a:ext cx="2514600" cy="5632311"/>
          </a:xfrm>
          <a:prstGeom prst="rect">
            <a:avLst/>
          </a:prstGeom>
        </p:spPr>
        <p:txBody>
          <a:bodyPr wrap="square">
            <a:spAutoFit/>
          </a:bodyPr>
          <a:lstStyle/>
          <a:p>
            <a:r>
              <a:rPr lang="en-US" sz="2400" dirty="0" smtClean="0">
                <a:latin typeface="Times New Roman" pitchFamily="18" charset="0"/>
                <a:cs typeface="Times New Roman" pitchFamily="18" charset="0"/>
              </a:rPr>
              <a:t>P</a:t>
            </a:r>
            <a:r>
              <a:rPr lang="vi-VN" sz="2400" dirty="0" smtClean="0">
                <a:latin typeface="Times New Roman" pitchFamily="18" charset="0"/>
                <a:cs typeface="Times New Roman" pitchFamily="18" charset="0"/>
              </a:rPr>
              <a:t>utem privi biserica nu doar ca pe un loc de cult, ci și ca pe o "arcă a timpului", care păstrează și transmite înțelepciunea și experiența din trecut, relevanța și conștiința prezentului și speranța și aspirațiile pentru viitor.</a:t>
            </a:r>
            <a:endParaRPr lang="en-US" sz="2400" dirty="0">
              <a:latin typeface="Times New Roman" pitchFamily="18" charset="0"/>
              <a:cs typeface="Times New Roman" pitchFamily="18" charset="0"/>
            </a:endParaRPr>
          </a:p>
        </p:txBody>
      </p:sp>
      <p:pic>
        <p:nvPicPr>
          <p:cNvPr id="15362" name="Picture 2" descr="galerie foto) Cele mai spectaculoase catedrale si biserici din lume. Una  dintre ele este in Romania."/>
          <p:cNvPicPr>
            <a:picLocks noChangeAspect="1" noChangeArrowheads="1"/>
          </p:cNvPicPr>
          <p:nvPr/>
        </p:nvPicPr>
        <p:blipFill>
          <a:blip r:embed="rId2" cstate="print"/>
          <a:srcRect/>
          <a:stretch>
            <a:fillRect/>
          </a:stretch>
        </p:blipFill>
        <p:spPr bwMode="auto">
          <a:xfrm>
            <a:off x="3352800" y="914400"/>
            <a:ext cx="5334000" cy="512445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3886200" cy="5440363"/>
          </a:xfrm>
        </p:spPr>
        <p:txBody>
          <a:bodyPr>
            <a:normAutofit/>
          </a:bodyPr>
          <a:lstStyle/>
          <a:p>
            <a:r>
              <a:rPr lang="vi-VN" sz="2400" dirty="0" smtClean="0">
                <a:latin typeface="Times New Roman" pitchFamily="18" charset="0"/>
                <a:cs typeface="Times New Roman" pitchFamily="18" charset="0"/>
              </a:rPr>
              <a:t>Biserica a fost martora și participanta la nenumărate evenimente și transformări istorice de-a lungul timpului. Ca instituție, ea a fost martorul marilor răsturnări politice, sociale și culturale. Înălțată pe temeliile credinței și tradiției, biserica a păstrat vie flacăra cunoașterii și spiritualității în ciuda vicisitudinilor istoriei.</a:t>
            </a:r>
            <a:endParaRPr lang="en-US" sz="2400" dirty="0">
              <a:latin typeface="Times New Roman" pitchFamily="18" charset="0"/>
              <a:cs typeface="Times New Roman" pitchFamily="18" charset="0"/>
            </a:endParaRPr>
          </a:p>
        </p:txBody>
      </p:sp>
      <p:pic>
        <p:nvPicPr>
          <p:cNvPr id="16386" name="Picture 2" descr="VIDEO. Află ce BISERICĂ DIN ROMÂNIA a fost inclusă în TOP 5 CELE MAI  FRUMOASE BISERICI DIN LUME"/>
          <p:cNvPicPr>
            <a:picLocks noChangeAspect="1" noChangeArrowheads="1"/>
          </p:cNvPicPr>
          <p:nvPr/>
        </p:nvPicPr>
        <p:blipFill>
          <a:blip r:embed="rId2" cstate="print"/>
          <a:srcRect/>
          <a:stretch>
            <a:fillRect/>
          </a:stretch>
        </p:blipFill>
        <p:spPr bwMode="auto">
          <a:xfrm>
            <a:off x="4267200" y="762000"/>
            <a:ext cx="4343400" cy="4953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3657600" cy="5592763"/>
          </a:xfrm>
        </p:spPr>
        <p:txBody>
          <a:bodyPr>
            <a:noAutofit/>
          </a:bodyPr>
          <a:lstStyle/>
          <a:p>
            <a:r>
              <a:rPr lang="vi-VN" sz="2400" dirty="0" smtClean="0">
                <a:latin typeface="Times New Roman" pitchFamily="18" charset="0"/>
                <a:cs typeface="Times New Roman" pitchFamily="18" charset="0"/>
              </a:rPr>
              <a:t>Arhitectura bisericii, cu toate simbolurile și elementele sale, este o reflectare a perioadelor și stilurilor artistice care au marcat diferite epoci. De la basilici romane la catedrale gotice și biserici baroce, fiecare construcție își poartă amprenta temporală, iar fiecare piatră pare să vorbească despre trecut.</a:t>
            </a:r>
            <a:endParaRPr lang="en-US" sz="2400" dirty="0">
              <a:latin typeface="Times New Roman" pitchFamily="18" charset="0"/>
              <a:cs typeface="Times New Roman" pitchFamily="18" charset="0"/>
            </a:endParaRPr>
          </a:p>
        </p:txBody>
      </p:sp>
      <p:pic>
        <p:nvPicPr>
          <p:cNvPr id="17410" name="Picture 2" descr="Cele mai pitorești biserici și mănăstiri din Moldova pentru cununia ta"/>
          <p:cNvPicPr>
            <a:picLocks noChangeAspect="1" noChangeArrowheads="1"/>
          </p:cNvPicPr>
          <p:nvPr/>
        </p:nvPicPr>
        <p:blipFill>
          <a:blip r:embed="rId2" cstate="print"/>
          <a:srcRect/>
          <a:stretch>
            <a:fillRect/>
          </a:stretch>
        </p:blipFill>
        <p:spPr bwMode="auto">
          <a:xfrm>
            <a:off x="4267200" y="914400"/>
            <a:ext cx="4495800" cy="4724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3733800" cy="4906963"/>
          </a:xfrm>
        </p:spPr>
        <p:txBody>
          <a:bodyPr>
            <a:normAutofit/>
          </a:bodyPr>
          <a:lstStyle/>
          <a:p>
            <a:r>
              <a:rPr lang="vi-VN" sz="2400" dirty="0" smtClean="0">
                <a:latin typeface="Times New Roman" pitchFamily="18" charset="0"/>
                <a:cs typeface="Times New Roman" pitchFamily="18" charset="0"/>
              </a:rPr>
              <a:t>Serviciile religioase, rugăciunile </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din biserica nu sunt doar o reprezentare a tradițiilor vechi, ci și o adaptare la nevoile și aspirațiile contemporane. Biserica nu este doar o relicvă a trecutului, ci și un ghid pentru prezent.</a:t>
            </a:r>
            <a:endParaRPr lang="en-US" sz="2400" dirty="0">
              <a:latin typeface="Times New Roman" pitchFamily="18" charset="0"/>
              <a:cs typeface="Times New Roman" pitchFamily="18" charset="0"/>
            </a:endParaRPr>
          </a:p>
        </p:txBody>
      </p:sp>
      <p:pic>
        <p:nvPicPr>
          <p:cNvPr id="18434" name="Picture 2" descr="Proiectul ”Biserici de lemn din Zona Codru. Tururi Virtuale” a ajuns la  final — MaraMedia"/>
          <p:cNvPicPr>
            <a:picLocks noChangeAspect="1" noChangeArrowheads="1"/>
          </p:cNvPicPr>
          <p:nvPr/>
        </p:nvPicPr>
        <p:blipFill>
          <a:blip r:embed="rId2" cstate="print"/>
          <a:srcRect/>
          <a:stretch>
            <a:fillRect/>
          </a:stretch>
        </p:blipFill>
        <p:spPr bwMode="auto">
          <a:xfrm>
            <a:off x="4267200" y="838200"/>
            <a:ext cx="4648200" cy="4876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4495800" cy="5287963"/>
          </a:xfrm>
        </p:spPr>
        <p:txBody>
          <a:bodyPr>
            <a:normAutofit fontScale="77500" lnSpcReduction="20000"/>
          </a:bodyPr>
          <a:lstStyle/>
          <a:p>
            <a:r>
              <a:rPr lang="vi-VN" sz="3100" dirty="0" smtClean="0">
                <a:latin typeface="Times New Roman" pitchFamily="18" charset="0"/>
                <a:cs typeface="Times New Roman" pitchFamily="18" charset="0"/>
              </a:rPr>
              <a:t>Ca arca a timpului, biserica poartă în ea speranța și aspirațiile pentru viitor. În mijlocul provocărilor și incertitudinilor, biserica oferă un far de lumină, ghidându-ne către un viitor mai bun.</a:t>
            </a:r>
          </a:p>
          <a:p>
            <a:r>
              <a:rPr lang="vi-VN" sz="3100" dirty="0" smtClean="0">
                <a:latin typeface="Times New Roman" pitchFamily="18" charset="0"/>
                <a:cs typeface="Times New Roman" pitchFamily="18" charset="0"/>
              </a:rPr>
              <a:t>Prin activități de caritate, educație și implicare socială, biserica se angajează în construirea unei lumi mai juste și mai înțelegătoare. Ea reprezintă un loc al reconcilierii și al speranței în mijlocul unei lumi adesea tulburi și fragmentate.</a:t>
            </a:r>
          </a:p>
          <a:p>
            <a:endParaRPr lang="en-US" dirty="0">
              <a:latin typeface="+mj-lt"/>
            </a:endParaRPr>
          </a:p>
        </p:txBody>
      </p:sp>
      <p:sp>
        <p:nvSpPr>
          <p:cNvPr id="19460" name="AutoShape 4" descr="Top 10 cele mai frumoase biserici din lume, care merită vizitate FOTO |  adevarul.r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2" name="AutoShape 6" descr="Top 10 cele mai frumoase biserici din lume, care merită vizitate FOTO |  adevarul.r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5" name="Picture 9" descr="Biserici domnești din vechiul București - Tur ghidat - Fundaţia Calea  Victoriei - Cursuri şi evenimente culturaleFundaţia Calea Victoriei –  Cursuri şi evenimente culturale"/>
          <p:cNvPicPr>
            <a:picLocks noChangeAspect="1" noChangeArrowheads="1"/>
          </p:cNvPicPr>
          <p:nvPr/>
        </p:nvPicPr>
        <p:blipFill>
          <a:blip r:embed="rId2" cstate="print"/>
          <a:srcRect/>
          <a:stretch>
            <a:fillRect/>
          </a:stretch>
        </p:blipFill>
        <p:spPr bwMode="auto">
          <a:xfrm>
            <a:off x="4876800" y="990600"/>
            <a:ext cx="4000500" cy="47625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4267200" cy="5211763"/>
          </a:xfrm>
        </p:spPr>
        <p:txBody>
          <a:bodyPr>
            <a:normAutofit/>
          </a:bodyPr>
          <a:lstStyle/>
          <a:p>
            <a:r>
              <a:rPr lang="vi-VN" sz="2400" dirty="0" smtClean="0">
                <a:latin typeface="Times New Roman" pitchFamily="18" charset="0"/>
                <a:cs typeface="Times New Roman" pitchFamily="18" charset="0"/>
              </a:rPr>
              <a:t>În concluzie, biserica nu este doar un loc de cult, ci și un bastion al temporalității umane. Ca o "arcă a timpului", ea păstrează și transmite înțelepciunea trecutului, relevanța prezentului și speranța pentru viitor. Într-o lume în continuă schimbare, biserica rămâne un pilon stabil și un ghid spiritual pentru omenire.</a:t>
            </a:r>
            <a:endParaRPr lang="en-US" sz="2400" dirty="0">
              <a:latin typeface="Times New Roman" pitchFamily="18" charset="0"/>
              <a:cs typeface="Times New Roman" pitchFamily="18" charset="0"/>
            </a:endParaRPr>
          </a:p>
        </p:txBody>
      </p:sp>
      <p:pic>
        <p:nvPicPr>
          <p:cNvPr id="20482" name="Picture 2" descr="Cumpără Pictura cu diamant Castel Nou Sosiri Mozaic Broderie Biserica Punct  Cruce Decor Diamant Art | Joom"/>
          <p:cNvPicPr>
            <a:picLocks noChangeAspect="1" noChangeArrowheads="1"/>
          </p:cNvPicPr>
          <p:nvPr/>
        </p:nvPicPr>
        <p:blipFill>
          <a:blip r:embed="rId2" cstate="print"/>
          <a:srcRect/>
          <a:stretch>
            <a:fillRect/>
          </a:stretch>
        </p:blipFill>
        <p:spPr bwMode="auto">
          <a:xfrm>
            <a:off x="4800600" y="533400"/>
            <a:ext cx="3810000" cy="5715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85800"/>
            <a:ext cx="7772400" cy="5669760"/>
          </a:xfrm>
        </p:spPr>
        <p:txBody>
          <a:bodyPr/>
          <a:lstStyle/>
          <a:p>
            <a:pPr>
              <a:buNone/>
            </a:pPr>
            <a:endParaRPr lang="en-US" dirty="0" smtClean="0"/>
          </a:p>
          <a:p>
            <a:pPr>
              <a:buNone/>
            </a:pPr>
            <a:r>
              <a:rPr lang="en-US" dirty="0" smtClean="0"/>
              <a:t>     BIBLIOGRAFIE:</a:t>
            </a:r>
          </a:p>
          <a:p>
            <a:r>
              <a:rPr lang="en-US" sz="2400" dirty="0" smtClean="0">
                <a:latin typeface="Times New Roman" pitchFamily="18" charset="0"/>
                <a:cs typeface="Times New Roman" pitchFamily="18" charset="0"/>
              </a:rPr>
              <a:t>I</a:t>
            </a:r>
            <a:r>
              <a:rPr lang="vi-VN" sz="2400" dirty="0" smtClean="0">
                <a:latin typeface="Times New Roman" pitchFamily="18" charset="0"/>
                <a:cs typeface="Times New Roman" pitchFamily="18" charset="0"/>
              </a:rPr>
              <a:t>oniță, Viorel; Benga, Daniel. Chifăr Nicolae. De la anul 1054 până în prezent. Vol. 2. Partea 2: Situația generală a Bisericilor Ortodoxe din secolul al XI-lea până astăzi. București, Editura Basilica, volumiu 2, partea 2, 2023, 1048 p. ISBN978-606-29-0497-5  </a:t>
            </a:r>
          </a:p>
          <a:p>
            <a:r>
              <a:rPr lang="vi-VN" sz="2400" dirty="0" smtClean="0">
                <a:latin typeface="Times New Roman" pitchFamily="18" charset="0"/>
                <a:cs typeface="Times New Roman" pitchFamily="18" charset="0"/>
              </a:rPr>
              <a:t>Păcurariu, Pr. Prof. Dr. Mircea, Istoria Bisericii Ortodoxe Române, Editura Episcopiei Dunării de Jos, Galaţi, 1</a:t>
            </a:r>
            <a:r>
              <a:rPr lang="vi-VN" sz="3200" dirty="0" smtClean="0">
                <a:latin typeface="Times New Roman" pitchFamily="18" charset="0"/>
                <a:cs typeface="Times New Roman" pitchFamily="18" charset="0"/>
              </a:rPr>
              <a:t>996</a:t>
            </a:r>
          </a:p>
          <a:p>
            <a:endParaRPr lang="en-US" sz="2400"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26</TotalTime>
  <Words>420</Words>
  <Application>Microsoft Office PowerPoint</Application>
  <PresentationFormat>On-screen Show (4:3)</PresentationFormat>
  <Paragraphs>14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Metro</vt:lpstr>
      <vt:lpstr>    BISERICA, TRECUTUL,     PREZENTUL SI VIITORUL                                                           SCOALA GIMNAZIALA NR.40”aurel vlaicu”,CONSTANTA                                           PROFESOR  :MORARU MIRELA ELENA </vt:lpstr>
      <vt:lpstr>Slide 2</vt:lpstr>
      <vt:lpstr>Slide 3</vt:lpstr>
      <vt:lpstr>Slide 4</vt:lpstr>
      <vt:lpstr>Slide 5</vt:lpstr>
      <vt:lpstr>Slide 6</vt:lpstr>
      <vt:lpstr>Slide 7</vt:lpstr>
      <vt:lpstr>Slide 8</vt:lpstr>
      <vt:lpstr>Slide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Biserica, arca timpului</dc:title>
  <dc:creator>MIRELA ELENA</dc:creator>
  <cp:lastModifiedBy>MIRELA ELENA</cp:lastModifiedBy>
  <cp:revision>9</cp:revision>
  <dcterms:created xsi:type="dcterms:W3CDTF">2006-08-16T00:00:00Z</dcterms:created>
  <dcterms:modified xsi:type="dcterms:W3CDTF">2024-06-20T16:16:37Z</dcterms:modified>
</cp:coreProperties>
</file>