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D8BD707-D9CF-40AE-B4C6-C98DA3205C09}" type="datetimeFigureOut">
              <a:rPr lang="en-US" smtClean="0"/>
              <a:pPr/>
              <a:t>6/20/2024</a:t>
            </a:fld>
            <a:endParaRPr lang="en-US"/>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D8BD707-D9CF-40AE-B4C6-C98DA3205C09}" type="datetimeFigureOut">
              <a:rPr lang="en-US" smtClean="0"/>
              <a:pPr/>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6/20/2024</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D8BD707-D9CF-40AE-B4C6-C98DA3205C09}" type="datetimeFigureOut">
              <a:rPr lang="en-US" smtClean="0"/>
              <a:pPr/>
              <a:t>6/20/2024</a:t>
            </a:fld>
            <a:endParaRPr lang="en-US"/>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6/20/2024</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D8BD707-D9CF-40AE-B4C6-C98DA3205C09}" type="datetimeFigureOut">
              <a:rPr lang="en-US" smtClean="0"/>
              <a:pPr/>
              <a:t>6/20/2024</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url=https://ro.wikipedia.org/wiki/M%C4%83n%C4%83stirea_Moldovi%C8%9Ba&amp;psig=AOvVaw0U8H5pB3XEwOMu3hb9nOVF&amp;ust=1710780834148000&amp;source=images&amp;cd=vfe&amp;opi=89978449&amp;ved=0CBUQjhxqFwoTCKCYnLDh-4QDFQAAAAAdAAAAABAE"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                               </a:t>
            </a:r>
          </a:p>
          <a:p>
            <a:endParaRPr lang="en-US" dirty="0"/>
          </a:p>
        </p:txBody>
      </p:sp>
      <p:sp>
        <p:nvSpPr>
          <p:cNvPr id="2" name="Title 1"/>
          <p:cNvSpPr>
            <a:spLocks noGrp="1"/>
          </p:cNvSpPr>
          <p:nvPr>
            <p:ph type="ctrTitle"/>
          </p:nvPr>
        </p:nvSpPr>
        <p:spPr>
          <a:xfrm>
            <a:off x="762000" y="1295400"/>
            <a:ext cx="7772400" cy="5257800"/>
          </a:xfrm>
        </p:spPr>
        <p:txBody>
          <a:bodyPr>
            <a:normAutofit fontScale="90000"/>
          </a:bodyPr>
          <a:lstStyle/>
          <a:p>
            <a:r>
              <a:rPr lang="en-US" dirty="0" smtClean="0"/>
              <a:t> </a:t>
            </a:r>
            <a:r>
              <a:rPr lang="vi-VN" dirty="0" smtClean="0"/>
              <a:t> </a:t>
            </a:r>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solidFill>
                  <a:schemeClr val="bg1"/>
                </a:solidFill>
              </a:rPr>
              <a:t>BISERICA,ARCA TIMPULUI</a:t>
            </a:r>
            <a:br>
              <a:rPr lang="en-US" dirty="0" smtClean="0">
                <a:solidFill>
                  <a:schemeClr val="bg1"/>
                </a:solidFill>
              </a:rPr>
            </a:br>
            <a:r>
              <a:rPr lang="en-US" dirty="0" smtClean="0"/>
              <a:t/>
            </a:r>
            <a:br>
              <a:rPr lang="en-US" dirty="0" smtClean="0"/>
            </a:br>
            <a:r>
              <a:rPr lang="en-US" dirty="0" smtClean="0"/>
              <a:t/>
            </a:r>
            <a:br>
              <a:rPr lang="en-US" dirty="0" smtClean="0"/>
            </a:br>
            <a:r>
              <a:rPr lang="en-US" dirty="0" smtClean="0"/>
              <a:t> </a:t>
            </a:r>
            <a:r>
              <a:rPr lang="vi-VN" sz="1800" dirty="0" smtClean="0"/>
              <a:t/>
            </a:r>
            <a:br>
              <a:rPr lang="vi-VN"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solidFill>
                  <a:schemeClr val="bg1"/>
                </a:solidFill>
              </a:rPr>
              <a:t> </a:t>
            </a:r>
            <a:r>
              <a:rPr lang="en-US" sz="1800" dirty="0" err="1" smtClean="0">
                <a:solidFill>
                  <a:schemeClr val="bg1"/>
                </a:solidFill>
              </a:rPr>
              <a:t>Profesor</a:t>
            </a:r>
            <a:r>
              <a:rPr lang="en-US" sz="1800" smtClean="0">
                <a:solidFill>
                  <a:schemeClr val="bg1"/>
                </a:solidFill>
              </a:rPr>
              <a:t> </a:t>
            </a:r>
            <a:r>
              <a:rPr lang="en-US" sz="1800" smtClean="0">
                <a:solidFill>
                  <a:schemeClr val="bg1"/>
                </a:solidFill>
              </a:rPr>
              <a:t> :</a:t>
            </a:r>
            <a:r>
              <a:rPr lang="en-US" sz="1800" dirty="0" err="1" smtClean="0">
                <a:solidFill>
                  <a:schemeClr val="bg1"/>
                </a:solidFill>
              </a:rPr>
              <a:t>Moraru</a:t>
            </a:r>
            <a:r>
              <a:rPr lang="en-US" sz="1800" dirty="0" smtClean="0">
                <a:solidFill>
                  <a:schemeClr val="bg1"/>
                </a:solidFill>
              </a:rPr>
              <a:t> </a:t>
            </a:r>
            <a:r>
              <a:rPr lang="en-US" sz="1800" dirty="0" err="1" smtClean="0">
                <a:solidFill>
                  <a:schemeClr val="bg1"/>
                </a:solidFill>
              </a:rPr>
              <a:t>Mirela</a:t>
            </a:r>
            <a:r>
              <a:rPr lang="en-US" sz="1800" dirty="0" smtClean="0">
                <a:solidFill>
                  <a:schemeClr val="bg1"/>
                </a:solidFill>
              </a:rPr>
              <a:t> Elena</a:t>
            </a:r>
            <a:br>
              <a:rPr lang="en-US" sz="1800" dirty="0" smtClean="0">
                <a:solidFill>
                  <a:schemeClr val="bg1"/>
                </a:solidFill>
              </a:rPr>
            </a:br>
            <a:r>
              <a:rPr lang="en-US" sz="1800" dirty="0" smtClean="0">
                <a:solidFill>
                  <a:schemeClr val="bg1"/>
                </a:solidFill>
              </a:rPr>
              <a:t>  </a:t>
            </a:r>
            <a:r>
              <a:rPr lang="en-US" sz="1800" dirty="0" smtClean="0"/>
              <a:t> </a:t>
            </a:r>
            <a:br>
              <a:rPr lang="en-US" sz="1800" dirty="0" smtClean="0"/>
            </a:br>
            <a:r>
              <a:rPr lang="en-US" sz="1800" dirty="0" smtClean="0"/>
              <a:t> </a:t>
            </a:r>
            <a:r>
              <a:rPr lang="en-US" sz="1800" dirty="0" err="1" smtClean="0">
                <a:solidFill>
                  <a:schemeClr val="bg1"/>
                </a:solidFill>
              </a:rPr>
              <a:t>Scoala</a:t>
            </a:r>
            <a:r>
              <a:rPr lang="en-US" sz="1800" dirty="0" smtClean="0">
                <a:solidFill>
                  <a:schemeClr val="bg1"/>
                </a:solidFill>
              </a:rPr>
              <a:t> </a:t>
            </a:r>
            <a:r>
              <a:rPr lang="en-US" sz="1800" dirty="0" err="1" smtClean="0">
                <a:solidFill>
                  <a:schemeClr val="bg1"/>
                </a:solidFill>
              </a:rPr>
              <a:t>Gimnaziala</a:t>
            </a:r>
            <a:r>
              <a:rPr lang="en-US" sz="1800" dirty="0" smtClean="0">
                <a:solidFill>
                  <a:schemeClr val="bg1"/>
                </a:solidFill>
              </a:rPr>
              <a:t> nr 40 </a:t>
            </a:r>
            <a:r>
              <a:rPr lang="en-US" sz="1800" dirty="0" err="1" smtClean="0">
                <a:solidFill>
                  <a:schemeClr val="bg1"/>
                </a:solidFill>
              </a:rPr>
              <a:t>Aurel</a:t>
            </a:r>
            <a:r>
              <a:rPr lang="en-US" sz="1800" dirty="0" smtClean="0">
                <a:solidFill>
                  <a:schemeClr val="bg1"/>
                </a:solidFill>
              </a:rPr>
              <a:t> </a:t>
            </a:r>
            <a:r>
              <a:rPr lang="en-US" sz="1800" dirty="0" err="1" smtClean="0">
                <a:solidFill>
                  <a:schemeClr val="bg1"/>
                </a:solidFill>
              </a:rPr>
              <a:t>Vlaicu</a:t>
            </a:r>
            <a:r>
              <a:rPr lang="en-US" sz="1800" dirty="0" smtClean="0">
                <a:solidFill>
                  <a:schemeClr val="bg1"/>
                </a:solidFill>
              </a:rPr>
              <a:t>”. Constanta</a:t>
            </a:r>
            <a:br>
              <a:rPr lang="en-US" sz="1800" dirty="0" smtClean="0">
                <a:solidFill>
                  <a:schemeClr val="bg1"/>
                </a:solidFill>
              </a:rPr>
            </a:br>
            <a:endParaRPr lang="en-US"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09600"/>
            <a:ext cx="3733800" cy="5516563"/>
          </a:xfrm>
        </p:spPr>
        <p:txBody>
          <a:bodyPr>
            <a:normAutofit fontScale="92500" lnSpcReduction="10000"/>
          </a:bodyPr>
          <a:lstStyle/>
          <a:p>
            <a:r>
              <a:rPr lang="vi-VN" dirty="0" smtClean="0"/>
              <a:t>Biserica a fost întotdeauna mai mult decât un simplu loc de închinare; ea a fost o instituție centrală în evoluția umanității, un custode al tradițiilor, valorilor și credințelor. Prin istorie, biserica a servit nu doar ca un sanctuar spiritual, ci și ca un punct focal al comunității, un catalizator pentru schimbare socială și un gardian al identității culturale.</a:t>
            </a:r>
            <a:endParaRPr lang="en-US" dirty="0"/>
          </a:p>
        </p:txBody>
      </p:sp>
      <p:pic>
        <p:nvPicPr>
          <p:cNvPr id="19458" name="Picture 2" descr="Biserici domneşti din vechiul Bucureşti şi rolul lor în dezvoltarea  oraşului - Fundaţia Calea Victoriei - Cursuri şi evenimente  culturaleFundaţia Calea Victoriei – Cursuri şi evenimente culturale"/>
          <p:cNvPicPr>
            <a:picLocks noChangeAspect="1" noChangeArrowheads="1"/>
          </p:cNvPicPr>
          <p:nvPr/>
        </p:nvPicPr>
        <p:blipFill>
          <a:blip r:embed="rId2" cstate="print"/>
          <a:srcRect/>
          <a:stretch>
            <a:fillRect/>
          </a:stretch>
        </p:blipFill>
        <p:spPr bwMode="auto">
          <a:xfrm>
            <a:off x="4038600" y="533400"/>
            <a:ext cx="4800600" cy="58674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4191000" cy="5897563"/>
          </a:xfrm>
        </p:spPr>
        <p:txBody>
          <a:bodyPr>
            <a:normAutofit fontScale="92500" lnSpcReduction="10000"/>
          </a:bodyPr>
          <a:lstStyle/>
          <a:p>
            <a:pPr>
              <a:buNone/>
            </a:pPr>
            <a:r>
              <a:rPr lang="en-US" dirty="0" smtClean="0"/>
              <a:t>     </a:t>
            </a:r>
            <a:r>
              <a:rPr lang="en-US" dirty="0" err="1" smtClean="0">
                <a:latin typeface="Times New Roman" pitchFamily="18" charset="0"/>
                <a:cs typeface="Times New Roman" pitchFamily="18" charset="0"/>
              </a:rPr>
              <a:t>Propun</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să explorăm biserica ca "Arca Timpului" - un loc în care trecutul, prezentul și viitorul se intersectează și interacționează într-un mod complex și profund.</a:t>
            </a: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De-a lungul secolelor, biserica a fost principala instituție responsabilă pentru păstrarea și transmiterea tradițiilor spirituale și culturale. Prin liturghii, predici, </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biserica a consolidat identitatea comunității și a asigurat continuitatea valorilor fundamentale</a:t>
            </a:r>
            <a:r>
              <a:rPr lang="vi-VN" sz="2800" dirty="0" smtClean="0"/>
              <a:t>.</a:t>
            </a:r>
            <a:endParaRPr lang="en-US" sz="2800" dirty="0" smtClean="0"/>
          </a:p>
          <a:p>
            <a:pPr>
              <a:buNone/>
            </a:pPr>
            <a:endParaRPr lang="en-US" dirty="0"/>
          </a:p>
        </p:txBody>
      </p:sp>
      <p:pic>
        <p:nvPicPr>
          <p:cNvPr id="15362" name="Picture 2" descr="Biserica Densus"/>
          <p:cNvPicPr>
            <a:picLocks noChangeAspect="1" noChangeArrowheads="1"/>
          </p:cNvPicPr>
          <p:nvPr/>
        </p:nvPicPr>
        <p:blipFill>
          <a:blip r:embed="rId2" cstate="print"/>
          <a:srcRect/>
          <a:stretch>
            <a:fillRect/>
          </a:stretch>
        </p:blipFill>
        <p:spPr bwMode="auto">
          <a:xfrm>
            <a:off x="4953001" y="762000"/>
            <a:ext cx="3657600" cy="3886200"/>
          </a:xfrm>
          <a:prstGeom prst="rect">
            <a:avLst/>
          </a:prstGeom>
          <a:noFill/>
        </p:spPr>
      </p:pic>
      <p:sp>
        <p:nvSpPr>
          <p:cNvPr id="5" name="Rectangle 4"/>
          <p:cNvSpPr/>
          <p:nvPr/>
        </p:nvSpPr>
        <p:spPr>
          <a:xfrm>
            <a:off x="5029200" y="4876800"/>
            <a:ext cx="3429000" cy="1384995"/>
          </a:xfrm>
          <a:prstGeom prst="rect">
            <a:avLst/>
          </a:prstGeom>
        </p:spPr>
        <p:txBody>
          <a:bodyPr wrap="square">
            <a:spAutoFit/>
          </a:bodyPr>
          <a:lstStyle/>
          <a:p>
            <a:r>
              <a:rPr lang="vi-VN" sz="1200" b="1" dirty="0" smtClean="0"/>
              <a:t>Biserica Ortodoxă Densuș, din Țara Hațegului, Hunedoara, unică în peisajul românesc, este considerată cel mai vechi lăcaș din piatră în care se mai țin slujbe și astăzi. Despre originea acestei construcții atipice au fost avansate mai multe ipoteze: pe placa de la intrare se vorbește despre o zidire din secolul al XIII-lea</a:t>
            </a:r>
            <a:r>
              <a:rPr lang="en-US" sz="1200" b="1" dirty="0" smtClean="0"/>
              <a:t>.</a:t>
            </a:r>
            <a:endParaRPr lang="en-US" sz="12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648200" cy="5638800"/>
          </a:xfrm>
        </p:spPr>
        <p:txBody>
          <a:bodyPr>
            <a:normAutofit/>
          </a:bodyPr>
          <a:lstStyle/>
          <a:p>
            <a:r>
              <a:rPr lang="vi-VN" sz="2400" dirty="0" smtClean="0"/>
              <a:t>Biserica a fost adesea o sursă de inspirație pentru inovație culturală și artistică. De la arhitectura grandioasă a catedralelor medievale până la capodoperele muzicale ale lui Bach sau Michelangelo, influența bisericii asupra artei și culturii este profundă și durabilă. De asemenea, biserica a jucat un rol crucial în dezvoltarea educației, stabilind școli și universități și promovând alfabetizarea și învățământul</a:t>
            </a:r>
            <a:r>
              <a:rPr lang="vi-VN" dirty="0" smtClean="0"/>
              <a:t>.</a:t>
            </a:r>
            <a:endParaRPr lang="en-US" dirty="0"/>
          </a:p>
        </p:txBody>
      </p:sp>
      <p:pic>
        <p:nvPicPr>
          <p:cNvPr id="28674" name="Picture 2" descr="Biserica din lemn de la Putna"/>
          <p:cNvPicPr>
            <a:picLocks noChangeAspect="1" noChangeArrowheads="1"/>
          </p:cNvPicPr>
          <p:nvPr/>
        </p:nvPicPr>
        <p:blipFill>
          <a:blip r:embed="rId2" cstate="print"/>
          <a:srcRect/>
          <a:stretch>
            <a:fillRect/>
          </a:stretch>
        </p:blipFill>
        <p:spPr bwMode="auto">
          <a:xfrm>
            <a:off x="5029200" y="609600"/>
            <a:ext cx="3962400" cy="4467226"/>
          </a:xfrm>
          <a:prstGeom prst="rect">
            <a:avLst/>
          </a:prstGeom>
          <a:noFill/>
        </p:spPr>
      </p:pic>
      <p:sp>
        <p:nvSpPr>
          <p:cNvPr id="5" name="Rectangle 4"/>
          <p:cNvSpPr/>
          <p:nvPr/>
        </p:nvSpPr>
        <p:spPr>
          <a:xfrm>
            <a:off x="5257800" y="5181601"/>
            <a:ext cx="3124200" cy="1200329"/>
          </a:xfrm>
          <a:prstGeom prst="rect">
            <a:avLst/>
          </a:prstGeom>
        </p:spPr>
        <p:txBody>
          <a:bodyPr wrap="square">
            <a:spAutoFit/>
          </a:bodyPr>
          <a:lstStyle/>
          <a:p>
            <a:r>
              <a:rPr lang="vi-VN" dirty="0" smtClean="0"/>
              <a:t>Biserica veche de la Putna este considerată cea mai veche construcție religioasă din lemn din România și din Europa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4191000" cy="5562600"/>
          </a:xfrm>
        </p:spPr>
        <p:txBody>
          <a:bodyPr>
            <a:normAutofit/>
          </a:bodyPr>
          <a:lstStyle/>
          <a:p>
            <a:pPr>
              <a:buNone/>
            </a:pPr>
            <a:r>
              <a:rPr lang="en-US" sz="2400" dirty="0" smtClean="0"/>
              <a:t>    </a:t>
            </a:r>
            <a:r>
              <a:rPr lang="vi-VN" sz="2400" dirty="0" smtClean="0"/>
              <a:t>În vremuri de necaz și incertitudine, biserica a oferit adesea confort spiritual și îndrumare morală. Preoții și liderii religioși au fost adesea stâlpii de sprijin ai comunităților lor, oferind încurajare și speranță în fața provocărilor vieții</a:t>
            </a:r>
            <a:endParaRPr lang="en-US" sz="2400" dirty="0" smtClean="0"/>
          </a:p>
          <a:p>
            <a:pPr>
              <a:buNone/>
            </a:pPr>
            <a:r>
              <a:rPr lang="vi-VN" sz="2400" dirty="0" smtClean="0"/>
              <a:t>.</a:t>
            </a:r>
            <a:r>
              <a:rPr lang="en-US" sz="2400" dirty="0" smtClean="0"/>
              <a:t>  </a:t>
            </a:r>
            <a:r>
              <a:rPr lang="en-US" sz="2400" dirty="0" err="1" smtClean="0"/>
              <a:t>Biserica</a:t>
            </a:r>
            <a:r>
              <a:rPr lang="en-US" sz="2400" dirty="0" smtClean="0"/>
              <a:t> </a:t>
            </a:r>
            <a:r>
              <a:rPr lang="en-US" sz="2400" dirty="0" err="1" smtClean="0"/>
              <a:t>este</a:t>
            </a:r>
            <a:r>
              <a:rPr lang="en-US" sz="2400" dirty="0" smtClean="0"/>
              <a:t> un loc </a:t>
            </a:r>
            <a:r>
              <a:rPr lang="en-US" sz="2400" dirty="0" err="1" smtClean="0"/>
              <a:t>în</a:t>
            </a:r>
            <a:r>
              <a:rPr lang="en-US" sz="2400" dirty="0" smtClean="0"/>
              <a:t> care </a:t>
            </a:r>
            <a:r>
              <a:rPr lang="en-US" sz="2400" dirty="0" err="1" smtClean="0"/>
              <a:t>trecutul</a:t>
            </a:r>
            <a:r>
              <a:rPr lang="en-US" sz="2400" dirty="0" smtClean="0"/>
              <a:t>, </a:t>
            </a:r>
            <a:r>
              <a:rPr lang="en-US" sz="2400" dirty="0" err="1" smtClean="0"/>
              <a:t>prezentul</a:t>
            </a:r>
            <a:r>
              <a:rPr lang="en-US" sz="2400" dirty="0" smtClean="0"/>
              <a:t> </a:t>
            </a:r>
            <a:r>
              <a:rPr lang="en-US" sz="2400" dirty="0" err="1" smtClean="0"/>
              <a:t>și</a:t>
            </a:r>
            <a:r>
              <a:rPr lang="en-US" sz="2400" dirty="0" smtClean="0"/>
              <a:t> </a:t>
            </a:r>
            <a:r>
              <a:rPr lang="en-US" sz="2400" dirty="0" err="1" smtClean="0"/>
              <a:t>viitorul</a:t>
            </a:r>
            <a:r>
              <a:rPr lang="en-US" sz="2400" dirty="0" smtClean="0"/>
              <a:t> se </a:t>
            </a:r>
            <a:r>
              <a:rPr lang="en-US" sz="2400" dirty="0" err="1" smtClean="0"/>
              <a:t>întâlnesc</a:t>
            </a:r>
            <a:r>
              <a:rPr lang="en-US" sz="2400" dirty="0" smtClean="0"/>
              <a:t> </a:t>
            </a:r>
            <a:r>
              <a:rPr lang="en-US" sz="2400" dirty="0" err="1" smtClean="0"/>
              <a:t>și</a:t>
            </a:r>
            <a:r>
              <a:rPr lang="en-US" sz="2400" dirty="0" smtClean="0"/>
              <a:t> se </a:t>
            </a:r>
            <a:r>
              <a:rPr lang="en-US" sz="2400" dirty="0" err="1" smtClean="0"/>
              <a:t>contopesc</a:t>
            </a:r>
            <a:r>
              <a:rPr lang="en-US" sz="2400" dirty="0" smtClean="0"/>
              <a:t> </a:t>
            </a:r>
            <a:r>
              <a:rPr lang="en-US" sz="2400" dirty="0" err="1" smtClean="0"/>
              <a:t>într</a:t>
            </a:r>
            <a:r>
              <a:rPr lang="en-US" sz="2400" dirty="0" smtClean="0"/>
              <a:t>-un mod </a:t>
            </a:r>
            <a:r>
              <a:rPr lang="en-US" sz="2400" dirty="0" err="1" smtClean="0"/>
              <a:t>unic</a:t>
            </a:r>
            <a:r>
              <a:rPr lang="en-US" sz="2400" dirty="0" smtClean="0"/>
              <a:t>.</a:t>
            </a:r>
            <a:endParaRPr lang="en-US" sz="2400" dirty="0"/>
          </a:p>
        </p:txBody>
      </p:sp>
      <p:pic>
        <p:nvPicPr>
          <p:cNvPr id="29698" name="Picture 2" descr="Mănăstirea Moldovița - Wikipedia"/>
          <p:cNvPicPr>
            <a:picLocks noChangeAspect="1" noChangeArrowheads="1"/>
          </p:cNvPicPr>
          <p:nvPr/>
        </p:nvPicPr>
        <p:blipFill>
          <a:blip r:embed="rId2" cstate="print"/>
          <a:srcRect/>
          <a:stretch>
            <a:fillRect/>
          </a:stretch>
        </p:blipFill>
        <p:spPr bwMode="auto">
          <a:xfrm>
            <a:off x="4495800" y="838200"/>
            <a:ext cx="4038600" cy="3962400"/>
          </a:xfrm>
          <a:prstGeom prst="rect">
            <a:avLst/>
          </a:prstGeom>
          <a:noFill/>
        </p:spPr>
      </p:pic>
      <p:sp>
        <p:nvSpPr>
          <p:cNvPr id="5" name="Rectangle 4"/>
          <p:cNvSpPr/>
          <p:nvPr/>
        </p:nvSpPr>
        <p:spPr>
          <a:xfrm>
            <a:off x="4953000" y="5334000"/>
            <a:ext cx="3581400" cy="461665"/>
          </a:xfrm>
          <a:prstGeom prst="rect">
            <a:avLst/>
          </a:prstGeom>
        </p:spPr>
        <p:txBody>
          <a:bodyPr wrap="square">
            <a:spAutoFit/>
          </a:bodyPr>
          <a:lstStyle/>
          <a:p>
            <a:r>
              <a:rPr lang="en-US" sz="2400" b="1" u="sng" dirty="0" err="1" smtClean="0">
                <a:hlinkClick r:id="rId3"/>
              </a:rPr>
              <a:t>Manastirea</a:t>
            </a:r>
            <a:r>
              <a:rPr lang="en-US" sz="2400" b="1" u="sng" dirty="0" smtClean="0">
                <a:hlinkClick r:id="rId3"/>
              </a:rPr>
              <a:t> </a:t>
            </a:r>
            <a:r>
              <a:rPr lang="en-US" sz="2400" b="1" u="sng" dirty="0" err="1" smtClean="0">
                <a:hlinkClick r:id="rId3"/>
              </a:rPr>
              <a:t>Moldovita</a:t>
            </a:r>
            <a:endParaRPr lang="vi-VN" sz="2400" b="1" u="sng" dirty="0">
              <a:hlinkClick r:id="rId3"/>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04800"/>
            <a:ext cx="4267200" cy="5791200"/>
          </a:xfrm>
        </p:spPr>
        <p:txBody>
          <a:bodyPr>
            <a:normAutofit/>
          </a:bodyPr>
          <a:lstStyle/>
          <a:p>
            <a:pPr lvl="0"/>
            <a:r>
              <a:rPr lang="en-US" dirty="0" smtClean="0"/>
              <a:t> </a:t>
            </a:r>
            <a:r>
              <a:rPr lang="en-US" sz="2400" dirty="0" err="1" smtClean="0">
                <a:latin typeface="Times New Roman" pitchFamily="18" charset="0"/>
                <a:cs typeface="Times New Roman" pitchFamily="18" charset="0"/>
              </a:rPr>
              <a:t>Prin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tradiții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biserica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conectează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oamenii</a:t>
            </a:r>
            <a:r>
              <a:rPr lang="en-US" sz="2400" dirty="0" smtClean="0">
                <a:latin typeface="Times New Roman" pitchFamily="18" charset="0"/>
                <a:cs typeface="Times New Roman" pitchFamily="18" charset="0"/>
              </a:rPr>
              <a:t> cu </a:t>
            </a:r>
            <a:r>
              <a:rPr lang="en-US" sz="2400" dirty="0" err="1" smtClean="0">
                <a:latin typeface="Times New Roman" pitchFamily="18" charset="0"/>
                <a:cs typeface="Times New Roman" pitchFamily="18" charset="0"/>
              </a:rPr>
              <a:t>moștenirea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culturală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spirituală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oferind</a:t>
            </a:r>
            <a:r>
              <a:rPr lang="en-US" sz="2400" dirty="0" smtClean="0">
                <a:latin typeface="Times New Roman" pitchFamily="18" charset="0"/>
                <a:cs typeface="Times New Roman" pitchFamily="18" charset="0"/>
              </a:rPr>
              <a:t> o </a:t>
            </a:r>
            <a:r>
              <a:rPr lang="en-US" sz="2400" dirty="0" err="1" smtClean="0">
                <a:latin typeface="Times New Roman" pitchFamily="18" charset="0"/>
                <a:cs typeface="Times New Roman" pitchFamily="18" charset="0"/>
              </a:rPr>
              <a:t>punte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către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generațiile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anterioare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către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cele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viitoare</a:t>
            </a:r>
            <a:r>
              <a:rPr lang="en-US" sz="2400" dirty="0" smtClean="0">
                <a:latin typeface="Times New Roman" pitchFamily="18" charset="0"/>
                <a:cs typeface="Times New Roman" pitchFamily="18" charset="0"/>
              </a:rPr>
              <a:t>.</a:t>
            </a:r>
          </a:p>
          <a:p>
            <a:pPr lvl="0"/>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același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timp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biserica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este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un </a:t>
            </a:r>
            <a:r>
              <a:rPr lang="en-US" sz="2400" dirty="0" err="1" smtClean="0">
                <a:latin typeface="Times New Roman" pitchFamily="18" charset="0"/>
                <a:cs typeface="Times New Roman" pitchFamily="18" charset="0"/>
              </a:rPr>
              <a:t>refugiu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prezent</a:t>
            </a:r>
            <a:r>
              <a:rPr lang="en-US" sz="2400" dirty="0" smtClean="0">
                <a:latin typeface="Times New Roman" pitchFamily="18" charset="0"/>
                <a:cs typeface="Times New Roman" pitchFamily="18" charset="0"/>
              </a:rPr>
              <a:t>, un </a:t>
            </a:r>
            <a:r>
              <a:rPr lang="en-US" sz="2400" dirty="0" err="1" smtClean="0">
                <a:latin typeface="Times New Roman" pitchFamily="18" charset="0"/>
                <a:cs typeface="Times New Roman" pitchFamily="18" charset="0"/>
              </a:rPr>
              <a:t>sanctuar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care </a:t>
            </a:r>
            <a:r>
              <a:rPr lang="en-US" sz="2400" dirty="0" err="1" smtClean="0">
                <a:latin typeface="Times New Roman" pitchFamily="18" charset="0"/>
                <a:cs typeface="Times New Roman" pitchFamily="18" charset="0"/>
              </a:rPr>
              <a:t>oamenii</a:t>
            </a:r>
            <a:r>
              <a:rPr lang="en-US" sz="2400" dirty="0" smtClean="0">
                <a:latin typeface="Times New Roman" pitchFamily="18" charset="0"/>
                <a:cs typeface="Times New Roman" pitchFamily="18" charset="0"/>
              </a:rPr>
              <a:t> se pot </a:t>
            </a:r>
            <a:r>
              <a:rPr lang="en-US" sz="2400" dirty="0" err="1" smtClean="0">
                <a:latin typeface="Times New Roman" pitchFamily="18" charset="0"/>
                <a:cs typeface="Times New Roman" pitchFamily="18" charset="0"/>
              </a:rPr>
              <a:t>retrage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reflecta</a:t>
            </a:r>
            <a:r>
              <a:rPr lang="en-US" sz="2400" dirty="0" smtClean="0">
                <a:latin typeface="Times New Roman" pitchFamily="18" charset="0"/>
                <a:cs typeface="Times New Roman" pitchFamily="18" charset="0"/>
              </a:rPr>
              <a:t>, a se </a:t>
            </a:r>
            <a:r>
              <a:rPr lang="en-US" sz="2400" dirty="0" err="1" smtClean="0">
                <a:latin typeface="Times New Roman" pitchFamily="18" charset="0"/>
                <a:cs typeface="Times New Roman" pitchFamily="18" charset="0"/>
              </a:rPr>
              <a:t>închina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 </a:t>
            </a:r>
            <a:r>
              <a:rPr lang="en-US" sz="2400" dirty="0" err="1" smtClean="0">
                <a:latin typeface="Times New Roman" pitchFamily="18" charset="0"/>
                <a:cs typeface="Times New Roman" pitchFamily="18" charset="0"/>
              </a:rPr>
              <a:t>căuta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îndrumare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spirituală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într</a:t>
            </a:r>
            <a:r>
              <a:rPr lang="en-US" sz="2400" dirty="0" smtClean="0">
                <a:latin typeface="Times New Roman" pitchFamily="18" charset="0"/>
                <a:cs typeface="Times New Roman" pitchFamily="18" charset="0"/>
              </a:rPr>
              <a:t>-o </a:t>
            </a:r>
            <a:r>
              <a:rPr lang="en-US" sz="2400" dirty="0" err="1" smtClean="0">
                <a:latin typeface="Times New Roman" pitchFamily="18" charset="0"/>
                <a:cs typeface="Times New Roman" pitchFamily="18" charset="0"/>
              </a:rPr>
              <a:t>lume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agitată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schimbare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constantă</a:t>
            </a:r>
            <a:r>
              <a:rPr lang="en-US" sz="2400" dirty="0" smtClean="0">
                <a:latin typeface="Times New Roman" pitchFamily="18" charset="0"/>
                <a:cs typeface="Times New Roman" pitchFamily="18" charset="0"/>
              </a:rPr>
              <a:t>.</a:t>
            </a:r>
          </a:p>
          <a:p>
            <a:endParaRPr lang="en-US" dirty="0"/>
          </a:p>
        </p:txBody>
      </p:sp>
      <p:pic>
        <p:nvPicPr>
          <p:cNvPr id="15362" name="Picture 2" descr="Biserici și mănăstiri din România pe care trebuie să le vezi cel puțin o  data în viață | PRO TV"/>
          <p:cNvPicPr>
            <a:picLocks noChangeAspect="1" noChangeArrowheads="1"/>
          </p:cNvPicPr>
          <p:nvPr/>
        </p:nvPicPr>
        <p:blipFill>
          <a:blip r:embed="rId2" cstate="print"/>
          <a:srcRect/>
          <a:stretch>
            <a:fillRect/>
          </a:stretch>
        </p:blipFill>
        <p:spPr bwMode="auto">
          <a:xfrm>
            <a:off x="4572000" y="304800"/>
            <a:ext cx="4114800" cy="61531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4343400" cy="5029200"/>
          </a:xfrm>
        </p:spPr>
        <p:txBody>
          <a:bodyPr/>
          <a:lstStyle/>
          <a:p>
            <a:pPr lvl="0"/>
            <a:r>
              <a:rPr lang="en-US" sz="2400" dirty="0" smtClean="0">
                <a:latin typeface="Times New Roman" pitchFamily="18" charset="0"/>
                <a:cs typeface="Times New Roman" pitchFamily="18" charset="0"/>
              </a:rPr>
              <a:t>De </a:t>
            </a:r>
            <a:r>
              <a:rPr lang="en-US" sz="2400" dirty="0" err="1" smtClean="0">
                <a:latin typeface="Times New Roman" pitchFamily="18" charset="0"/>
                <a:cs typeface="Times New Roman" pitchFamily="18" charset="0"/>
              </a:rPr>
              <a:t>asemenea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biserica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este</a:t>
            </a:r>
            <a:r>
              <a:rPr lang="en-US" sz="2400" dirty="0" smtClean="0">
                <a:latin typeface="Times New Roman" pitchFamily="18" charset="0"/>
                <a:cs typeface="Times New Roman" pitchFamily="18" charset="0"/>
              </a:rPr>
              <a:t> un loc </a:t>
            </a:r>
            <a:r>
              <a:rPr lang="en-US" sz="2400" dirty="0" err="1" smtClean="0">
                <a:latin typeface="Times New Roman" pitchFamily="18" charset="0"/>
                <a:cs typeface="Times New Roman" pitchFamily="18" charset="0"/>
              </a:rPr>
              <a:t>în</a:t>
            </a:r>
            <a:r>
              <a:rPr lang="en-US" sz="2400" dirty="0" smtClean="0">
                <a:latin typeface="Times New Roman" pitchFamily="18" charset="0"/>
                <a:cs typeface="Times New Roman" pitchFamily="18" charset="0"/>
              </a:rPr>
              <a:t> care </a:t>
            </a:r>
            <a:r>
              <a:rPr lang="en-US" sz="2400" dirty="0" err="1" smtClean="0">
                <a:latin typeface="Times New Roman" pitchFamily="18" charset="0"/>
                <a:cs typeface="Times New Roman" pitchFamily="18" charset="0"/>
              </a:rPr>
              <a:t>speranța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pentru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viitor</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este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alimentată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încurajată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Prin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mesajul</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său</a:t>
            </a:r>
            <a:r>
              <a:rPr lang="en-US" sz="2400" dirty="0" smtClean="0">
                <a:latin typeface="Times New Roman" pitchFamily="18" charset="0"/>
                <a:cs typeface="Times New Roman" pitchFamily="18" charset="0"/>
              </a:rPr>
              <a:t> de </a:t>
            </a:r>
            <a:r>
              <a:rPr lang="en-US" sz="2400" dirty="0" err="1" smtClean="0">
                <a:latin typeface="Times New Roman" pitchFamily="18" charset="0"/>
                <a:cs typeface="Times New Roman" pitchFamily="18" charset="0"/>
              </a:rPr>
              <a:t>iubire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milă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speranță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biserica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încurajează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oameni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privească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spre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viitor</a:t>
            </a:r>
            <a:r>
              <a:rPr lang="en-US" sz="2400" dirty="0" smtClean="0">
                <a:latin typeface="Times New Roman" pitchFamily="18" charset="0"/>
                <a:cs typeface="Times New Roman" pitchFamily="18" charset="0"/>
              </a:rPr>
              <a:t> cu </a:t>
            </a:r>
            <a:r>
              <a:rPr lang="en-US" sz="2400" dirty="0" err="1" smtClean="0">
                <a:latin typeface="Times New Roman" pitchFamily="18" charset="0"/>
                <a:cs typeface="Times New Roman" pitchFamily="18" charset="0"/>
              </a:rPr>
              <a:t>încredere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determinare</a:t>
            </a:r>
            <a:r>
              <a:rPr lang="en-US" sz="2400" dirty="0" smtClean="0">
                <a:latin typeface="Times New Roman" pitchFamily="18" charset="0"/>
                <a:cs typeface="Times New Roman" pitchFamily="18" charset="0"/>
              </a:rPr>
              <a:t>.</a:t>
            </a:r>
          </a:p>
          <a:p>
            <a:endParaRPr lang="en-US" dirty="0"/>
          </a:p>
        </p:txBody>
      </p:sp>
      <p:pic>
        <p:nvPicPr>
          <p:cNvPr id="14338" name="Picture 2" descr="Catedrala Mitropolitană din Iași"/>
          <p:cNvPicPr>
            <a:picLocks noChangeAspect="1" noChangeArrowheads="1"/>
          </p:cNvPicPr>
          <p:nvPr/>
        </p:nvPicPr>
        <p:blipFill>
          <a:blip r:embed="rId2" cstate="print"/>
          <a:srcRect/>
          <a:stretch>
            <a:fillRect/>
          </a:stretch>
        </p:blipFill>
        <p:spPr bwMode="auto">
          <a:xfrm>
            <a:off x="4648200" y="304800"/>
            <a:ext cx="4143375" cy="621982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381000"/>
            <a:ext cx="4419600" cy="5715000"/>
          </a:xfrm>
        </p:spPr>
        <p:txBody>
          <a:bodyPr>
            <a:normAutofit fontScale="92500" lnSpcReduction="20000"/>
          </a:bodyPr>
          <a:lstStyle/>
          <a:p>
            <a:r>
              <a:rPr lang="en-US" dirty="0" err="1" smtClean="0">
                <a:latin typeface="Times New Roman" pitchFamily="18" charset="0"/>
                <a:cs typeface="Times New Roman" pitchFamily="18" charset="0"/>
              </a:rPr>
              <a:t>Biserica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este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mult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mai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mult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decât</a:t>
            </a:r>
            <a:r>
              <a:rPr lang="en-US" dirty="0" smtClean="0">
                <a:latin typeface="Times New Roman" pitchFamily="18" charset="0"/>
                <a:cs typeface="Times New Roman" pitchFamily="18" charset="0"/>
              </a:rPr>
              <a:t> un </a:t>
            </a:r>
            <a:r>
              <a:rPr lang="en-US" dirty="0" err="1" smtClean="0">
                <a:latin typeface="Times New Roman" pitchFamily="18" charset="0"/>
                <a:cs typeface="Times New Roman" pitchFamily="18" charset="0"/>
              </a:rPr>
              <a:t>simplu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lăcaș</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închinare</a:t>
            </a:r>
            <a:r>
              <a:rPr lang="en-US" dirty="0" smtClean="0">
                <a:latin typeface="Times New Roman" pitchFamily="18" charset="0"/>
                <a:cs typeface="Times New Roman" pitchFamily="18" charset="0"/>
              </a:rPr>
              <a:t>; ea </a:t>
            </a:r>
            <a:r>
              <a:rPr lang="en-US" dirty="0" err="1" smtClean="0">
                <a:latin typeface="Times New Roman" pitchFamily="18" charset="0"/>
                <a:cs typeface="Times New Roman" pitchFamily="18" charset="0"/>
              </a:rPr>
              <a:t>este</a:t>
            </a:r>
            <a:r>
              <a:rPr lang="en-US" dirty="0" smtClean="0">
                <a:latin typeface="Times New Roman" pitchFamily="18" charset="0"/>
                <a:cs typeface="Times New Roman" pitchFamily="18" charset="0"/>
              </a:rPr>
              <a:t> o "</a:t>
            </a:r>
            <a:r>
              <a:rPr lang="en-US" dirty="0" err="1" smtClean="0">
                <a:latin typeface="Times New Roman" pitchFamily="18" charset="0"/>
                <a:cs typeface="Times New Roman" pitchFamily="18" charset="0"/>
              </a:rPr>
              <a:t>Arca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Timpului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în</a:t>
            </a:r>
            <a:r>
              <a:rPr lang="en-US" dirty="0" smtClean="0">
                <a:latin typeface="Times New Roman" pitchFamily="18" charset="0"/>
                <a:cs typeface="Times New Roman" pitchFamily="18" charset="0"/>
              </a:rPr>
              <a:t> care </a:t>
            </a:r>
            <a:r>
              <a:rPr lang="en-US" dirty="0" err="1" smtClean="0">
                <a:latin typeface="Times New Roman" pitchFamily="18" charset="0"/>
                <a:cs typeface="Times New Roman" pitchFamily="18" charset="0"/>
              </a:rPr>
              <a:t>tradițiile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valorile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aspirațiile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umanității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sunt</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păstrate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și</a:t>
            </a:r>
            <a:r>
              <a:rPr lang="en-US" dirty="0" smtClean="0">
                <a:latin typeface="Times New Roman" pitchFamily="18" charset="0"/>
                <a:cs typeface="Times New Roman" pitchFamily="18" charset="0"/>
              </a:rPr>
              <a:t> perpetuate. De-a </a:t>
            </a:r>
            <a:r>
              <a:rPr lang="en-US" dirty="0" err="1" smtClean="0">
                <a:latin typeface="Times New Roman" pitchFamily="18" charset="0"/>
                <a:cs typeface="Times New Roman" pitchFamily="18" charset="0"/>
              </a:rPr>
              <a:t>lungul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istoriei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biserica</a:t>
            </a: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fost</a:t>
            </a:r>
            <a:r>
              <a:rPr lang="en-US" dirty="0" smtClean="0">
                <a:latin typeface="Times New Roman" pitchFamily="18" charset="0"/>
                <a:cs typeface="Times New Roman" pitchFamily="18" charset="0"/>
              </a:rPr>
              <a:t> un </a:t>
            </a:r>
            <a:r>
              <a:rPr lang="en-US" dirty="0" err="1" smtClean="0">
                <a:latin typeface="Times New Roman" pitchFamily="18" charset="0"/>
                <a:cs typeface="Times New Roman" pitchFamily="18" charset="0"/>
              </a:rPr>
              <a:t>pilon</a:t>
            </a:r>
            <a:r>
              <a:rPr lang="en-US" dirty="0" smtClean="0">
                <a:latin typeface="Times New Roman" pitchFamily="18" charset="0"/>
                <a:cs typeface="Times New Roman" pitchFamily="18" charset="0"/>
              </a:rPr>
              <a:t> al </a:t>
            </a:r>
            <a:r>
              <a:rPr lang="en-US" dirty="0" err="1" smtClean="0">
                <a:latin typeface="Times New Roman" pitchFamily="18" charset="0"/>
                <a:cs typeface="Times New Roman" pitchFamily="18" charset="0"/>
              </a:rPr>
              <a:t>stabilității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și</a:t>
            </a:r>
            <a:r>
              <a:rPr lang="en-US" dirty="0" smtClean="0">
                <a:latin typeface="Times New Roman" pitchFamily="18" charset="0"/>
                <a:cs typeface="Times New Roman" pitchFamily="18" charset="0"/>
              </a:rPr>
              <a:t> al </a:t>
            </a:r>
            <a:r>
              <a:rPr lang="en-US" dirty="0" err="1" smtClean="0">
                <a:latin typeface="Times New Roman" pitchFamily="18" charset="0"/>
                <a:cs typeface="Times New Roman" pitchFamily="18" charset="0"/>
              </a:rPr>
              <a:t>schimbării</a:t>
            </a:r>
            <a:r>
              <a:rPr lang="en-US" dirty="0" smtClean="0">
                <a:latin typeface="Times New Roman" pitchFamily="18" charset="0"/>
                <a:cs typeface="Times New Roman" pitchFamily="18" charset="0"/>
              </a:rPr>
              <a:t>, un far de </a:t>
            </a:r>
            <a:r>
              <a:rPr lang="en-US" dirty="0" err="1" smtClean="0">
                <a:latin typeface="Times New Roman" pitchFamily="18" charset="0"/>
                <a:cs typeface="Times New Roman" pitchFamily="18" charset="0"/>
              </a:rPr>
              <a:t>lumină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întuneric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și</a:t>
            </a:r>
            <a:r>
              <a:rPr lang="en-US" dirty="0" smtClean="0">
                <a:latin typeface="Times New Roman" pitchFamily="18" charset="0"/>
                <a:cs typeface="Times New Roman" pitchFamily="18" charset="0"/>
              </a:rPr>
              <a:t> o </a:t>
            </a:r>
            <a:r>
              <a:rPr lang="en-US" dirty="0" err="1" smtClean="0">
                <a:latin typeface="Times New Roman" pitchFamily="18" charset="0"/>
                <a:cs typeface="Times New Roman" pitchFamily="18" charset="0"/>
              </a:rPr>
              <a:t>sursă</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inspirație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pentru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milioane</a:t>
            </a:r>
            <a:r>
              <a:rPr lang="en-US" dirty="0" smtClean="0">
                <a:latin typeface="Times New Roman" pitchFamily="18" charset="0"/>
                <a:cs typeface="Times New Roman" pitchFamily="18" charset="0"/>
              </a:rPr>
              <a:t> de </a:t>
            </a:r>
            <a:r>
              <a:rPr lang="en-US" dirty="0" err="1" smtClean="0">
                <a:latin typeface="Times New Roman" pitchFamily="18" charset="0"/>
                <a:cs typeface="Times New Roman" pitchFamily="18" charset="0"/>
              </a:rPr>
              <a:t>oameni</a:t>
            </a:r>
            <a:r>
              <a:rPr lang="en-US" dirty="0" smtClean="0">
                <a:latin typeface="Times New Roman" pitchFamily="18" charset="0"/>
                <a:cs typeface="Times New Roman" pitchFamily="18" charset="0"/>
              </a:rPr>
              <a:t> din </a:t>
            </a:r>
            <a:r>
              <a:rPr lang="en-US" dirty="0" err="1" smtClean="0">
                <a:latin typeface="Times New Roman" pitchFamily="18" charset="0"/>
                <a:cs typeface="Times New Roman" pitchFamily="18" charset="0"/>
              </a:rPr>
              <a:t>întreaga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lume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Astfel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înțelegerea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profundă</a:t>
            </a: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rolului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semnificației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bisericii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în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evoluția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umanității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este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esențială</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pentru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aprecierea</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deplină</a:t>
            </a:r>
            <a:r>
              <a:rPr lang="en-US" dirty="0" smtClean="0">
                <a:latin typeface="Times New Roman" pitchFamily="18" charset="0"/>
                <a:cs typeface="Times New Roman" pitchFamily="18" charset="0"/>
              </a:rPr>
              <a:t> a </a:t>
            </a:r>
            <a:r>
              <a:rPr lang="en-US" dirty="0" err="1" smtClean="0">
                <a:latin typeface="Times New Roman" pitchFamily="18" charset="0"/>
                <a:cs typeface="Times New Roman" pitchFamily="18" charset="0"/>
              </a:rPr>
              <a:t>moștenirii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noastre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culturale</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și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spirituale</a:t>
            </a:r>
            <a:r>
              <a:rPr lang="en-US" dirty="0" smtClean="0">
                <a:latin typeface="Times New Roman" pitchFamily="18" charset="0"/>
                <a:cs typeface="Times New Roman" pitchFamily="18" charset="0"/>
              </a:rPr>
              <a:t>.</a:t>
            </a:r>
          </a:p>
          <a:p>
            <a:endParaRPr lang="en-US" dirty="0">
              <a:latin typeface="Times New Roman" pitchFamily="18" charset="0"/>
              <a:cs typeface="Times New Roman" pitchFamily="18" charset="0"/>
            </a:endParaRPr>
          </a:p>
        </p:txBody>
      </p:sp>
      <p:pic>
        <p:nvPicPr>
          <p:cNvPr id="13314" name="Picture 2" descr="Despre Biserică"/>
          <p:cNvPicPr>
            <a:picLocks noChangeAspect="1" noChangeArrowheads="1"/>
          </p:cNvPicPr>
          <p:nvPr/>
        </p:nvPicPr>
        <p:blipFill>
          <a:blip r:embed="rId2" cstate="print"/>
          <a:srcRect/>
          <a:stretch>
            <a:fillRect/>
          </a:stretch>
        </p:blipFill>
        <p:spPr bwMode="auto">
          <a:xfrm>
            <a:off x="4800600" y="457200"/>
            <a:ext cx="4114800" cy="54864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638800"/>
          </a:xfrm>
        </p:spPr>
        <p:txBody>
          <a:bodyPr>
            <a:normAutofit/>
          </a:bodyPr>
          <a:lstStyle/>
          <a:p>
            <a:pPr>
              <a:buNone/>
            </a:pPr>
            <a:r>
              <a:rPr lang="en-US" dirty="0" smtClean="0"/>
              <a:t>    BIBLIOGRAFIE:</a:t>
            </a:r>
          </a:p>
          <a:p>
            <a:r>
              <a:rPr lang="en-US" sz="2400" dirty="0" smtClean="0">
                <a:latin typeface="Times New Roman" pitchFamily="18" charset="0"/>
                <a:cs typeface="Times New Roman" pitchFamily="18" charset="0"/>
              </a:rPr>
              <a:t>I</a:t>
            </a:r>
            <a:r>
              <a:rPr lang="vi-VN" sz="2400" dirty="0" smtClean="0">
                <a:latin typeface="Times New Roman" pitchFamily="18" charset="0"/>
                <a:cs typeface="Times New Roman" pitchFamily="18" charset="0"/>
              </a:rPr>
              <a:t>oniță, Viorel; Benga, Daniel. Chifăr Nicolae. De la anul 1054 până în prezent. Vol. 2. Partea 2: Situația generală a Bisericilor Ortodoxe din secolul al XI-lea până astăzi. București, Editura Basilica, volumiu 2, partea 2, 2023, 1048 p. ISBN978-606-29-0497-5  </a:t>
            </a:r>
          </a:p>
          <a:p>
            <a:r>
              <a:rPr lang="vi-VN" sz="2400" dirty="0" smtClean="0">
                <a:latin typeface="Times New Roman" pitchFamily="18" charset="0"/>
                <a:cs typeface="Times New Roman" pitchFamily="18" charset="0"/>
              </a:rPr>
              <a:t>Păcurariu, Pr. Prof. Dr. Mircea, Istoria Bisericii Ortodoxe Române, Editura Episcopiei Dunării de Jos, Galaţi, 1996</a:t>
            </a:r>
          </a:p>
          <a:p>
            <a:r>
              <a:rPr lang="vi-VN" sz="2400" dirty="0" smtClean="0">
                <a:latin typeface="Times New Roman" pitchFamily="18" charset="0"/>
                <a:cs typeface="Times New Roman" pitchFamily="18" charset="0"/>
              </a:rPr>
              <a:t>Popescu, Pr. Prof. Dr. Dumitru, Hristos, Societate, Biserică, Editura Institutului Biblic si de Misiune al Bisericii Ortodoxe Române, Bucuresti, 1998</a:t>
            </a:r>
            <a:endParaRPr lang="en-US" sz="2400" dirty="0">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69</TotalTime>
  <Words>596</Words>
  <Application>Microsoft Office PowerPoint</Application>
  <PresentationFormat>On-screen Show (4:3)</PresentationFormat>
  <Paragraphs>19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Paper</vt:lpstr>
      <vt:lpstr>          BISERICA,ARCA TIMPULUI         Profesor  :Moraru Mirela Elena      Scoala Gimnaziala nr 40 Aurel Vlaicu”. Constanta </vt:lpstr>
      <vt:lpstr>Slide 2</vt:lpstr>
      <vt:lpstr>Slide 3</vt:lpstr>
      <vt:lpstr>Slide 4</vt:lpstr>
      <vt:lpstr>Slide 5</vt:lpstr>
      <vt:lpstr>Slide 6</vt:lpstr>
      <vt:lpstr>Slide 7</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BISERICA, ARCA TIMPULUI      Elev.Chioibasu Daniel Clasa:a-VII-a B Scoala Gimnaziala nr 40 Aurel Vlaicu”. Constanta Profesor Coordonator:Moraru Mirela Elena     </dc:title>
  <dc:creator>MIRELA ELENA</dc:creator>
  <cp:lastModifiedBy>MIRELA ELENA</cp:lastModifiedBy>
  <cp:revision>18</cp:revision>
  <dcterms:created xsi:type="dcterms:W3CDTF">2006-08-16T00:00:00Z</dcterms:created>
  <dcterms:modified xsi:type="dcterms:W3CDTF">2024-06-20T16:17:43Z</dcterms:modified>
</cp:coreProperties>
</file>