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1" autoAdjust="0"/>
  </p:normalViewPr>
  <p:slideViewPr>
    <p:cSldViewPr snapToGrid="0">
      <p:cViewPr>
        <p:scale>
          <a:sx n="72" d="100"/>
          <a:sy n="72" d="100"/>
        </p:scale>
        <p:origin x="-264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7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2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4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6C26C0AB-632B-4701-A5A6-052B75B7F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122A2853-A55A-47F7-902F-6DE7185D8D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A0A3D00-134B-401B-BED1-39F1B734C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4F11129-8A77-4850-9BAB-FDA0CF4F3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74774CB3-AB0D-03C7-83BB-FC222EF68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 fontScale="90000"/>
          </a:bodyPr>
          <a:lstStyle/>
          <a:p>
            <a:r>
              <a:rPr lang="ro-RO" dirty="0"/>
              <a:t>"</a:t>
            </a:r>
            <a:r>
              <a:rPr lang="ro-RO" sz="6700" dirty="0" smtClean="0"/>
              <a:t>Educație ecologică </a:t>
            </a:r>
            <a:r>
              <a:rPr lang="ro-RO" sz="6700" dirty="0" smtClean="0"/>
              <a:t>pe înțelesul copiilor </a:t>
            </a:r>
            <a:r>
              <a:rPr lang="ro-RO" sz="6700" dirty="0" smtClean="0"/>
              <a:t>mici"</a:t>
            </a:r>
            <a:endParaRPr lang="ro-RO" sz="6700" dirty="0"/>
          </a:p>
        </p:txBody>
      </p:sp>
      <p:sp>
        <p:nvSpPr>
          <p:cNvPr id="3" name="Subtitlu 2">
            <a:extLst>
              <a:ext uri="{FF2B5EF4-FFF2-40B4-BE49-F238E27FC236}">
                <a16:creationId xmlns="" xmlns:a16="http://schemas.microsoft.com/office/drawing/2014/main" id="{95009826-5D3F-DAE7-A01F-844C6728E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6562" y="4141784"/>
            <a:ext cx="6643867" cy="1388165"/>
          </a:xfrm>
        </p:spPr>
        <p:txBody>
          <a:bodyPr>
            <a:normAutofit/>
          </a:bodyPr>
          <a:lstStyle/>
          <a:p>
            <a:r>
              <a:rPr lang="ro-RO" sz="2000" dirty="0" smtClean="0"/>
              <a:t>Material didactic realizat de prof. Zamfir Maria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sz="2000" dirty="0" smtClean="0"/>
              <a:t>Grădinița cu Program Normal Numărul 8 Caransebeș</a:t>
            </a:r>
            <a:endParaRPr lang="ro-RO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52" y="1404729"/>
            <a:ext cx="3207026" cy="405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075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CE PUTEM FACE PENTRU A AVEA O PLANETĂ MAI CURATĂ, MAI SĂNĂTOASĂ?</a:t>
            </a:r>
            <a:endParaRPr lang="en-US" dirty="0"/>
          </a:p>
        </p:txBody>
      </p:sp>
      <p:pic>
        <p:nvPicPr>
          <p:cNvPr id="7" name="Content Placeholder 6" descr="ba1a1a858b18e8b4ac2832500f76c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6769" y="2057400"/>
            <a:ext cx="3534337" cy="4022725"/>
          </a:xfrm>
        </p:spPr>
      </p:pic>
      <p:pic>
        <p:nvPicPr>
          <p:cNvPr id="10" name="Content Placeholder 9" descr="8c8cfa04425b55e6d6af60955ff632a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67450" y="2082018"/>
            <a:ext cx="4854819" cy="37071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VOI ȘTIAȚI CĂ...?</a:t>
            </a:r>
            <a:endParaRPr lang="en-US" dirty="0"/>
          </a:p>
        </p:txBody>
      </p:sp>
      <p:pic>
        <p:nvPicPr>
          <p:cNvPr id="5" name="Content Placeholder 4" descr="fbc20896c79ee27025f9933c7a4d8bd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4043" y="2057400"/>
            <a:ext cx="3347273" cy="4022725"/>
          </a:xfrm>
        </p:spPr>
      </p:pic>
      <p:pic>
        <p:nvPicPr>
          <p:cNvPr id="6" name="Content Placeholder 5" descr="c6d79b79b2facbacc4a934de483c4d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67450" y="2451535"/>
            <a:ext cx="4754563" cy="323445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ZILE IMPORTANTE </a:t>
            </a:r>
            <a:endParaRPr lang="en-US" dirty="0"/>
          </a:p>
        </p:txBody>
      </p:sp>
      <p:pic>
        <p:nvPicPr>
          <p:cNvPr id="5" name="Content Placeholder 4" descr="980e40216c60d51f3bbcf27d55cb77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39484" y="1547446"/>
            <a:ext cx="3755048" cy="4923692"/>
          </a:xfrm>
        </p:spPr>
      </p:pic>
      <p:pic>
        <p:nvPicPr>
          <p:cNvPr id="6" name="Content Placeholder 5" descr="54b158ed6bfee227d75f67de6000614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89785" y="1519311"/>
            <a:ext cx="4445390" cy="48533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SFATURI PENTRU O VIAȚĂ MAI SĂNĂTOASĂ!</a:t>
            </a:r>
            <a:endParaRPr lang="en-US" dirty="0"/>
          </a:p>
        </p:txBody>
      </p:sp>
      <p:pic>
        <p:nvPicPr>
          <p:cNvPr id="5" name="Content Placeholder 4" descr="1bc8b17b2c1b06b267d2d966696279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128863"/>
            <a:ext cx="9998612" cy="41312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3" y="609600"/>
            <a:ext cx="11169746" cy="1500554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MULȚUMESC </a:t>
            </a:r>
            <a:r>
              <a:rPr lang="ro-RO" dirty="0" smtClean="0"/>
              <a:t>PENTRU ATENȚIE, DRAGI COPII!</a:t>
            </a:r>
            <a:br>
              <a:rPr lang="ro-RO" dirty="0" smtClean="0"/>
            </a:br>
            <a:r>
              <a:rPr lang="ro-RO" dirty="0" smtClean="0"/>
              <a:t>AȚI FOST MINUNAȚI!</a:t>
            </a:r>
            <a:endParaRPr lang="en-US" dirty="0"/>
          </a:p>
        </p:txBody>
      </p:sp>
      <p:pic>
        <p:nvPicPr>
          <p:cNvPr id="5" name="Content Placeholder 4" descr="506e7758f785b83d7a017a92cceb89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1669" y="2293497"/>
            <a:ext cx="4885556" cy="360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24B14A16-28EB-2C78-9B8C-E811174E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88897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Motto</a:t>
            </a:r>
            <a:r>
              <a:rPr lang="en-US" dirty="0" smtClean="0"/>
              <a:t>: “Nu </a:t>
            </a:r>
            <a:r>
              <a:rPr lang="en-US" dirty="0" err="1" smtClean="0"/>
              <a:t>te</a:t>
            </a:r>
            <a:r>
              <a:rPr lang="ro-RO" dirty="0" smtClean="0"/>
              <a:t> îndoi niciodată că un grup mic de oameni care gândesc și sunt dedicați pot schimba lumea. Adevărul e că e singurul lucru ce a salvat lumea până acum.</a:t>
            </a:r>
            <a:r>
              <a:rPr lang="en-US" dirty="0" smtClean="0"/>
              <a:t>“</a:t>
            </a:r>
            <a:r>
              <a:rPr lang="ro-RO" dirty="0" smtClean="0"/>
              <a:t>- Margaret Mead (antropolog)</a:t>
            </a:r>
            <a:endParaRPr lang="ro-RO" dirty="0"/>
          </a:p>
        </p:txBody>
      </p:sp>
      <p:pic>
        <p:nvPicPr>
          <p:cNvPr id="1026" name="Picture 2" descr="C:\Users\Personal\Desktop\23316554_1713364472016166_4060746795669621703_n-895x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939" y="3578225"/>
            <a:ext cx="6652591" cy="251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4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FC1DE004-BAE4-1073-8A61-A9A6DAB8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609599"/>
            <a:ext cx="10424160" cy="5565914"/>
          </a:xfrm>
        </p:spPr>
        <p:txBody>
          <a:bodyPr>
            <a:normAutofit fontScale="90000"/>
          </a:bodyPr>
          <a:lstStyle/>
          <a:p>
            <a:pPr algn="just"/>
            <a:r>
              <a:rPr lang="ro-RO" dirty="0" smtClean="0"/>
              <a:t>         Educația ecologică trebuie să înceapă încă din copilărie, de la vârstă preșcolară.  </a:t>
            </a:r>
            <a:br>
              <a:rPr lang="ro-RO" dirty="0" smtClean="0"/>
            </a:br>
            <a:r>
              <a:rPr lang="ro-RO" dirty="0" smtClean="0"/>
              <a:t>Formare și educația ocupă un rol important în a-i ajuta pe cetățeni să treacă de la conștientizarea problemelor de mediu la acțiuni individuale și colective de protecție a acestuia.</a:t>
            </a:r>
            <a:br>
              <a:rPr lang="ro-RO" dirty="0" smtClean="0"/>
            </a:br>
            <a:r>
              <a:rPr lang="ro-RO" dirty="0" smtClean="0"/>
              <a:t>Și pentru că viața nu poate fi separată de mediul ambient, întreaga educație ar trebui îndreptată în direcția protejării mediului înconjurător.         </a:t>
            </a:r>
            <a:br>
              <a:rPr lang="ro-RO" dirty="0" smtClean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1162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Scopul educației ecologice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148" y="2252870"/>
            <a:ext cx="4996732" cy="3851893"/>
          </a:xfrm>
        </p:spPr>
        <p:txBody>
          <a:bodyPr/>
          <a:lstStyle/>
          <a:p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capacit</a:t>
            </a:r>
            <a:r>
              <a:rPr lang="ro-RO" dirty="0" smtClean="0"/>
              <a:t>ății de cunoaștere și înțelegere a mediului înconjurător.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8522" y="2252870"/>
            <a:ext cx="4795531" cy="3849732"/>
          </a:xfrm>
        </p:spPr>
        <p:txBody>
          <a:bodyPr/>
          <a:lstStyle/>
          <a:p>
            <a:r>
              <a:rPr lang="ro-RO" dirty="0" smtClean="0"/>
              <a:t>Conștientizarea raportului direct dintre mediu și sănătatea individului.</a:t>
            </a:r>
          </a:p>
          <a:p>
            <a:endParaRPr lang="en-US" dirty="0"/>
          </a:p>
        </p:txBody>
      </p:sp>
      <p:pic>
        <p:nvPicPr>
          <p:cNvPr id="9" name="Picture 2" descr="C:\Users\Personal\Desktop\blogs_posts-copii-feric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365" y="3072949"/>
            <a:ext cx="3737113" cy="2702044"/>
          </a:xfrm>
          <a:prstGeom prst="rect">
            <a:avLst/>
          </a:prstGeom>
          <a:noFill/>
        </p:spPr>
      </p:pic>
      <p:pic>
        <p:nvPicPr>
          <p:cNvPr id="12" name="Picture 3" descr="C:\Users\Personal\Desktop\colaj-eco-stuff-703x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426" y="2994991"/>
            <a:ext cx="4545496" cy="2676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PROBLEMELE CU CARE SE CONFRUNTĂ OMENIREA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98642"/>
            <a:ext cx="9872871" cy="3697357"/>
          </a:xfrm>
        </p:spPr>
        <p:txBody>
          <a:bodyPr/>
          <a:lstStyle/>
          <a:p>
            <a:r>
              <a:rPr lang="en-US" sz="4000" b="1" i="1" dirty="0" smtClean="0"/>
              <a:t>POLUAREA AERULUI;</a:t>
            </a:r>
          </a:p>
          <a:p>
            <a:r>
              <a:rPr lang="en-US" sz="4000" b="1" i="1" dirty="0" smtClean="0"/>
              <a:t>POLUAREA APEI;</a:t>
            </a:r>
          </a:p>
          <a:p>
            <a:r>
              <a:rPr lang="en-US" sz="4000" b="1" i="1" dirty="0" smtClean="0"/>
              <a:t>SCHIMB</a:t>
            </a:r>
            <a:r>
              <a:rPr lang="ro-RO" sz="4000" b="1" i="1" dirty="0" smtClean="0"/>
              <a:t>Ă</a:t>
            </a:r>
            <a:r>
              <a:rPr lang="en-US" sz="4000" b="1" i="1" dirty="0" smtClean="0"/>
              <a:t>RILE CLIMATICE;</a:t>
            </a:r>
          </a:p>
          <a:p>
            <a:r>
              <a:rPr lang="en-US" sz="4000" b="1" i="1" dirty="0" smtClean="0"/>
              <a:t>DEFR</a:t>
            </a:r>
            <a:r>
              <a:rPr lang="ro-RO" sz="4000" b="1" i="1" dirty="0" smtClean="0"/>
              <a:t>IȘĂRILE PĂDURILOR</a:t>
            </a:r>
            <a:r>
              <a:rPr lang="en-US" b="1" i="1" dirty="0" smtClean="0"/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9930"/>
            <a:ext cx="3931920" cy="662609"/>
          </a:xfrm>
        </p:spPr>
        <p:txBody>
          <a:bodyPr/>
          <a:lstStyle/>
          <a:p>
            <a:r>
              <a:rPr lang="ro-RO" sz="3200" dirty="0" smtClean="0"/>
              <a:t>POLUAREA AERULUI</a:t>
            </a:r>
            <a:endParaRPr lang="en-US" sz="3200" dirty="0"/>
          </a:p>
        </p:txBody>
      </p:sp>
      <p:pic>
        <p:nvPicPr>
          <p:cNvPr id="5" name="Content Placeholder 4" descr="4f10952a84b3888791b43c67b0ead2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2614" y="1096963"/>
            <a:ext cx="5254256" cy="46640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266122"/>
            <a:ext cx="3931920" cy="3586038"/>
          </a:xfrm>
        </p:spPr>
        <p:txBody>
          <a:bodyPr/>
          <a:lstStyle/>
          <a:p>
            <a:r>
              <a:rPr lang="en-US" dirty="0" err="1" smtClean="0"/>
              <a:t>Poluarea</a:t>
            </a:r>
            <a:r>
              <a:rPr lang="en-US" dirty="0" smtClean="0"/>
              <a:t> </a:t>
            </a:r>
            <a:r>
              <a:rPr lang="en-US" dirty="0" err="1" smtClean="0"/>
              <a:t>aerului</a:t>
            </a:r>
            <a:r>
              <a:rPr lang="en-US" dirty="0" smtClean="0"/>
              <a:t> </a:t>
            </a:r>
            <a:r>
              <a:rPr lang="en-US" dirty="0" err="1" smtClean="0"/>
              <a:t>reprezint</a:t>
            </a:r>
            <a:r>
              <a:rPr lang="ro-RO" dirty="0" smtClean="0"/>
              <a:t>ă schimbarea calității aerului prin contaminarea cu agenți chimici, biologici sau fizici, care au efecte negative asupra sănătății noastre.</a:t>
            </a:r>
          </a:p>
          <a:p>
            <a:r>
              <a:rPr lang="ro-RO" dirty="0" smtClean="0"/>
              <a:t>Poluarea aerului se face </a:t>
            </a:r>
            <a:r>
              <a:rPr lang="en-US" dirty="0" err="1" smtClean="0"/>
              <a:t>datorit</a:t>
            </a:r>
            <a:r>
              <a:rPr lang="ro-RO" dirty="0" smtClean="0"/>
              <a:t>ă</a:t>
            </a:r>
            <a:r>
              <a:rPr lang="en-US" dirty="0" smtClean="0"/>
              <a:t>:</a:t>
            </a:r>
          </a:p>
          <a:p>
            <a:r>
              <a:rPr lang="en-US" dirty="0" smtClean="0"/>
              <a:t>-</a:t>
            </a:r>
            <a:r>
              <a:rPr lang="ro-RO" dirty="0" smtClean="0"/>
              <a:t>fumului produs de centrale, sobe sau teracote, avioane, mașini, vapoare, trenuri etc.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POLUAREA APEI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5231296" cy="4023360"/>
          </a:xfrm>
        </p:spPr>
        <p:txBody>
          <a:bodyPr/>
          <a:lstStyle/>
          <a:p>
            <a:r>
              <a:rPr lang="ro-RO" dirty="0" smtClean="0"/>
              <a:t>Se produce datorită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aruncarea</a:t>
            </a:r>
            <a:r>
              <a:rPr lang="en-US" dirty="0" smtClean="0"/>
              <a:t> de</a:t>
            </a:r>
            <a:r>
              <a:rPr lang="ro-RO" dirty="0" smtClean="0"/>
              <a:t>șeurilor menajere/ deșeurilor medicale, în apă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-scurgerea de la canalizări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ro-RO" dirty="0" smtClean="0"/>
              <a:t>instalațiile industriale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-etc.</a:t>
            </a:r>
          </a:p>
          <a:p>
            <a:pPr>
              <a:buNone/>
            </a:pPr>
            <a:r>
              <a:rPr lang="ro-RO" dirty="0" smtClean="0"/>
              <a:t>         Toate acestea se resimt în organismul uman, </a:t>
            </a:r>
            <a:r>
              <a:rPr lang="en-US" dirty="0" err="1" smtClean="0"/>
              <a:t>cauz</a:t>
            </a:r>
            <a:r>
              <a:rPr lang="ro-RO" dirty="0" smtClean="0"/>
              <a:t>ând diferite boli provenite din apa potabilă.</a:t>
            </a:r>
            <a:endParaRPr lang="en-US" dirty="0"/>
          </a:p>
        </p:txBody>
      </p:sp>
      <p:pic>
        <p:nvPicPr>
          <p:cNvPr id="5" name="Content Placeholder 4" descr="236e0e80cbfe707ecb17c5112d57df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22831" y="2057400"/>
            <a:ext cx="4698609" cy="40227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SCHIMBĂRILE CLIMATICE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41342"/>
            <a:ext cx="4979504" cy="41394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Condi</a:t>
            </a:r>
            <a:r>
              <a:rPr lang="ro-RO" dirty="0" smtClean="0"/>
              <a:t>țiile medii climatice din toate regiunile Pământului se schimbă datorită proceselor naturale.</a:t>
            </a:r>
            <a:endParaRPr lang="en-US" dirty="0" smtClean="0"/>
          </a:p>
          <a:p>
            <a:r>
              <a:rPr lang="ro-RO" dirty="0" smtClean="0"/>
              <a:t>Schimbările climatice </a:t>
            </a:r>
            <a:r>
              <a:rPr lang="en-US" dirty="0" smtClean="0"/>
              <a:t>din </a:t>
            </a:r>
            <a:r>
              <a:rPr lang="en-US" dirty="0" err="1" smtClean="0"/>
              <a:t>ultima</a:t>
            </a:r>
            <a:r>
              <a:rPr lang="en-US" dirty="0" smtClean="0"/>
              <a:t> </a:t>
            </a:r>
            <a:r>
              <a:rPr lang="en-US" dirty="0" err="1" smtClean="0"/>
              <a:t>perioad</a:t>
            </a:r>
            <a:r>
              <a:rPr lang="ro-RO" dirty="0" smtClean="0"/>
              <a:t>ă pot fi observate și de voi, preșcolarii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-</a:t>
            </a:r>
            <a:r>
              <a:rPr lang="ro-RO" dirty="0" smtClean="0"/>
              <a:t> încălzirea excesivă care produce secetă, incendii forestiere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- ploi abundente care pot provoca inundații 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- furtuni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- alunecări de teren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-etc</a:t>
            </a:r>
            <a:r>
              <a:rPr lang="en-US" dirty="0" smtClean="0"/>
              <a:t>.</a:t>
            </a:r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7" name="Content Placeholder 6" descr="3ab6a8eca847a3860aea50b6cb76f2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33369" y="1913206"/>
            <a:ext cx="4578582" cy="41669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DEFRIȘĂREA (TĂIEREA) PĂDURILOR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609" y="2057399"/>
            <a:ext cx="5526156" cy="4023360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consecin</a:t>
            </a:r>
            <a:r>
              <a:rPr lang="ro-RO" dirty="0" smtClean="0"/>
              <a:t>țe grave asupra mediului. </a:t>
            </a:r>
          </a:p>
          <a:p>
            <a:r>
              <a:rPr lang="ro-RO" dirty="0" smtClean="0"/>
              <a:t>Datorită defrișărilor se produc schimbările climatice, inundații, alunecări de teren, eroziunea solului etc.</a:t>
            </a:r>
          </a:p>
          <a:p>
            <a:r>
              <a:rPr lang="ro-RO" dirty="0" smtClean="0"/>
              <a:t>Distrugerea pădurilor poate fi cauzată și de producere unor incendii, nu doar de tăierea copacilor.</a:t>
            </a:r>
          </a:p>
          <a:p>
            <a:r>
              <a:rPr lang="ro-RO" dirty="0" smtClean="0"/>
              <a:t>Pădurile sunt sursă importantă de oxigen pentru noi, pentru viețuitoarele pământului.</a:t>
            </a:r>
            <a:endParaRPr lang="en-US" dirty="0"/>
          </a:p>
        </p:txBody>
      </p:sp>
      <p:pic>
        <p:nvPicPr>
          <p:cNvPr id="7" name="Content Placeholder 6" descr="0c321c057e667594205042e191c624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83896" y="1983545"/>
            <a:ext cx="4572000" cy="376280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ză">
  <a:themeElements>
    <a:clrScheme name="Bază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ză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ză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TM03457444[[fn=Bază]]</Template>
  <TotalTime>647</TotalTime>
  <Words>382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Bază</vt:lpstr>
      <vt:lpstr>"Educație ecologică pe înțelesul copiilor mici"</vt:lpstr>
      <vt:lpstr>Motto: “Nu te îndoi niciodată că un grup mic de oameni care gândesc și sunt dedicați pot schimba lumea. Adevărul e că e singurul lucru ce a salvat lumea până acum.“- Margaret Mead (antropolog)</vt:lpstr>
      <vt:lpstr>         Educația ecologică trebuie să înceapă încă din copilărie, de la vârstă preșcolară.   Formare și educația ocupă un rol important în a-i ajuta pe cetățeni să treacă de la conștientizarea problemelor de mediu la acțiuni individuale și colective de protecție a acestuia. Și pentru că viața nu poate fi separată de mediul ambient, întreaga educație ar trebui îndreptată în direcția protejării mediului înconjurător.          </vt:lpstr>
      <vt:lpstr>Scopul educației ecologice:</vt:lpstr>
      <vt:lpstr>PROBLEMELE CU CARE SE CONFRUNTĂ OMENIREA:</vt:lpstr>
      <vt:lpstr>POLUAREA AERULUI</vt:lpstr>
      <vt:lpstr>POLUAREA APEI</vt:lpstr>
      <vt:lpstr>SCHIMBĂRILE CLIMATICE</vt:lpstr>
      <vt:lpstr>DEFRIȘĂREA (TĂIEREA) PĂDURILOR</vt:lpstr>
      <vt:lpstr>CE PUTEM FACE PENTRU A AVEA O PLANETĂ MAI CURATĂ, MAI SĂNĂTOASĂ?</vt:lpstr>
      <vt:lpstr>VOI ȘTIAȚI CĂ...?</vt:lpstr>
      <vt:lpstr>ZILE IMPORTANTE </vt:lpstr>
      <vt:lpstr>SFATURI PENTRU O VIAȚĂ MAI SĂNĂTOASĂ!</vt:lpstr>
      <vt:lpstr>MULȚUMESC PENTRU ATENȚIE, DRAGI COPII! AȚI FOST MINUNAȚI!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Corpul uman</dc:title>
  <dc:creator>Claudia Mariana</dc:creator>
  <cp:lastModifiedBy>Lenovo</cp:lastModifiedBy>
  <cp:revision>34</cp:revision>
  <dcterms:created xsi:type="dcterms:W3CDTF">2024-02-19T13:11:19Z</dcterms:created>
  <dcterms:modified xsi:type="dcterms:W3CDTF">2024-06-27T19:09:49Z</dcterms:modified>
</cp:coreProperties>
</file>