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EFCO Brookshire" panose="020B0604020202020204" charset="0"/>
      <p:regular r:id="rId11"/>
    </p:embeddedFont>
    <p:embeddedFont>
      <p:font typeface="Gagalin" panose="020B0604020202020204" charset="0"/>
      <p:regular r:id="rId12"/>
    </p:embeddedFont>
    <p:embeddedFont>
      <p:font typeface="Katibeh" panose="020B0604020202020204" charset="-78"/>
      <p:regular r:id="rId13"/>
    </p:embeddedFont>
    <p:embeddedFont>
      <p:font typeface="Times New Roman Condense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61833" y="-1231280"/>
            <a:ext cx="19211667" cy="12749561"/>
          </a:xfrm>
          <a:custGeom>
            <a:avLst/>
            <a:gdLst/>
            <a:ahLst/>
            <a:cxnLst/>
            <a:rect l="l" t="t" r="r" b="b"/>
            <a:pathLst>
              <a:path w="19211667" h="12749561">
                <a:moveTo>
                  <a:pt x="0" y="0"/>
                </a:moveTo>
                <a:lnTo>
                  <a:pt x="19211666" y="0"/>
                </a:lnTo>
                <a:lnTo>
                  <a:pt x="19211666" y="12749560"/>
                </a:lnTo>
                <a:lnTo>
                  <a:pt x="0" y="12749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30876" y="311538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l="-143856" b="-15742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5752" y="311538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r="-143856" b="-15742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030876" y="6778603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l="-143856" t="-15742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5752" y="6778603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t="-157427" r="-143856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77336" y="2691840"/>
            <a:ext cx="14133328" cy="4903319"/>
          </a:xfrm>
          <a:custGeom>
            <a:avLst/>
            <a:gdLst/>
            <a:ahLst/>
            <a:cxnLst/>
            <a:rect l="l" t="t" r="r" b="b"/>
            <a:pathLst>
              <a:path w="14133328" h="4903319">
                <a:moveTo>
                  <a:pt x="0" y="0"/>
                </a:moveTo>
                <a:lnTo>
                  <a:pt x="14133328" y="0"/>
                </a:lnTo>
                <a:lnTo>
                  <a:pt x="14133328" y="4903320"/>
                </a:lnTo>
                <a:lnTo>
                  <a:pt x="0" y="49033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866138" y="3728933"/>
            <a:ext cx="1080217" cy="1097867"/>
          </a:xfrm>
          <a:custGeom>
            <a:avLst/>
            <a:gdLst/>
            <a:ahLst/>
            <a:cxnLst/>
            <a:rect l="l" t="t" r="r" b="b"/>
            <a:pathLst>
              <a:path w="1080217" h="1097867">
                <a:moveTo>
                  <a:pt x="0" y="0"/>
                </a:moveTo>
                <a:lnTo>
                  <a:pt x="1080217" y="0"/>
                </a:lnTo>
                <a:lnTo>
                  <a:pt x="1080217" y="1097867"/>
                </a:lnTo>
                <a:lnTo>
                  <a:pt x="0" y="10978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866138" y="3640295"/>
            <a:ext cx="10555724" cy="1302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40"/>
              </a:lnSpc>
            </a:pPr>
            <a:r>
              <a:rPr lang="en-US" sz="7600">
                <a:solidFill>
                  <a:srgbClr val="716B5C"/>
                </a:solidFill>
                <a:latin typeface="Gagalin"/>
                <a:ea typeface="Gagalin"/>
                <a:cs typeface="Gagalin"/>
                <a:sym typeface="Gagalin"/>
              </a:rPr>
              <a:t>DACII ȘI ROMANII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67661" y="7578838"/>
            <a:ext cx="7775766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Prof. pt. înv. primar Gherle Amalia Nicoleta</a:t>
            </a:r>
          </a:p>
        </p:txBody>
      </p:sp>
      <p:sp>
        <p:nvSpPr>
          <p:cNvPr id="11" name="TextBox 11"/>
          <p:cNvSpPr txBox="1"/>
          <p:nvPr/>
        </p:nvSpPr>
        <p:spPr>
          <a:xfrm rot="60000">
            <a:off x="4412163" y="5221424"/>
            <a:ext cx="9994308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An școlar 2024-2025</a:t>
            </a: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Școala Gimnazială Nr.1 Remetea,jud. Bihor</a:t>
            </a: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Clasa a IV-a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61833" y="-1231280"/>
            <a:ext cx="19211667" cy="12749561"/>
          </a:xfrm>
          <a:custGeom>
            <a:avLst/>
            <a:gdLst/>
            <a:ahLst/>
            <a:cxnLst/>
            <a:rect l="l" t="t" r="r" b="b"/>
            <a:pathLst>
              <a:path w="19211667" h="12749561">
                <a:moveTo>
                  <a:pt x="0" y="0"/>
                </a:moveTo>
                <a:lnTo>
                  <a:pt x="19211666" y="0"/>
                </a:lnTo>
                <a:lnTo>
                  <a:pt x="19211666" y="12749560"/>
                </a:lnTo>
                <a:lnTo>
                  <a:pt x="0" y="12749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30876" y="311538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l="-143856" b="-15742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5752" y="311538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r="-143856" b="-15742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030876" y="6778603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l="-143856" t="-15742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5752" y="6778603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t="-157427" r="-14385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85752" y="2953642"/>
            <a:ext cx="4363717" cy="5547841"/>
          </a:xfrm>
          <a:custGeom>
            <a:avLst/>
            <a:gdLst/>
            <a:ahLst/>
            <a:cxnLst/>
            <a:rect l="l" t="t" r="r" b="b"/>
            <a:pathLst>
              <a:path w="4363717" h="5547841">
                <a:moveTo>
                  <a:pt x="0" y="0"/>
                </a:moveTo>
                <a:lnTo>
                  <a:pt x="4363718" y="0"/>
                </a:lnTo>
                <a:lnTo>
                  <a:pt x="4363718" y="5547842"/>
                </a:lnTo>
                <a:lnTo>
                  <a:pt x="0" y="55478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958898" y="2953642"/>
            <a:ext cx="10585902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40"/>
              </a:lnSpc>
            </a:pP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Dacii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sau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geții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făceau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parte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din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ramura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de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nord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a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tracilor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și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locuiau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pe un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teritoriu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cuprins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între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Carpați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,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Dunăre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și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Marea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Neagră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.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Țara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lor se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numea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Dacia,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iar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capitala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era la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Sarmizegetusa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.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Dacii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se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ocupau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cu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creșterea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animalelor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,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apicultura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,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mineritul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,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olăritul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,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prelucrarea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metalelor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prețioase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87232" y="1204217"/>
            <a:ext cx="15572068" cy="3479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716B5C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DACII</a:t>
            </a:r>
          </a:p>
          <a:p>
            <a:pPr algn="ctr">
              <a:lnSpc>
                <a:spcPts val="13999"/>
              </a:lnSpc>
            </a:pPr>
            <a:endParaRPr lang="en-US" sz="9999">
              <a:solidFill>
                <a:srgbClr val="716B5C"/>
              </a:solidFill>
              <a:latin typeface="EFCO Brookshire"/>
              <a:ea typeface="EFCO Brookshire"/>
              <a:cs typeface="EFCO Brookshire"/>
              <a:sym typeface="EFCO Brookshir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61834" y="-571500"/>
            <a:ext cx="19211667" cy="12749561"/>
          </a:xfrm>
          <a:custGeom>
            <a:avLst/>
            <a:gdLst/>
            <a:ahLst/>
            <a:cxnLst/>
            <a:rect l="l" t="t" r="r" b="b"/>
            <a:pathLst>
              <a:path w="19211667" h="12749561">
                <a:moveTo>
                  <a:pt x="0" y="0"/>
                </a:moveTo>
                <a:lnTo>
                  <a:pt x="19211666" y="0"/>
                </a:lnTo>
                <a:lnTo>
                  <a:pt x="19211666" y="12749560"/>
                </a:lnTo>
                <a:lnTo>
                  <a:pt x="0" y="12749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30876" y="311538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l="-143856" b="-15742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5752" y="311538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r="-143856" b="-15742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030876" y="6778603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l="-143856" t="-15742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5752" y="6778603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t="-157427" r="-14385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322512" y="2655316"/>
            <a:ext cx="4224683" cy="6295928"/>
          </a:xfrm>
          <a:custGeom>
            <a:avLst/>
            <a:gdLst/>
            <a:ahLst/>
            <a:cxnLst/>
            <a:rect l="l" t="t" r="r" b="b"/>
            <a:pathLst>
              <a:path w="4224683" h="6295928">
                <a:moveTo>
                  <a:pt x="0" y="0"/>
                </a:moveTo>
                <a:lnTo>
                  <a:pt x="4224682" y="0"/>
                </a:lnTo>
                <a:lnTo>
                  <a:pt x="4224682" y="6295927"/>
                </a:lnTo>
                <a:lnTo>
                  <a:pt x="0" y="62959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156209" y="4038078"/>
            <a:ext cx="5663957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8454" indent="-377827">
              <a:lnSpc>
                <a:spcPts val="4235"/>
              </a:lnSpc>
              <a:buFont typeface="Arial"/>
              <a:buChar char="•"/>
            </a:pPr>
            <a:r>
              <a:rPr lang="en-US" sz="35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Romanii</a:t>
            </a:r>
            <a:r>
              <a:rPr lang="en-US" sz="35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au </a:t>
            </a:r>
            <a:r>
              <a:rPr lang="en-US" sz="35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trăit</a:t>
            </a:r>
            <a:r>
              <a:rPr lang="en-US" sz="35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35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în</a:t>
            </a:r>
            <a:r>
              <a:rPr lang="en-US" sz="35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Peninsula </a:t>
            </a:r>
            <a:r>
              <a:rPr lang="en-US" sz="35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Italică</a:t>
            </a:r>
            <a:r>
              <a:rPr lang="en-US" sz="35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, </a:t>
            </a:r>
            <a:r>
              <a:rPr lang="en-US" sz="35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în</a:t>
            </a:r>
            <a:r>
              <a:rPr lang="en-US" sz="35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35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Cetatea</a:t>
            </a:r>
            <a:r>
              <a:rPr lang="en-US" sz="35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Roma, au </a:t>
            </a:r>
            <a:r>
              <a:rPr lang="en-US" sz="35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reușit</a:t>
            </a:r>
            <a:r>
              <a:rPr lang="en-US" sz="35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35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să</a:t>
            </a:r>
            <a:r>
              <a:rPr lang="en-US" sz="35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35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pună</a:t>
            </a:r>
            <a:r>
              <a:rPr lang="en-US" sz="35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35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bazele</a:t>
            </a:r>
            <a:r>
              <a:rPr lang="en-US" sz="35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35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unui</a:t>
            </a:r>
            <a:r>
              <a:rPr lang="en-US" sz="35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stat </a:t>
            </a:r>
            <a:r>
              <a:rPr lang="en-US" sz="35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întins</a:t>
            </a:r>
            <a:r>
              <a:rPr lang="en-US" sz="35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35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prin</a:t>
            </a:r>
            <a:r>
              <a:rPr lang="en-US" sz="35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35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cuceriri</a:t>
            </a:r>
            <a:r>
              <a:rPr lang="en-US" sz="35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35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repetate</a:t>
            </a:r>
            <a:r>
              <a:rPr lang="en-US" sz="35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. </a:t>
            </a:r>
            <a:r>
              <a:rPr lang="en-US" sz="35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Romanii</a:t>
            </a:r>
            <a:r>
              <a:rPr lang="en-US" sz="35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se </a:t>
            </a:r>
            <a:r>
              <a:rPr lang="en-US" sz="35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ocupau</a:t>
            </a:r>
            <a:r>
              <a:rPr lang="en-US" sz="35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cu </a:t>
            </a:r>
            <a:r>
              <a:rPr lang="en-US" sz="35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agricultura</a:t>
            </a:r>
            <a:r>
              <a:rPr lang="en-US" sz="35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35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și</a:t>
            </a:r>
            <a:r>
              <a:rPr lang="en-US" sz="35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35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creșterea</a:t>
            </a:r>
            <a:r>
              <a:rPr lang="en-US" sz="35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35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animalelor</a:t>
            </a:r>
            <a:r>
              <a:rPr lang="en-US" sz="35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, cu </a:t>
            </a:r>
            <a:r>
              <a:rPr lang="en-US" sz="35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meșteșugurile</a:t>
            </a:r>
            <a:r>
              <a:rPr lang="en-US" sz="35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35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și</a:t>
            </a:r>
            <a:r>
              <a:rPr lang="en-US" sz="35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35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comerțul</a:t>
            </a:r>
            <a:r>
              <a:rPr lang="en-US" sz="35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66138" y="1095166"/>
            <a:ext cx="10555724" cy="170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716B5C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ROMANII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61833" y="-1231280"/>
            <a:ext cx="19211667" cy="12749561"/>
          </a:xfrm>
          <a:custGeom>
            <a:avLst/>
            <a:gdLst/>
            <a:ahLst/>
            <a:cxnLst/>
            <a:rect l="l" t="t" r="r" b="b"/>
            <a:pathLst>
              <a:path w="19211667" h="12749561">
                <a:moveTo>
                  <a:pt x="0" y="0"/>
                </a:moveTo>
                <a:lnTo>
                  <a:pt x="19211666" y="0"/>
                </a:lnTo>
                <a:lnTo>
                  <a:pt x="19211666" y="12749560"/>
                </a:lnTo>
                <a:lnTo>
                  <a:pt x="0" y="12749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30876" y="311538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l="-143856" b="-15742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5752" y="311538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r="-143856" b="-15742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030876" y="6778603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l="-143856" t="-15742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5752" y="6778603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t="-157427" r="-143856"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9381536" y="5081284"/>
            <a:ext cx="6896174" cy="4232572"/>
          </a:xfrm>
          <a:custGeom>
            <a:avLst/>
            <a:gdLst/>
            <a:ahLst/>
            <a:cxnLst/>
            <a:rect l="l" t="t" r="r" b="b"/>
            <a:pathLst>
              <a:path w="6896174" h="4232572">
                <a:moveTo>
                  <a:pt x="6896174" y="0"/>
                </a:moveTo>
                <a:lnTo>
                  <a:pt x="0" y="0"/>
                </a:lnTo>
                <a:lnTo>
                  <a:pt x="0" y="4232572"/>
                </a:lnTo>
                <a:lnTo>
                  <a:pt x="6896174" y="4232572"/>
                </a:lnTo>
                <a:lnTo>
                  <a:pt x="68961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247429" y="2624719"/>
            <a:ext cx="7500227" cy="7350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  <a:spcBef>
                <a:spcPct val="0"/>
              </a:spcBef>
            </a:pPr>
            <a:r>
              <a:rPr lang="en-US" sz="4600">
                <a:solidFill>
                  <a:srgbClr val="000000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Cu două milenii în urmă, Imperiul Roman era în culmea gloriei, condus de împăratul Traian.</a:t>
            </a:r>
          </a:p>
          <a:p>
            <a:pPr algn="ctr">
              <a:lnSpc>
                <a:spcPts val="6440"/>
              </a:lnSpc>
              <a:spcBef>
                <a:spcPct val="0"/>
              </a:spcBef>
            </a:pPr>
            <a:r>
              <a:rPr lang="en-US" sz="4600">
                <a:solidFill>
                  <a:srgbClr val="000000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 În același timp, după mai bine de 150 de ani de la înființarea sa, Dacia devenise un stat puternic, aflată sub conducerea lui Decebal. Traian era</a:t>
            </a:r>
          </a:p>
          <a:p>
            <a:pPr algn="ctr">
              <a:lnSpc>
                <a:spcPts val="6440"/>
              </a:lnSpc>
              <a:spcBef>
                <a:spcPct val="0"/>
              </a:spcBef>
            </a:pPr>
            <a:r>
              <a:rPr lang="en-US" sz="4600">
                <a:solidFill>
                  <a:srgbClr val="000000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 hotărât să pună stăpânire pe bogățiile Daciei.</a:t>
            </a:r>
          </a:p>
        </p:txBody>
      </p:sp>
      <p:sp>
        <p:nvSpPr>
          <p:cNvPr id="9" name="Freeform 9"/>
          <p:cNvSpPr/>
          <p:nvPr/>
        </p:nvSpPr>
        <p:spPr>
          <a:xfrm>
            <a:off x="13187805" y="3508397"/>
            <a:ext cx="4489602" cy="6356958"/>
          </a:xfrm>
          <a:custGeom>
            <a:avLst/>
            <a:gdLst/>
            <a:ahLst/>
            <a:cxnLst/>
            <a:rect l="l" t="t" r="r" b="b"/>
            <a:pathLst>
              <a:path w="4489602" h="6356958">
                <a:moveTo>
                  <a:pt x="0" y="0"/>
                </a:moveTo>
                <a:lnTo>
                  <a:pt x="4489602" y="0"/>
                </a:lnTo>
                <a:lnTo>
                  <a:pt x="4489602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85752" y="3508397"/>
            <a:ext cx="4489602" cy="6356958"/>
          </a:xfrm>
          <a:custGeom>
            <a:avLst/>
            <a:gdLst/>
            <a:ahLst/>
            <a:cxnLst/>
            <a:rect l="l" t="t" r="r" b="b"/>
            <a:pathLst>
              <a:path w="4489602" h="6356958">
                <a:moveTo>
                  <a:pt x="0" y="0"/>
                </a:moveTo>
                <a:lnTo>
                  <a:pt x="4489601" y="0"/>
                </a:lnTo>
                <a:lnTo>
                  <a:pt x="4489601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820744"/>
            <a:ext cx="15937684" cy="1424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8400">
                <a:solidFill>
                  <a:srgbClr val="716B5C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Cucerirea Daciei de către ROMANI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61833" y="-1231280"/>
            <a:ext cx="19211667" cy="12749561"/>
          </a:xfrm>
          <a:custGeom>
            <a:avLst/>
            <a:gdLst/>
            <a:ahLst/>
            <a:cxnLst/>
            <a:rect l="l" t="t" r="r" b="b"/>
            <a:pathLst>
              <a:path w="19211667" h="12749561">
                <a:moveTo>
                  <a:pt x="0" y="0"/>
                </a:moveTo>
                <a:lnTo>
                  <a:pt x="19211666" y="0"/>
                </a:lnTo>
                <a:lnTo>
                  <a:pt x="19211666" y="12749560"/>
                </a:lnTo>
                <a:lnTo>
                  <a:pt x="0" y="12749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30876" y="311538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l="-143856" b="-15742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5752" y="311538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r="-143856" b="-15742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030876" y="6778603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l="-143856" t="-15742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5752" y="6778603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t="-157427" r="-143856"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2152001" y="3508397"/>
            <a:ext cx="5844469" cy="5038953"/>
          </a:xfrm>
          <a:custGeom>
            <a:avLst/>
            <a:gdLst/>
            <a:ahLst/>
            <a:cxnLst/>
            <a:rect l="l" t="t" r="r" b="b"/>
            <a:pathLst>
              <a:path w="5844469" h="5038953">
                <a:moveTo>
                  <a:pt x="5844468" y="0"/>
                </a:moveTo>
                <a:lnTo>
                  <a:pt x="0" y="0"/>
                </a:lnTo>
                <a:lnTo>
                  <a:pt x="0" y="5038952"/>
                </a:lnTo>
                <a:lnTo>
                  <a:pt x="5844468" y="5038952"/>
                </a:lnTo>
                <a:lnTo>
                  <a:pt x="584446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8224589" y="2247900"/>
            <a:ext cx="5925811" cy="678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0"/>
              </a:lnSpc>
            </a:pP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Poporul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român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a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luat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naștere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din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conviețuirea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dacilor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cu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romanii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cuceritori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,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prin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adoptarea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stilului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de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viață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, a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obiceiurilor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, a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culturii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și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a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limbii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acestora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.</a:t>
            </a:r>
          </a:p>
          <a:p>
            <a:pPr algn="ctr">
              <a:lnSpc>
                <a:spcPts val="4840"/>
              </a:lnSpc>
            </a:pP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Poporul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român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s-a format pe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teritoriul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cuprins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între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Dunăre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,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Carpați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și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Marea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Neagră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în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decursul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mai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multor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secole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.</a:t>
            </a:r>
          </a:p>
          <a:p>
            <a:pPr algn="ctr">
              <a:lnSpc>
                <a:spcPts val="4840"/>
              </a:lnSpc>
            </a:pP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La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formarea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limbii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române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au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contribuit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și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populațiile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 </a:t>
            </a:r>
            <a:r>
              <a:rPr lang="en-US" sz="4000" dirty="0" err="1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migratoare</a:t>
            </a:r>
            <a:r>
              <a:rPr lang="en-US" sz="4000" dirty="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461833" y="960642"/>
            <a:ext cx="10555724" cy="170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716B5C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Concluzie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244</Words>
  <Application>Microsoft Office PowerPoint</Application>
  <PresentationFormat>Particularizare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5</vt:i4>
      </vt:variant>
    </vt:vector>
  </HeadingPairs>
  <TitlesOfParts>
    <vt:vector size="12" baseType="lpstr">
      <vt:lpstr>Katibeh</vt:lpstr>
      <vt:lpstr>Arial</vt:lpstr>
      <vt:lpstr>Times New Roman Condensed</vt:lpstr>
      <vt:lpstr>Gagalin</vt:lpstr>
      <vt:lpstr>Calibri</vt:lpstr>
      <vt:lpstr>EFCO Brookshire</vt:lpstr>
      <vt:lpstr>Office Theme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DACII ȘI ROMANII</dc:title>
  <dc:creator>user</dc:creator>
  <cp:lastModifiedBy>Pandormar Pandormar</cp:lastModifiedBy>
  <cp:revision>6</cp:revision>
  <dcterms:created xsi:type="dcterms:W3CDTF">2006-08-16T00:00:00Z</dcterms:created>
  <dcterms:modified xsi:type="dcterms:W3CDTF">2025-01-09T17:59:52Z</dcterms:modified>
  <dc:identifier>DAGYsPS5eXg</dc:identifier>
</cp:coreProperties>
</file>