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Children One" charset="1" panose="00000000000000000000"/>
      <p:regular r:id="rId13"/>
    </p:embeddedFont>
    <p:embeddedFont>
      <p:font typeface="Bobby Jones" charset="1" panose="00000000000000000000"/>
      <p:regular r:id="rId14"/>
    </p:embeddedFont>
    <p:embeddedFont>
      <p:font typeface="Rugrats Sans" charset="1" panose="00000000000000000000"/>
      <p:regular r:id="rId15"/>
    </p:embeddedFont>
    <p:embeddedFont>
      <p:font typeface="Arimo" charset="1" panose="020B06040202020202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12" Target="../media/image33.png" Type="http://schemas.openxmlformats.org/officeDocument/2006/relationships/image"/><Relationship Id="rId13" Target="../media/image34.svg" Type="http://schemas.openxmlformats.org/officeDocument/2006/relationships/image"/><Relationship Id="rId14" Target="../media/image35.png" Type="http://schemas.openxmlformats.org/officeDocument/2006/relationships/image"/><Relationship Id="rId15" Target="../media/image36.svg" Type="http://schemas.openxmlformats.org/officeDocument/2006/relationships/image"/><Relationship Id="rId16" Target="../media/image37.png" Type="http://schemas.openxmlformats.org/officeDocument/2006/relationships/image"/><Relationship Id="rId17" Target="../media/image38.svg" Type="http://schemas.openxmlformats.org/officeDocument/2006/relationships/image"/><Relationship Id="rId18" Target="../media/image13.png" Type="http://schemas.openxmlformats.org/officeDocument/2006/relationships/image"/><Relationship Id="rId19" Target="../media/image14.svg" Type="http://schemas.openxmlformats.org/officeDocument/2006/relationships/image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png" Type="http://schemas.openxmlformats.org/officeDocument/2006/relationships/image"/><Relationship Id="rId11" Target="../media/image48.svg" Type="http://schemas.openxmlformats.org/officeDocument/2006/relationships/image"/><Relationship Id="rId12" Target="../media/image49.png" Type="http://schemas.openxmlformats.org/officeDocument/2006/relationships/image"/><Relationship Id="rId13" Target="../media/image50.svg" Type="http://schemas.openxmlformats.org/officeDocument/2006/relationships/image"/><Relationship Id="rId14" Target="../media/image51.png" Type="http://schemas.openxmlformats.org/officeDocument/2006/relationships/image"/><Relationship Id="rId15" Target="../media/image52.png" Type="http://schemas.openxmlformats.org/officeDocument/2006/relationships/image"/><Relationship Id="rId16" Target="../media/image53.svg" Type="http://schemas.openxmlformats.org/officeDocument/2006/relationships/image"/><Relationship Id="rId17" Target="../media/image1.png" Type="http://schemas.openxmlformats.org/officeDocument/2006/relationships/image"/><Relationship Id="rId18" Target="../media/image2.svg" Type="http://schemas.openxmlformats.org/officeDocument/2006/relationships/image"/><Relationship Id="rId19" Target="../media/image54.png" Type="http://schemas.openxmlformats.org/officeDocument/2006/relationships/image"/><Relationship Id="rId2" Target="../media/image39.png" Type="http://schemas.openxmlformats.org/officeDocument/2006/relationships/image"/><Relationship Id="rId20" Target="../media/image55.svg" Type="http://schemas.openxmlformats.org/officeDocument/2006/relationships/image"/><Relationship Id="rId21" Target="../media/image56.png" Type="http://schemas.openxmlformats.org/officeDocument/2006/relationships/image"/><Relationship Id="rId22" Target="../media/image57.svg" Type="http://schemas.openxmlformats.org/officeDocument/2006/relationships/image"/><Relationship Id="rId23" Target="../media/image58.png" Type="http://schemas.openxmlformats.org/officeDocument/2006/relationships/image"/><Relationship Id="rId24" Target="../media/image59.svg" Type="http://schemas.openxmlformats.org/officeDocument/2006/relationships/image"/><Relationship Id="rId25" Target="../media/image60.png" Type="http://schemas.openxmlformats.org/officeDocument/2006/relationships/image"/><Relationship Id="rId26" Target="../media/image61.svg" Type="http://schemas.openxmlformats.org/officeDocument/2006/relationships/image"/><Relationship Id="rId27" Target="../media/image62.png" Type="http://schemas.openxmlformats.org/officeDocument/2006/relationships/image"/><Relationship Id="rId28" Target="../media/image63.svg" Type="http://schemas.openxmlformats.org/officeDocument/2006/relationships/image"/><Relationship Id="rId29" Target="../media/image19.png" Type="http://schemas.openxmlformats.org/officeDocument/2006/relationships/image"/><Relationship Id="rId3" Target="../media/image40.svg" Type="http://schemas.openxmlformats.org/officeDocument/2006/relationships/image"/><Relationship Id="rId30" Target="../media/image20.svg" Type="http://schemas.openxmlformats.org/officeDocument/2006/relationships/image"/><Relationship Id="rId31" Target="../media/image15.png" Type="http://schemas.openxmlformats.org/officeDocument/2006/relationships/image"/><Relationship Id="rId32" Target="../media/image16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45.png" Type="http://schemas.openxmlformats.org/officeDocument/2006/relationships/image"/><Relationship Id="rId9" Target="../media/image4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2.png" Type="http://schemas.openxmlformats.org/officeDocument/2006/relationships/image"/><Relationship Id="rId11" Target="../media/image73.svg" Type="http://schemas.openxmlformats.org/officeDocument/2006/relationships/image"/><Relationship Id="rId12" Target="../media/image74.png" Type="http://schemas.openxmlformats.org/officeDocument/2006/relationships/image"/><Relationship Id="rId13" Target="../media/image75.png" Type="http://schemas.openxmlformats.org/officeDocument/2006/relationships/image"/><Relationship Id="rId14" Target="../media/image76.svg" Type="http://schemas.openxmlformats.org/officeDocument/2006/relationships/image"/><Relationship Id="rId15" Target="../media/image11.png" Type="http://schemas.openxmlformats.org/officeDocument/2006/relationships/image"/><Relationship Id="rId16" Target="../media/image12.svg" Type="http://schemas.openxmlformats.org/officeDocument/2006/relationships/image"/><Relationship Id="rId17" Target="../media/image62.png" Type="http://schemas.openxmlformats.org/officeDocument/2006/relationships/image"/><Relationship Id="rId18" Target="../media/image63.svg" Type="http://schemas.openxmlformats.org/officeDocument/2006/relationships/image"/><Relationship Id="rId2" Target="../media/image64.png" Type="http://schemas.openxmlformats.org/officeDocument/2006/relationships/image"/><Relationship Id="rId3" Target="../media/image65.svg" Type="http://schemas.openxmlformats.org/officeDocument/2006/relationships/image"/><Relationship Id="rId4" Target="../media/image66.png" Type="http://schemas.openxmlformats.org/officeDocument/2006/relationships/image"/><Relationship Id="rId5" Target="../media/image67.svg" Type="http://schemas.openxmlformats.org/officeDocument/2006/relationships/image"/><Relationship Id="rId6" Target="../media/image68.png" Type="http://schemas.openxmlformats.org/officeDocument/2006/relationships/image"/><Relationship Id="rId7" Target="../media/image69.svg" Type="http://schemas.openxmlformats.org/officeDocument/2006/relationships/image"/><Relationship Id="rId8" Target="../media/image70.png" Type="http://schemas.openxmlformats.org/officeDocument/2006/relationships/image"/><Relationship Id="rId9" Target="../media/image7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5.png" Type="http://schemas.openxmlformats.org/officeDocument/2006/relationships/image"/><Relationship Id="rId11" Target="../media/image35.png" Type="http://schemas.openxmlformats.org/officeDocument/2006/relationships/image"/><Relationship Id="rId12" Target="../media/image36.svg" Type="http://schemas.openxmlformats.org/officeDocument/2006/relationships/image"/><Relationship Id="rId13" Target="../media/image86.png" Type="http://schemas.openxmlformats.org/officeDocument/2006/relationships/image"/><Relationship Id="rId14" Target="../media/image87.svg" Type="http://schemas.openxmlformats.org/officeDocument/2006/relationships/image"/><Relationship Id="rId15" Target="../media/image88.png" Type="http://schemas.openxmlformats.org/officeDocument/2006/relationships/image"/><Relationship Id="rId16" Target="../media/image89.svg" Type="http://schemas.openxmlformats.org/officeDocument/2006/relationships/image"/><Relationship Id="rId17" Target="../media/image90.png" Type="http://schemas.openxmlformats.org/officeDocument/2006/relationships/image"/><Relationship Id="rId18" Target="../media/image91.svg" Type="http://schemas.openxmlformats.org/officeDocument/2006/relationships/image"/><Relationship Id="rId2" Target="../media/image77.png" Type="http://schemas.openxmlformats.org/officeDocument/2006/relationships/image"/><Relationship Id="rId3" Target="../media/image78.svg" Type="http://schemas.openxmlformats.org/officeDocument/2006/relationships/image"/><Relationship Id="rId4" Target="../media/image79.png" Type="http://schemas.openxmlformats.org/officeDocument/2006/relationships/image"/><Relationship Id="rId5" Target="../media/image80.svg" Type="http://schemas.openxmlformats.org/officeDocument/2006/relationships/image"/><Relationship Id="rId6" Target="../media/image81.png" Type="http://schemas.openxmlformats.org/officeDocument/2006/relationships/image"/><Relationship Id="rId7" Target="../media/image82.svg" Type="http://schemas.openxmlformats.org/officeDocument/2006/relationships/image"/><Relationship Id="rId8" Target="../media/image83.png" Type="http://schemas.openxmlformats.org/officeDocument/2006/relationships/image"/><Relationship Id="rId9" Target="../media/image8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92050" y="-3746155"/>
            <a:ext cx="11754264" cy="8507148"/>
          </a:xfrm>
          <a:custGeom>
            <a:avLst/>
            <a:gdLst/>
            <a:ahLst/>
            <a:cxnLst/>
            <a:rect r="r" b="b" t="t" l="l"/>
            <a:pathLst>
              <a:path h="8507148" w="11754264">
                <a:moveTo>
                  <a:pt x="0" y="0"/>
                </a:moveTo>
                <a:lnTo>
                  <a:pt x="11754264" y="0"/>
                </a:lnTo>
                <a:lnTo>
                  <a:pt x="11754264" y="8507149"/>
                </a:lnTo>
                <a:lnTo>
                  <a:pt x="0" y="8507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35475" y="4760994"/>
            <a:ext cx="11754264" cy="8507148"/>
          </a:xfrm>
          <a:custGeom>
            <a:avLst/>
            <a:gdLst/>
            <a:ahLst/>
            <a:cxnLst/>
            <a:rect r="r" b="b" t="t" l="l"/>
            <a:pathLst>
              <a:path h="8507148" w="11754264">
                <a:moveTo>
                  <a:pt x="0" y="0"/>
                </a:moveTo>
                <a:lnTo>
                  <a:pt x="11754264" y="0"/>
                </a:lnTo>
                <a:lnTo>
                  <a:pt x="11754264" y="8507148"/>
                </a:lnTo>
                <a:lnTo>
                  <a:pt x="0" y="8507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916399" y="3236229"/>
            <a:ext cx="12455203" cy="2841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>
                <a:solidFill>
                  <a:srgbClr val="008B95"/>
                </a:solidFill>
                <a:latin typeface="Children One"/>
                <a:ea typeface="Children One"/>
                <a:cs typeface="Children One"/>
                <a:sym typeface="Children One"/>
              </a:rPr>
              <a:t>BANDA DESENATĂ</a:t>
            </a:r>
          </a:p>
          <a:p>
            <a:pPr algn="ctr">
              <a:lnSpc>
                <a:spcPts val="10000"/>
              </a:lnSpc>
            </a:pPr>
            <a:r>
              <a:rPr lang="en-US" sz="10000">
                <a:solidFill>
                  <a:srgbClr val="008B95"/>
                </a:solidFill>
                <a:latin typeface="Children One"/>
                <a:ea typeface="Children One"/>
                <a:cs typeface="Children One"/>
                <a:sym typeface="Children One"/>
              </a:rPr>
              <a:t>-</a:t>
            </a:r>
            <a:r>
              <a:rPr lang="en-US" sz="10000">
                <a:solidFill>
                  <a:srgbClr val="008B95"/>
                </a:solidFill>
                <a:latin typeface="Children One"/>
                <a:ea typeface="Children One"/>
                <a:cs typeface="Children One"/>
                <a:sym typeface="Children One"/>
              </a:rPr>
              <a:t>TEXT MULTIMODAL-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799127">
            <a:off x="-1503145" y="6687648"/>
            <a:ext cx="5823003" cy="5641034"/>
          </a:xfrm>
          <a:custGeom>
            <a:avLst/>
            <a:gdLst/>
            <a:ahLst/>
            <a:cxnLst/>
            <a:rect r="r" b="b" t="t" l="l"/>
            <a:pathLst>
              <a:path h="5641034" w="5823003">
                <a:moveTo>
                  <a:pt x="0" y="0"/>
                </a:moveTo>
                <a:lnTo>
                  <a:pt x="5823003" y="0"/>
                </a:lnTo>
                <a:lnTo>
                  <a:pt x="5823003" y="5641035"/>
                </a:lnTo>
                <a:lnTo>
                  <a:pt x="0" y="56410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99127">
            <a:off x="14045546" y="-2313098"/>
            <a:ext cx="5823003" cy="5641034"/>
          </a:xfrm>
          <a:custGeom>
            <a:avLst/>
            <a:gdLst/>
            <a:ahLst/>
            <a:cxnLst/>
            <a:rect r="r" b="b" t="t" l="l"/>
            <a:pathLst>
              <a:path h="5641034" w="5823003">
                <a:moveTo>
                  <a:pt x="0" y="0"/>
                </a:moveTo>
                <a:lnTo>
                  <a:pt x="5823003" y="0"/>
                </a:lnTo>
                <a:lnTo>
                  <a:pt x="5823003" y="5641035"/>
                </a:lnTo>
                <a:lnTo>
                  <a:pt x="0" y="56410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37933" y="4963549"/>
            <a:ext cx="1232673" cy="1862555"/>
          </a:xfrm>
          <a:custGeom>
            <a:avLst/>
            <a:gdLst/>
            <a:ahLst/>
            <a:cxnLst/>
            <a:rect r="r" b="b" t="t" l="l"/>
            <a:pathLst>
              <a:path h="1862555" w="1232673">
                <a:moveTo>
                  <a:pt x="0" y="0"/>
                </a:moveTo>
                <a:lnTo>
                  <a:pt x="1232672" y="0"/>
                </a:lnTo>
                <a:lnTo>
                  <a:pt x="1232672" y="1862555"/>
                </a:lnTo>
                <a:lnTo>
                  <a:pt x="0" y="18625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513121">
            <a:off x="1196826" y="160829"/>
            <a:ext cx="1916098" cy="2863733"/>
          </a:xfrm>
          <a:custGeom>
            <a:avLst/>
            <a:gdLst/>
            <a:ahLst/>
            <a:cxnLst/>
            <a:rect r="r" b="b" t="t" l="l"/>
            <a:pathLst>
              <a:path h="2863733" w="1916098">
                <a:moveTo>
                  <a:pt x="0" y="0"/>
                </a:moveTo>
                <a:lnTo>
                  <a:pt x="1916098" y="0"/>
                </a:lnTo>
                <a:lnTo>
                  <a:pt x="1916098" y="2863733"/>
                </a:lnTo>
                <a:lnTo>
                  <a:pt x="0" y="2863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044936">
            <a:off x="10829716" y="517152"/>
            <a:ext cx="2325320" cy="2488183"/>
          </a:xfrm>
          <a:custGeom>
            <a:avLst/>
            <a:gdLst/>
            <a:ahLst/>
            <a:cxnLst/>
            <a:rect r="r" b="b" t="t" l="l"/>
            <a:pathLst>
              <a:path h="2488183" w="2325320">
                <a:moveTo>
                  <a:pt x="0" y="0"/>
                </a:moveTo>
                <a:lnTo>
                  <a:pt x="2325320" y="0"/>
                </a:lnTo>
                <a:lnTo>
                  <a:pt x="2325320" y="2488182"/>
                </a:lnTo>
                <a:lnTo>
                  <a:pt x="0" y="24881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499631" y="3296289"/>
            <a:ext cx="1943787" cy="2121196"/>
          </a:xfrm>
          <a:custGeom>
            <a:avLst/>
            <a:gdLst/>
            <a:ahLst/>
            <a:cxnLst/>
            <a:rect r="r" b="b" t="t" l="l"/>
            <a:pathLst>
              <a:path h="2121196" w="1943787">
                <a:moveTo>
                  <a:pt x="0" y="0"/>
                </a:moveTo>
                <a:lnTo>
                  <a:pt x="1943787" y="0"/>
                </a:lnTo>
                <a:lnTo>
                  <a:pt x="1943787" y="2121196"/>
                </a:lnTo>
                <a:lnTo>
                  <a:pt x="0" y="21211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266312">
            <a:off x="16545031" y="7039954"/>
            <a:ext cx="641773" cy="2434312"/>
          </a:xfrm>
          <a:custGeom>
            <a:avLst/>
            <a:gdLst/>
            <a:ahLst/>
            <a:cxnLst/>
            <a:rect r="r" b="b" t="t" l="l"/>
            <a:pathLst>
              <a:path h="2434312" w="641773">
                <a:moveTo>
                  <a:pt x="0" y="0"/>
                </a:moveTo>
                <a:lnTo>
                  <a:pt x="641773" y="0"/>
                </a:lnTo>
                <a:lnTo>
                  <a:pt x="641773" y="2434312"/>
                </a:lnTo>
                <a:lnTo>
                  <a:pt x="0" y="24343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21691" y="8165595"/>
            <a:ext cx="1973331" cy="1768822"/>
          </a:xfrm>
          <a:custGeom>
            <a:avLst/>
            <a:gdLst/>
            <a:ahLst/>
            <a:cxnLst/>
            <a:rect r="r" b="b" t="t" l="l"/>
            <a:pathLst>
              <a:path h="1768822" w="1973331">
                <a:moveTo>
                  <a:pt x="0" y="0"/>
                </a:moveTo>
                <a:lnTo>
                  <a:pt x="1973331" y="0"/>
                </a:lnTo>
                <a:lnTo>
                  <a:pt x="1973331" y="1768823"/>
                </a:lnTo>
                <a:lnTo>
                  <a:pt x="0" y="17688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883819" y="679727"/>
            <a:ext cx="2260181" cy="2327902"/>
          </a:xfrm>
          <a:custGeom>
            <a:avLst/>
            <a:gdLst/>
            <a:ahLst/>
            <a:cxnLst/>
            <a:rect r="r" b="b" t="t" l="l"/>
            <a:pathLst>
              <a:path h="2327902" w="2260181">
                <a:moveTo>
                  <a:pt x="0" y="0"/>
                </a:moveTo>
                <a:lnTo>
                  <a:pt x="2260181" y="0"/>
                </a:lnTo>
                <a:lnTo>
                  <a:pt x="2260181" y="2327902"/>
                </a:lnTo>
                <a:lnTo>
                  <a:pt x="0" y="232790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>
            <a:grpSpLocks noChangeAspect="true"/>
          </p:cNvGrpSpPr>
          <p:nvPr/>
        </p:nvGrpSpPr>
        <p:grpSpPr>
          <a:xfrm rot="-6819607">
            <a:off x="5147446" y="6595841"/>
            <a:ext cx="1222108" cy="1921731"/>
            <a:chOff x="0" y="0"/>
            <a:chExt cx="1042670" cy="163957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4450" y="44450"/>
              <a:ext cx="953770" cy="1550670"/>
            </a:xfrm>
            <a:custGeom>
              <a:avLst/>
              <a:gdLst/>
              <a:ahLst/>
              <a:cxnLst/>
              <a:rect r="r" b="b" t="t" l="l"/>
              <a:pathLst>
                <a:path h="1550670" w="9537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ACDCFD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-3810"/>
              <a:ext cx="1045210" cy="1643380"/>
            </a:xfrm>
            <a:custGeom>
              <a:avLst/>
              <a:gdLst/>
              <a:ahLst/>
              <a:cxnLst/>
              <a:rect r="r" b="b" t="t" l="l"/>
              <a:pathLst>
                <a:path h="1643380" w="104521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141313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10539801">
            <a:off x="12479552" y="6351199"/>
            <a:ext cx="1989089" cy="2048687"/>
          </a:xfrm>
          <a:custGeom>
            <a:avLst/>
            <a:gdLst/>
            <a:ahLst/>
            <a:cxnLst/>
            <a:rect r="r" b="b" t="t" l="l"/>
            <a:pathLst>
              <a:path h="2048687" w="1989089">
                <a:moveTo>
                  <a:pt x="0" y="0"/>
                </a:moveTo>
                <a:lnTo>
                  <a:pt x="1989088" y="0"/>
                </a:lnTo>
                <a:lnTo>
                  <a:pt x="1989088" y="2048687"/>
                </a:lnTo>
                <a:lnTo>
                  <a:pt x="0" y="204868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082488" y="9536741"/>
            <a:ext cx="10123023" cy="522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3"/>
              </a:lnSpc>
            </a:pPr>
            <a:r>
              <a:rPr lang="en-US" sz="363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        ȘCOALA GIMNAZIALĂ ,,MIHAIL SADOVEANU” GALAȚI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883819" y="7698310"/>
            <a:ext cx="5298243" cy="1136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0"/>
              </a:lnSpc>
            </a:pPr>
            <a:r>
              <a:rPr lang="en-US" sz="34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          prOF. ÎNV. PRIMAR </a:t>
            </a:r>
          </a:p>
          <a:p>
            <a:pPr algn="l">
              <a:lnSpc>
                <a:spcPts val="5059"/>
              </a:lnSpc>
            </a:pPr>
            <a:r>
              <a:rPr lang="en-US" sz="45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4599">
                <a:solidFill>
                  <a:srgbClr val="008B95"/>
                </a:solidFill>
                <a:latin typeface="Bobby Jones"/>
                <a:ea typeface="Bobby Jones"/>
                <a:cs typeface="Bobby Jones"/>
                <a:sym typeface="Bobby Jones"/>
              </a:rPr>
              <a:t>VÎRTOSU CONSTANȚA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112964" y="6229459"/>
            <a:ext cx="5298243" cy="792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39"/>
              </a:lnSpc>
            </a:pPr>
            <a:r>
              <a:rPr lang="en-US" sz="53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         </a:t>
            </a:r>
            <a:r>
              <a:rPr lang="en-US" sz="5399">
                <a:solidFill>
                  <a:srgbClr val="FA707B"/>
                </a:solidFill>
                <a:latin typeface="Bobby Jones"/>
                <a:ea typeface="Bobby Jones"/>
                <a:cs typeface="Bobby Jones"/>
                <a:sym typeface="Bobby Jones"/>
              </a:rPr>
              <a:t> CLASA a IV-a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3349" y="1028700"/>
            <a:ext cx="16894999" cy="8229600"/>
            <a:chOff x="0" y="0"/>
            <a:chExt cx="4449712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971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449712">
                  <a:moveTo>
                    <a:pt x="0" y="0"/>
                  </a:moveTo>
                  <a:lnTo>
                    <a:pt x="4449712" y="0"/>
                  </a:lnTo>
                  <a:lnTo>
                    <a:pt x="444971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ABDC2"/>
            </a:solidFill>
            <a:ln w="66675" cap="sq">
              <a:solidFill>
                <a:srgbClr val="008B95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4449712" cy="22627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5400000">
            <a:off x="5029200" y="4912043"/>
            <a:ext cx="8229600" cy="462915"/>
          </a:xfrm>
          <a:custGeom>
            <a:avLst/>
            <a:gdLst/>
            <a:ahLst/>
            <a:cxnLst/>
            <a:rect r="r" b="b" t="t" l="l"/>
            <a:pathLst>
              <a:path h="462915" w="8229600">
                <a:moveTo>
                  <a:pt x="0" y="0"/>
                </a:moveTo>
                <a:lnTo>
                  <a:pt x="8229600" y="0"/>
                </a:lnTo>
                <a:lnTo>
                  <a:pt x="8229600" y="462915"/>
                </a:lnTo>
                <a:lnTo>
                  <a:pt x="0" y="462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10417907">
            <a:off x="11906937" y="2353607"/>
            <a:ext cx="985313" cy="1549378"/>
            <a:chOff x="0" y="0"/>
            <a:chExt cx="1042670" cy="16395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44450" y="44450"/>
              <a:ext cx="953770" cy="1550670"/>
            </a:xfrm>
            <a:custGeom>
              <a:avLst/>
              <a:gdLst/>
              <a:ahLst/>
              <a:cxnLst/>
              <a:rect r="r" b="b" t="t" l="l"/>
              <a:pathLst>
                <a:path h="1550670" w="9537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FFE9EB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-3810"/>
              <a:ext cx="1045210" cy="1643380"/>
            </a:xfrm>
            <a:custGeom>
              <a:avLst/>
              <a:gdLst/>
              <a:ahLst/>
              <a:cxnLst/>
              <a:rect r="r" b="b" t="t" l="l"/>
              <a:pathLst>
                <a:path h="1643380" w="104521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141313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-7464822">
            <a:off x="6310195" y="2236314"/>
            <a:ext cx="1054428" cy="1658060"/>
            <a:chOff x="0" y="0"/>
            <a:chExt cx="1042670" cy="163957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44450" y="44450"/>
              <a:ext cx="953770" cy="1550670"/>
            </a:xfrm>
            <a:custGeom>
              <a:avLst/>
              <a:gdLst/>
              <a:ahLst/>
              <a:cxnLst/>
              <a:rect r="r" b="b" t="t" l="l"/>
              <a:pathLst>
                <a:path h="1550670" w="9537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FA707B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-3810"/>
              <a:ext cx="1045210" cy="1643380"/>
            </a:xfrm>
            <a:custGeom>
              <a:avLst/>
              <a:gdLst/>
              <a:ahLst/>
              <a:cxnLst/>
              <a:rect r="r" b="b" t="t" l="l"/>
              <a:pathLst>
                <a:path h="1643380" w="104521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141313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679209" y="3772452"/>
            <a:ext cx="6865445" cy="4088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5"/>
              </a:lnSpc>
            </a:pPr>
          </a:p>
          <a:p>
            <a:pPr algn="ctr">
              <a:lnSpc>
                <a:spcPts val="6028"/>
              </a:lnSpc>
            </a:pPr>
            <a:r>
              <a:rPr lang="en-US" sz="5023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Un tip de text multimodal în care se povestește cu ajutorul imaginilor și al cuvintelor.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4540052" y="1028700"/>
            <a:ext cx="9670812" cy="1304306"/>
            <a:chOff x="0" y="0"/>
            <a:chExt cx="2547045" cy="34352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547045" cy="343521"/>
            </a:xfrm>
            <a:custGeom>
              <a:avLst/>
              <a:gdLst/>
              <a:ahLst/>
              <a:cxnLst/>
              <a:rect r="r" b="b" t="t" l="l"/>
              <a:pathLst>
                <a:path h="343521" w="2547045">
                  <a:moveTo>
                    <a:pt x="2343845" y="0"/>
                  </a:moveTo>
                  <a:lnTo>
                    <a:pt x="203200" y="0"/>
                  </a:lnTo>
                  <a:lnTo>
                    <a:pt x="0" y="171760"/>
                  </a:lnTo>
                  <a:lnTo>
                    <a:pt x="203200" y="343521"/>
                  </a:lnTo>
                  <a:lnTo>
                    <a:pt x="2343845" y="343521"/>
                  </a:lnTo>
                  <a:lnTo>
                    <a:pt x="2547045" y="171760"/>
                  </a:lnTo>
                  <a:lnTo>
                    <a:pt x="2343845" y="0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8B95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152400" y="-38100"/>
              <a:ext cx="2242245" cy="3816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5111932" y="1199841"/>
            <a:ext cx="8527051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610"/>
              </a:lnSpc>
              <a:spcBef>
                <a:spcPct val="0"/>
              </a:spcBef>
            </a:pPr>
            <a:r>
              <a:rPr lang="en-US" sz="6341">
                <a:solidFill>
                  <a:srgbClr val="008B95"/>
                </a:solidFill>
                <a:latin typeface="Children One"/>
                <a:ea typeface="Children One"/>
                <a:cs typeface="Children One"/>
                <a:sym typeface="Children One"/>
              </a:rPr>
              <a:t>CE ESTE BANDA dESENATĂ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-1513121">
            <a:off x="1686699" y="1821840"/>
            <a:ext cx="994177" cy="1485863"/>
          </a:xfrm>
          <a:custGeom>
            <a:avLst/>
            <a:gdLst/>
            <a:ahLst/>
            <a:cxnLst/>
            <a:rect r="r" b="b" t="t" l="l"/>
            <a:pathLst>
              <a:path h="1485863" w="994177">
                <a:moveTo>
                  <a:pt x="0" y="0"/>
                </a:moveTo>
                <a:lnTo>
                  <a:pt x="994177" y="0"/>
                </a:lnTo>
                <a:lnTo>
                  <a:pt x="994177" y="1485862"/>
                </a:lnTo>
                <a:lnTo>
                  <a:pt x="0" y="14858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1153653">
            <a:off x="15939944" y="620599"/>
            <a:ext cx="1418812" cy="2120507"/>
          </a:xfrm>
          <a:custGeom>
            <a:avLst/>
            <a:gdLst/>
            <a:ahLst/>
            <a:cxnLst/>
            <a:rect r="r" b="b" t="t" l="l"/>
            <a:pathLst>
              <a:path h="2120507" w="1418812">
                <a:moveTo>
                  <a:pt x="0" y="0"/>
                </a:moveTo>
                <a:lnTo>
                  <a:pt x="1418812" y="0"/>
                </a:lnTo>
                <a:lnTo>
                  <a:pt x="1418812" y="2120508"/>
                </a:lnTo>
                <a:lnTo>
                  <a:pt x="0" y="2120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1153653">
            <a:off x="16306400" y="7809375"/>
            <a:ext cx="781870" cy="1168555"/>
          </a:xfrm>
          <a:custGeom>
            <a:avLst/>
            <a:gdLst/>
            <a:ahLst/>
            <a:cxnLst/>
            <a:rect r="r" b="b" t="t" l="l"/>
            <a:pathLst>
              <a:path h="1168555" w="781870">
                <a:moveTo>
                  <a:pt x="0" y="0"/>
                </a:moveTo>
                <a:lnTo>
                  <a:pt x="781869" y="0"/>
                </a:lnTo>
                <a:lnTo>
                  <a:pt x="781869" y="1168556"/>
                </a:lnTo>
                <a:lnTo>
                  <a:pt x="0" y="1168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1153653">
            <a:off x="699992" y="8348096"/>
            <a:ext cx="1218019" cy="1820408"/>
          </a:xfrm>
          <a:custGeom>
            <a:avLst/>
            <a:gdLst/>
            <a:ahLst/>
            <a:cxnLst/>
            <a:rect r="r" b="b" t="t" l="l"/>
            <a:pathLst>
              <a:path h="1820408" w="1218019">
                <a:moveTo>
                  <a:pt x="0" y="0"/>
                </a:moveTo>
                <a:lnTo>
                  <a:pt x="1218018" y="0"/>
                </a:lnTo>
                <a:lnTo>
                  <a:pt x="1218018" y="1820408"/>
                </a:lnTo>
                <a:lnTo>
                  <a:pt x="0" y="1820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144000" y="3835472"/>
            <a:ext cx="8346335" cy="3895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Pe lângă cuvinte și imagini, pentru transmiterea informației, în acest tip de text se pot folosi și sunete, gesturi, lumini etc.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471167" y="8093534"/>
            <a:ext cx="12882750" cy="822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85153" indent="-492577" lvl="1">
              <a:lnSpc>
                <a:spcPts val="6388"/>
              </a:lnSpc>
              <a:buFont typeface="Arial"/>
              <a:buChar char="•"/>
            </a:pPr>
            <a:r>
              <a:rPr lang="en-US" sz="4563">
                <a:solidFill>
                  <a:srgbClr val="008B95"/>
                </a:solidFill>
                <a:latin typeface="Arimo"/>
                <a:ea typeface="Arimo"/>
                <a:cs typeface="Arimo"/>
                <a:sym typeface="Arimo"/>
              </a:rPr>
              <a:t>Șir constituit din una     sau mai multe căsuțe.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1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651856" y="4123992"/>
            <a:ext cx="4093124" cy="1644787"/>
            <a:chOff x="0" y="0"/>
            <a:chExt cx="1019214" cy="4095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19214" cy="409562"/>
            </a:xfrm>
            <a:custGeom>
              <a:avLst/>
              <a:gdLst/>
              <a:ahLst/>
              <a:cxnLst/>
              <a:rect r="r" b="b" t="t" l="l"/>
              <a:pathLst>
                <a:path h="409562" w="1019214">
                  <a:moveTo>
                    <a:pt x="0" y="0"/>
                  </a:moveTo>
                  <a:lnTo>
                    <a:pt x="1019214" y="0"/>
                  </a:lnTo>
                  <a:lnTo>
                    <a:pt x="1019214" y="409562"/>
                  </a:lnTo>
                  <a:lnTo>
                    <a:pt x="0" y="409562"/>
                  </a:lnTo>
                  <a:close/>
                </a:path>
              </a:pathLst>
            </a:custGeom>
            <a:solidFill>
              <a:srgbClr val="008B95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1019214" cy="5048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592316" y="3702112"/>
            <a:ext cx="3529162" cy="2607147"/>
            <a:chOff x="0" y="0"/>
            <a:chExt cx="878783" cy="64919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8783" cy="649196"/>
            </a:xfrm>
            <a:custGeom>
              <a:avLst/>
              <a:gdLst/>
              <a:ahLst/>
              <a:cxnLst/>
              <a:rect r="r" b="b" t="t" l="l"/>
              <a:pathLst>
                <a:path h="649196" w="878783">
                  <a:moveTo>
                    <a:pt x="0" y="0"/>
                  </a:moveTo>
                  <a:lnTo>
                    <a:pt x="878783" y="0"/>
                  </a:lnTo>
                  <a:lnTo>
                    <a:pt x="878783" y="649196"/>
                  </a:lnTo>
                  <a:lnTo>
                    <a:pt x="0" y="649196"/>
                  </a:lnTo>
                  <a:close/>
                </a:path>
              </a:pathLst>
            </a:custGeom>
            <a:solidFill>
              <a:srgbClr val="008B95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95250"/>
              <a:ext cx="878783" cy="744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379198" y="3583512"/>
            <a:ext cx="4015358" cy="2725747"/>
            <a:chOff x="0" y="0"/>
            <a:chExt cx="954141" cy="647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54152" cy="647700"/>
            </a:xfrm>
            <a:custGeom>
              <a:avLst/>
              <a:gdLst/>
              <a:ahLst/>
              <a:cxnLst/>
              <a:rect r="r" b="b" t="t" l="l"/>
              <a:pathLst>
                <a:path h="647700" w="954152">
                  <a:moveTo>
                    <a:pt x="669304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41300"/>
                  </a:cubicBezTo>
                  <a:cubicBezTo>
                    <a:pt x="0" y="322669"/>
                    <a:pt x="66279" y="417810"/>
                    <a:pt x="162037" y="461951"/>
                  </a:cubicBezTo>
                  <a:lnTo>
                    <a:pt x="162037" y="647700"/>
                  </a:lnTo>
                  <a:lnTo>
                    <a:pt x="353844" y="488232"/>
                  </a:lnTo>
                  <a:lnTo>
                    <a:pt x="669304" y="488232"/>
                  </a:lnTo>
                  <a:cubicBezTo>
                    <a:pt x="827704" y="488232"/>
                    <a:pt x="954141" y="364720"/>
                    <a:pt x="954141" y="241300"/>
                  </a:cubicBezTo>
                  <a:cubicBezTo>
                    <a:pt x="954152" y="123512"/>
                    <a:pt x="827704" y="0"/>
                    <a:pt x="669304" y="0"/>
                  </a:cubicBezTo>
                  <a:close/>
                </a:path>
              </a:pathLst>
            </a:custGeom>
            <a:solidFill>
              <a:srgbClr val="008B95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954141" cy="514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741338" y="299065"/>
            <a:ext cx="10805324" cy="1225559"/>
            <a:chOff x="0" y="0"/>
            <a:chExt cx="2845847" cy="32278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845847" cy="322781"/>
            </a:xfrm>
            <a:custGeom>
              <a:avLst/>
              <a:gdLst/>
              <a:ahLst/>
              <a:cxnLst/>
              <a:rect r="r" b="b" t="t" l="l"/>
              <a:pathLst>
                <a:path h="322781" w="2845847">
                  <a:moveTo>
                    <a:pt x="2642647" y="0"/>
                  </a:moveTo>
                  <a:lnTo>
                    <a:pt x="203200" y="0"/>
                  </a:lnTo>
                  <a:lnTo>
                    <a:pt x="0" y="161390"/>
                  </a:lnTo>
                  <a:lnTo>
                    <a:pt x="203200" y="322781"/>
                  </a:lnTo>
                  <a:lnTo>
                    <a:pt x="2642647" y="322781"/>
                  </a:lnTo>
                  <a:lnTo>
                    <a:pt x="2845847" y="161390"/>
                  </a:lnTo>
                  <a:lnTo>
                    <a:pt x="2642647" y="0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8B9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152400" y="-38100"/>
              <a:ext cx="2541047" cy="3608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-303634" y="4895361"/>
            <a:ext cx="1332334" cy="1320222"/>
          </a:xfrm>
          <a:custGeom>
            <a:avLst/>
            <a:gdLst/>
            <a:ahLst/>
            <a:cxnLst/>
            <a:rect r="r" b="b" t="t" l="l"/>
            <a:pathLst>
              <a:path h="1320222" w="1332334">
                <a:moveTo>
                  <a:pt x="0" y="0"/>
                </a:moveTo>
                <a:lnTo>
                  <a:pt x="1332334" y="0"/>
                </a:lnTo>
                <a:lnTo>
                  <a:pt x="1332334" y="1320222"/>
                </a:lnTo>
                <a:lnTo>
                  <a:pt x="0" y="1320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17661686" y="4690453"/>
            <a:ext cx="1252628" cy="1241241"/>
          </a:xfrm>
          <a:custGeom>
            <a:avLst/>
            <a:gdLst/>
            <a:ahLst/>
            <a:cxnLst/>
            <a:rect r="r" b="b" t="t" l="l"/>
            <a:pathLst>
              <a:path h="1241241" w="1252628">
                <a:moveTo>
                  <a:pt x="1252628" y="0"/>
                </a:moveTo>
                <a:lnTo>
                  <a:pt x="0" y="0"/>
                </a:lnTo>
                <a:lnTo>
                  <a:pt x="0" y="1241241"/>
                </a:lnTo>
                <a:lnTo>
                  <a:pt x="1252628" y="1241241"/>
                </a:lnTo>
                <a:lnTo>
                  <a:pt x="12526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0">
            <a:off x="467600" y="6103039"/>
            <a:ext cx="666167" cy="660111"/>
          </a:xfrm>
          <a:custGeom>
            <a:avLst/>
            <a:gdLst/>
            <a:ahLst/>
            <a:cxnLst/>
            <a:rect r="r" b="b" t="t" l="l"/>
            <a:pathLst>
              <a:path h="660111" w="666167">
                <a:moveTo>
                  <a:pt x="666167" y="0"/>
                </a:moveTo>
                <a:lnTo>
                  <a:pt x="0" y="0"/>
                </a:lnTo>
                <a:lnTo>
                  <a:pt x="0" y="660111"/>
                </a:lnTo>
                <a:lnTo>
                  <a:pt x="666167" y="660111"/>
                </a:lnTo>
                <a:lnTo>
                  <a:pt x="66616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3171172">
            <a:off x="16495032" y="9297884"/>
            <a:ext cx="2044473" cy="1315897"/>
          </a:xfrm>
          <a:custGeom>
            <a:avLst/>
            <a:gdLst/>
            <a:ahLst/>
            <a:cxnLst/>
            <a:rect r="r" b="b" t="t" l="l"/>
            <a:pathLst>
              <a:path h="1315897" w="2044473">
                <a:moveTo>
                  <a:pt x="0" y="0"/>
                </a:moveTo>
                <a:lnTo>
                  <a:pt x="2044473" y="0"/>
                </a:lnTo>
                <a:lnTo>
                  <a:pt x="2044473" y="1315897"/>
                </a:lnTo>
                <a:lnTo>
                  <a:pt x="0" y="1315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800684" y="192325"/>
            <a:ext cx="2834793" cy="3248200"/>
          </a:xfrm>
          <a:custGeom>
            <a:avLst/>
            <a:gdLst/>
            <a:ahLst/>
            <a:cxnLst/>
            <a:rect r="r" b="b" t="t" l="l"/>
            <a:pathLst>
              <a:path h="3248200" w="2834793">
                <a:moveTo>
                  <a:pt x="2834792" y="0"/>
                </a:moveTo>
                <a:lnTo>
                  <a:pt x="0" y="0"/>
                </a:lnTo>
                <a:lnTo>
                  <a:pt x="0" y="3248200"/>
                </a:lnTo>
                <a:lnTo>
                  <a:pt x="2834792" y="3248200"/>
                </a:lnTo>
                <a:lnTo>
                  <a:pt x="28347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3233312">
            <a:off x="15623029" y="698565"/>
            <a:ext cx="2443260" cy="2709260"/>
          </a:xfrm>
          <a:custGeom>
            <a:avLst/>
            <a:gdLst/>
            <a:ahLst/>
            <a:cxnLst/>
            <a:rect r="r" b="b" t="t" l="l"/>
            <a:pathLst>
              <a:path h="2709260" w="2443260">
                <a:moveTo>
                  <a:pt x="0" y="0"/>
                </a:moveTo>
                <a:lnTo>
                  <a:pt x="2443259" y="0"/>
                </a:lnTo>
                <a:lnTo>
                  <a:pt x="2443259" y="2709260"/>
                </a:lnTo>
                <a:lnTo>
                  <a:pt x="0" y="27092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518982" y="4749828"/>
            <a:ext cx="1675830" cy="1221832"/>
          </a:xfrm>
          <a:custGeom>
            <a:avLst/>
            <a:gdLst/>
            <a:ahLst/>
            <a:cxnLst/>
            <a:rect r="r" b="b" t="t" l="l"/>
            <a:pathLst>
              <a:path h="1221832" w="1675830">
                <a:moveTo>
                  <a:pt x="0" y="0"/>
                </a:moveTo>
                <a:lnTo>
                  <a:pt x="1675830" y="0"/>
                </a:lnTo>
                <a:lnTo>
                  <a:pt x="1675830" y="1221832"/>
                </a:lnTo>
                <a:lnTo>
                  <a:pt x="0" y="122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759085" y="1524624"/>
            <a:ext cx="2230462" cy="2177488"/>
          </a:xfrm>
          <a:custGeom>
            <a:avLst/>
            <a:gdLst/>
            <a:ahLst/>
            <a:cxnLst/>
            <a:rect r="r" b="b" t="t" l="l"/>
            <a:pathLst>
              <a:path h="2177488" w="2230462">
                <a:moveTo>
                  <a:pt x="0" y="0"/>
                </a:moveTo>
                <a:lnTo>
                  <a:pt x="2230462" y="0"/>
                </a:lnTo>
                <a:lnTo>
                  <a:pt x="2230462" y="2177488"/>
                </a:lnTo>
                <a:lnTo>
                  <a:pt x="0" y="21774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4062711">
            <a:off x="10998163" y="2509866"/>
            <a:ext cx="2695334" cy="774908"/>
          </a:xfrm>
          <a:custGeom>
            <a:avLst/>
            <a:gdLst/>
            <a:ahLst/>
            <a:cxnLst/>
            <a:rect r="r" b="b" t="t" l="l"/>
            <a:pathLst>
              <a:path h="774908" w="2695334">
                <a:moveTo>
                  <a:pt x="0" y="0"/>
                </a:moveTo>
                <a:lnTo>
                  <a:pt x="2695334" y="0"/>
                </a:lnTo>
                <a:lnTo>
                  <a:pt x="2695334" y="774909"/>
                </a:lnTo>
                <a:lnTo>
                  <a:pt x="0" y="7749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745792">
            <a:off x="9766391" y="1699678"/>
            <a:ext cx="307388" cy="1794965"/>
          </a:xfrm>
          <a:custGeom>
            <a:avLst/>
            <a:gdLst/>
            <a:ahLst/>
            <a:cxnLst/>
            <a:rect r="r" b="b" t="t" l="l"/>
            <a:pathLst>
              <a:path h="1794965" w="307388">
                <a:moveTo>
                  <a:pt x="0" y="0"/>
                </a:moveTo>
                <a:lnTo>
                  <a:pt x="307388" y="0"/>
                </a:lnTo>
                <a:lnTo>
                  <a:pt x="307388" y="1794965"/>
                </a:lnTo>
                <a:lnTo>
                  <a:pt x="0" y="179496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3101524" y="3864003"/>
            <a:ext cx="2524654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Rugrats Sans"/>
                <a:ea typeface="Rugrats Sans"/>
                <a:cs typeface="Rugrats Sans"/>
                <a:sym typeface="Rugrats Sans"/>
              </a:rPr>
              <a:t>VINIETE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746793" y="299065"/>
            <a:ext cx="8818881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610"/>
              </a:lnSpc>
              <a:spcBef>
                <a:spcPct val="0"/>
              </a:spcBef>
            </a:pPr>
            <a:r>
              <a:rPr lang="en-US" sz="6341">
                <a:solidFill>
                  <a:srgbClr val="008B95"/>
                </a:solidFill>
                <a:latin typeface="Children One"/>
                <a:ea typeface="Children One"/>
                <a:cs typeface="Children One"/>
                <a:sym typeface="Children One"/>
              </a:rPr>
              <a:t>CE conține BANDA dESENATĂ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657758" y="4112717"/>
            <a:ext cx="2524654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Rugrats Sans"/>
                <a:ea typeface="Rugrats Sans"/>
                <a:cs typeface="Rugrats Sans"/>
                <a:sym typeface="Rugrats Sans"/>
              </a:rPr>
              <a:t>BULE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009761" y="4488955"/>
            <a:ext cx="3797519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Rugrats Sans"/>
                <a:ea typeface="Rugrats Sans"/>
                <a:cs typeface="Rugrats Sans"/>
                <a:sym typeface="Rugrats Sans"/>
              </a:rPr>
              <a:t>RECITATIVE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838213" y="6148352"/>
            <a:ext cx="5037368" cy="2163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95"/>
              </a:lnSpc>
            </a:pPr>
          </a:p>
          <a:p>
            <a:pPr algn="ctr">
              <a:lnSpc>
                <a:spcPts val="4948"/>
              </a:lnSpc>
            </a:pPr>
            <a:r>
              <a:rPr lang="en-US" sz="4123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I</a:t>
            </a:r>
            <a:r>
              <a:rPr lang="en-US" sz="4123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magini delimitate,</a:t>
            </a:r>
          </a:p>
          <a:p>
            <a:pPr algn="ctr">
              <a:lnSpc>
                <a:spcPts val="4948"/>
              </a:lnSpc>
            </a:pPr>
            <a:r>
              <a:rPr lang="en-US" sz="4123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 de obicei,</a:t>
            </a:r>
          </a:p>
          <a:p>
            <a:pPr algn="ctr">
              <a:lnSpc>
                <a:spcPts val="4948"/>
              </a:lnSpc>
            </a:pPr>
            <a:r>
              <a:rPr lang="en-US" sz="4123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 de un cadru.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438068" y="6195977"/>
            <a:ext cx="3956488" cy="2163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95"/>
              </a:lnSpc>
            </a:pPr>
          </a:p>
          <a:p>
            <a:pPr algn="ctr">
              <a:lnSpc>
                <a:spcPts val="4948"/>
              </a:lnSpc>
            </a:pPr>
            <a:r>
              <a:rPr lang="en-US" sz="4123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Spații rezervate replicilor personajelor</a:t>
            </a:r>
            <a:r>
              <a:rPr lang="en-US" sz="4123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415871" y="6026839"/>
            <a:ext cx="4985297" cy="2163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95"/>
              </a:lnSpc>
            </a:pPr>
          </a:p>
          <a:p>
            <a:pPr algn="ctr">
              <a:lnSpc>
                <a:spcPts val="4948"/>
              </a:lnSpc>
            </a:pPr>
            <a:r>
              <a:rPr lang="en-US" sz="4123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Comentariile povestitorului, plasate într-un cadru</a:t>
            </a:r>
            <a:r>
              <a:rPr lang="en-US" sz="4123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0705" y="8282896"/>
            <a:ext cx="18026590" cy="1591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95"/>
              </a:lnSpc>
            </a:pPr>
          </a:p>
          <a:p>
            <a:pPr algn="just" marL="868645" indent="-434323" lvl="1">
              <a:lnSpc>
                <a:spcPts val="4828"/>
              </a:lnSpc>
              <a:buFont typeface="Arial"/>
              <a:buChar char="•"/>
            </a:pPr>
            <a:r>
              <a:rPr lang="en-US" sz="4023">
                <a:solidFill>
                  <a:srgbClr val="008B95"/>
                </a:solidFill>
                <a:latin typeface="Rugrats Sans"/>
                <a:ea typeface="Rugrats Sans"/>
                <a:cs typeface="Rugrats Sans"/>
                <a:sym typeface="Rugrats Sans"/>
              </a:rPr>
              <a:t>Când în bule sunt doar semne de punctuație, acestea exprimă sentimentele personajelor. Literele repetate sugerează sunete sau zgomote.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-754773">
            <a:off x="340851" y="7696090"/>
            <a:ext cx="405088" cy="1536540"/>
          </a:xfrm>
          <a:custGeom>
            <a:avLst/>
            <a:gdLst/>
            <a:ahLst/>
            <a:cxnLst/>
            <a:rect r="r" b="b" t="t" l="l"/>
            <a:pathLst>
              <a:path h="1536540" w="405088">
                <a:moveTo>
                  <a:pt x="0" y="0"/>
                </a:moveTo>
                <a:lnTo>
                  <a:pt x="405088" y="0"/>
                </a:lnTo>
                <a:lnTo>
                  <a:pt x="405088" y="1536540"/>
                </a:lnTo>
                <a:lnTo>
                  <a:pt x="0" y="153654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019474">
            <a:off x="2440593" y="4629032"/>
            <a:ext cx="5007015" cy="2430488"/>
          </a:xfrm>
          <a:custGeom>
            <a:avLst/>
            <a:gdLst/>
            <a:ahLst/>
            <a:cxnLst/>
            <a:rect r="r" b="b" t="t" l="l"/>
            <a:pathLst>
              <a:path h="2430488" w="5007015">
                <a:moveTo>
                  <a:pt x="0" y="0"/>
                </a:moveTo>
                <a:lnTo>
                  <a:pt x="5007015" y="0"/>
                </a:lnTo>
                <a:lnTo>
                  <a:pt x="5007015" y="2430489"/>
                </a:lnTo>
                <a:lnTo>
                  <a:pt x="0" y="2430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0999" y="869566"/>
            <a:ext cx="2816289" cy="1316615"/>
          </a:xfrm>
          <a:custGeom>
            <a:avLst/>
            <a:gdLst/>
            <a:ahLst/>
            <a:cxnLst/>
            <a:rect r="r" b="b" t="t" l="l"/>
            <a:pathLst>
              <a:path h="1316615" w="2816289">
                <a:moveTo>
                  <a:pt x="0" y="0"/>
                </a:moveTo>
                <a:lnTo>
                  <a:pt x="2816288" y="0"/>
                </a:lnTo>
                <a:lnTo>
                  <a:pt x="2816288" y="1316615"/>
                </a:lnTo>
                <a:lnTo>
                  <a:pt x="0" y="1316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83161" y="869566"/>
            <a:ext cx="2839618" cy="1327521"/>
          </a:xfrm>
          <a:custGeom>
            <a:avLst/>
            <a:gdLst/>
            <a:ahLst/>
            <a:cxnLst/>
            <a:rect r="r" b="b" t="t" l="l"/>
            <a:pathLst>
              <a:path h="1327521" w="2839618">
                <a:moveTo>
                  <a:pt x="0" y="0"/>
                </a:moveTo>
                <a:lnTo>
                  <a:pt x="2839618" y="0"/>
                </a:lnTo>
                <a:lnTo>
                  <a:pt x="2839618" y="1327522"/>
                </a:lnTo>
                <a:lnTo>
                  <a:pt x="0" y="13275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94491" y="2382029"/>
            <a:ext cx="2702796" cy="1263557"/>
          </a:xfrm>
          <a:custGeom>
            <a:avLst/>
            <a:gdLst/>
            <a:ahLst/>
            <a:cxnLst/>
            <a:rect r="r" b="b" t="t" l="l"/>
            <a:pathLst>
              <a:path h="1263557" w="2702796">
                <a:moveTo>
                  <a:pt x="0" y="0"/>
                </a:moveTo>
                <a:lnTo>
                  <a:pt x="2702796" y="0"/>
                </a:lnTo>
                <a:lnTo>
                  <a:pt x="2702796" y="1263558"/>
                </a:lnTo>
                <a:lnTo>
                  <a:pt x="0" y="12635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383161" y="2382029"/>
            <a:ext cx="2702796" cy="1263557"/>
          </a:xfrm>
          <a:custGeom>
            <a:avLst/>
            <a:gdLst/>
            <a:ahLst/>
            <a:cxnLst/>
            <a:rect r="r" b="b" t="t" l="l"/>
            <a:pathLst>
              <a:path h="1263557" w="2702796">
                <a:moveTo>
                  <a:pt x="0" y="0"/>
                </a:moveTo>
                <a:lnTo>
                  <a:pt x="2702796" y="0"/>
                </a:lnTo>
                <a:lnTo>
                  <a:pt x="2702796" y="1263558"/>
                </a:lnTo>
                <a:lnTo>
                  <a:pt x="0" y="12635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94491" y="1145050"/>
            <a:ext cx="2302701" cy="382824"/>
          </a:xfrm>
          <a:custGeom>
            <a:avLst/>
            <a:gdLst/>
            <a:ahLst/>
            <a:cxnLst/>
            <a:rect r="r" b="b" t="t" l="l"/>
            <a:pathLst>
              <a:path h="382824" w="2302701">
                <a:moveTo>
                  <a:pt x="0" y="0"/>
                </a:moveTo>
                <a:lnTo>
                  <a:pt x="2302701" y="0"/>
                </a:lnTo>
                <a:lnTo>
                  <a:pt x="2302701" y="382824"/>
                </a:lnTo>
                <a:lnTo>
                  <a:pt x="0" y="38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783257" y="1533327"/>
            <a:ext cx="2302701" cy="382824"/>
          </a:xfrm>
          <a:custGeom>
            <a:avLst/>
            <a:gdLst/>
            <a:ahLst/>
            <a:cxnLst/>
            <a:rect r="r" b="b" t="t" l="l"/>
            <a:pathLst>
              <a:path h="382824" w="2302701">
                <a:moveTo>
                  <a:pt x="0" y="0"/>
                </a:moveTo>
                <a:lnTo>
                  <a:pt x="2302700" y="0"/>
                </a:lnTo>
                <a:lnTo>
                  <a:pt x="2302700" y="382824"/>
                </a:lnTo>
                <a:lnTo>
                  <a:pt x="0" y="38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945913" y="3013808"/>
            <a:ext cx="2502749" cy="416082"/>
          </a:xfrm>
          <a:custGeom>
            <a:avLst/>
            <a:gdLst/>
            <a:ahLst/>
            <a:cxnLst/>
            <a:rect r="r" b="b" t="t" l="l"/>
            <a:pathLst>
              <a:path h="416082" w="2502749">
                <a:moveTo>
                  <a:pt x="0" y="0"/>
                </a:moveTo>
                <a:lnTo>
                  <a:pt x="2502748" y="0"/>
                </a:lnTo>
                <a:lnTo>
                  <a:pt x="2502748" y="416082"/>
                </a:lnTo>
                <a:lnTo>
                  <a:pt x="0" y="4160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80999" y="4841968"/>
            <a:ext cx="3402258" cy="1590556"/>
          </a:xfrm>
          <a:custGeom>
            <a:avLst/>
            <a:gdLst/>
            <a:ahLst/>
            <a:cxnLst/>
            <a:rect r="r" b="b" t="t" l="l"/>
            <a:pathLst>
              <a:path h="1590556" w="3402258">
                <a:moveTo>
                  <a:pt x="0" y="0"/>
                </a:moveTo>
                <a:lnTo>
                  <a:pt x="3402258" y="0"/>
                </a:lnTo>
                <a:lnTo>
                  <a:pt x="3402258" y="1590555"/>
                </a:lnTo>
                <a:lnTo>
                  <a:pt x="0" y="1590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80999" y="6508181"/>
            <a:ext cx="1564914" cy="731597"/>
          </a:xfrm>
          <a:custGeom>
            <a:avLst/>
            <a:gdLst/>
            <a:ahLst/>
            <a:cxnLst/>
            <a:rect r="r" b="b" t="t" l="l"/>
            <a:pathLst>
              <a:path h="731597" w="1564914">
                <a:moveTo>
                  <a:pt x="0" y="0"/>
                </a:moveTo>
                <a:lnTo>
                  <a:pt x="1564914" y="0"/>
                </a:lnTo>
                <a:lnTo>
                  <a:pt x="1564914" y="731598"/>
                </a:lnTo>
                <a:lnTo>
                  <a:pt x="0" y="7315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2218342" y="6501026"/>
            <a:ext cx="1564914" cy="731597"/>
          </a:xfrm>
          <a:custGeom>
            <a:avLst/>
            <a:gdLst/>
            <a:ahLst/>
            <a:cxnLst/>
            <a:rect r="r" b="b" t="t" l="l"/>
            <a:pathLst>
              <a:path h="731597" w="1564914">
                <a:moveTo>
                  <a:pt x="0" y="0"/>
                </a:moveTo>
                <a:lnTo>
                  <a:pt x="1564915" y="0"/>
                </a:lnTo>
                <a:lnTo>
                  <a:pt x="1564915" y="731597"/>
                </a:lnTo>
                <a:lnTo>
                  <a:pt x="0" y="7315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851836">
            <a:off x="1333481" y="7679429"/>
            <a:ext cx="3921238" cy="2230204"/>
          </a:xfrm>
          <a:custGeom>
            <a:avLst/>
            <a:gdLst/>
            <a:ahLst/>
            <a:cxnLst/>
            <a:rect r="r" b="b" t="t" l="l"/>
            <a:pathLst>
              <a:path h="2230204" w="3921238">
                <a:moveTo>
                  <a:pt x="0" y="0"/>
                </a:moveTo>
                <a:lnTo>
                  <a:pt x="3921238" y="0"/>
                </a:lnTo>
                <a:lnTo>
                  <a:pt x="3921238" y="2230204"/>
                </a:lnTo>
                <a:lnTo>
                  <a:pt x="0" y="22302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445454" y="1385459"/>
            <a:ext cx="1921766" cy="2044431"/>
          </a:xfrm>
          <a:custGeom>
            <a:avLst/>
            <a:gdLst/>
            <a:ahLst/>
            <a:cxnLst/>
            <a:rect r="r" b="b" t="t" l="l"/>
            <a:pathLst>
              <a:path h="2044431" w="1921766">
                <a:moveTo>
                  <a:pt x="0" y="0"/>
                </a:moveTo>
                <a:lnTo>
                  <a:pt x="1921766" y="0"/>
                </a:lnTo>
                <a:lnTo>
                  <a:pt x="1921766" y="2044431"/>
                </a:lnTo>
                <a:lnTo>
                  <a:pt x="0" y="20444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789571">
            <a:off x="10541762" y="4036027"/>
            <a:ext cx="4703206" cy="2283015"/>
          </a:xfrm>
          <a:custGeom>
            <a:avLst/>
            <a:gdLst/>
            <a:ahLst/>
            <a:cxnLst/>
            <a:rect r="r" b="b" t="t" l="l"/>
            <a:pathLst>
              <a:path h="2283015" w="4703206">
                <a:moveTo>
                  <a:pt x="0" y="0"/>
                </a:moveTo>
                <a:lnTo>
                  <a:pt x="4703206" y="0"/>
                </a:lnTo>
                <a:lnTo>
                  <a:pt x="4703206" y="2283014"/>
                </a:lnTo>
                <a:lnTo>
                  <a:pt x="0" y="22830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1470568">
            <a:off x="13430419" y="713817"/>
            <a:ext cx="3835991" cy="2915353"/>
          </a:xfrm>
          <a:custGeom>
            <a:avLst/>
            <a:gdLst/>
            <a:ahLst/>
            <a:cxnLst/>
            <a:rect r="r" b="b" t="t" l="l"/>
            <a:pathLst>
              <a:path h="2915353" w="3835991">
                <a:moveTo>
                  <a:pt x="0" y="0"/>
                </a:moveTo>
                <a:lnTo>
                  <a:pt x="3835991" y="0"/>
                </a:lnTo>
                <a:lnTo>
                  <a:pt x="3835991" y="2915353"/>
                </a:lnTo>
                <a:lnTo>
                  <a:pt x="0" y="29153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3915677">
            <a:off x="14017074" y="3582696"/>
            <a:ext cx="4001814" cy="4067918"/>
          </a:xfrm>
          <a:custGeom>
            <a:avLst/>
            <a:gdLst/>
            <a:ahLst/>
            <a:cxnLst/>
            <a:rect r="r" b="b" t="t" l="l"/>
            <a:pathLst>
              <a:path h="4067918" w="4001814">
                <a:moveTo>
                  <a:pt x="0" y="0"/>
                </a:moveTo>
                <a:lnTo>
                  <a:pt x="4001814" y="0"/>
                </a:lnTo>
                <a:lnTo>
                  <a:pt x="4001814" y="4067917"/>
                </a:lnTo>
                <a:lnTo>
                  <a:pt x="0" y="406791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8345462">
            <a:off x="12216504" y="7256620"/>
            <a:ext cx="3242823" cy="2565884"/>
          </a:xfrm>
          <a:custGeom>
            <a:avLst/>
            <a:gdLst/>
            <a:ahLst/>
            <a:cxnLst/>
            <a:rect r="r" b="b" t="t" l="l"/>
            <a:pathLst>
              <a:path h="2565884" w="3242823">
                <a:moveTo>
                  <a:pt x="0" y="0"/>
                </a:moveTo>
                <a:lnTo>
                  <a:pt x="3242823" y="0"/>
                </a:lnTo>
                <a:lnTo>
                  <a:pt x="3242823" y="2565884"/>
                </a:lnTo>
                <a:lnTo>
                  <a:pt x="0" y="25658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35624">
            <a:off x="7586974" y="7188218"/>
            <a:ext cx="4292562" cy="3106741"/>
          </a:xfrm>
          <a:custGeom>
            <a:avLst/>
            <a:gdLst/>
            <a:ahLst/>
            <a:cxnLst/>
            <a:rect r="r" b="b" t="t" l="l"/>
            <a:pathLst>
              <a:path h="3106741" w="4292562">
                <a:moveTo>
                  <a:pt x="0" y="0"/>
                </a:moveTo>
                <a:lnTo>
                  <a:pt x="4292562" y="0"/>
                </a:lnTo>
                <a:lnTo>
                  <a:pt x="4292562" y="3106741"/>
                </a:lnTo>
                <a:lnTo>
                  <a:pt x="0" y="310674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263390">
            <a:off x="6011670" y="3826562"/>
            <a:ext cx="6190537" cy="3273247"/>
          </a:xfrm>
          <a:custGeom>
            <a:avLst/>
            <a:gdLst/>
            <a:ahLst/>
            <a:cxnLst/>
            <a:rect r="r" b="b" t="t" l="l"/>
            <a:pathLst>
              <a:path h="3273247" w="6190537">
                <a:moveTo>
                  <a:pt x="0" y="0"/>
                </a:moveTo>
                <a:lnTo>
                  <a:pt x="6190538" y="0"/>
                </a:lnTo>
                <a:lnTo>
                  <a:pt x="6190538" y="3273246"/>
                </a:lnTo>
                <a:lnTo>
                  <a:pt x="0" y="327324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133681">
            <a:off x="6158532" y="3708709"/>
            <a:ext cx="5944356" cy="3395714"/>
          </a:xfrm>
          <a:custGeom>
            <a:avLst/>
            <a:gdLst/>
            <a:ahLst/>
            <a:cxnLst/>
            <a:rect r="r" b="b" t="t" l="l"/>
            <a:pathLst>
              <a:path h="3395714" w="5944356">
                <a:moveTo>
                  <a:pt x="0" y="0"/>
                </a:moveTo>
                <a:lnTo>
                  <a:pt x="5944357" y="0"/>
                </a:lnTo>
                <a:lnTo>
                  <a:pt x="5944357" y="3395714"/>
                </a:lnTo>
                <a:lnTo>
                  <a:pt x="0" y="339571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1218248">
            <a:off x="8308178" y="1487947"/>
            <a:ext cx="1467256" cy="2059306"/>
          </a:xfrm>
          <a:custGeom>
            <a:avLst/>
            <a:gdLst/>
            <a:ahLst/>
            <a:cxnLst/>
            <a:rect r="r" b="b" t="t" l="l"/>
            <a:pathLst>
              <a:path h="2059306" w="1467256">
                <a:moveTo>
                  <a:pt x="0" y="0"/>
                </a:moveTo>
                <a:lnTo>
                  <a:pt x="1467256" y="0"/>
                </a:lnTo>
                <a:lnTo>
                  <a:pt x="1467256" y="2059306"/>
                </a:lnTo>
                <a:lnTo>
                  <a:pt x="0" y="205930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1658767">
            <a:off x="6802722" y="7461225"/>
            <a:ext cx="1594937" cy="1082564"/>
          </a:xfrm>
          <a:custGeom>
            <a:avLst/>
            <a:gdLst/>
            <a:ahLst/>
            <a:cxnLst/>
            <a:rect r="r" b="b" t="t" l="l"/>
            <a:pathLst>
              <a:path h="1082564" w="1594937">
                <a:moveTo>
                  <a:pt x="0" y="0"/>
                </a:moveTo>
                <a:lnTo>
                  <a:pt x="1594938" y="0"/>
                </a:lnTo>
                <a:lnTo>
                  <a:pt x="1594938" y="1082564"/>
                </a:lnTo>
                <a:lnTo>
                  <a:pt x="0" y="108256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839497" y="181240"/>
            <a:ext cx="5087329" cy="688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5"/>
              </a:lnSpc>
            </a:pPr>
            <a:r>
              <a:rPr lang="en-US" sz="4025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CASETA DE </a:t>
            </a:r>
            <a:r>
              <a:rPr lang="en-US" sz="4025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POVESTITOR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80999" y="4153642"/>
            <a:ext cx="5087329" cy="688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5"/>
              </a:lnSpc>
            </a:pPr>
            <a:r>
              <a:rPr lang="en-US" sz="4025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CADRE DE ACȚIUNE</a:t>
            </a:r>
          </a:p>
        </p:txBody>
      </p:sp>
      <p:sp>
        <p:nvSpPr>
          <p:cNvPr name="TextBox 26" id="26"/>
          <p:cNvSpPr txBox="true"/>
          <p:nvPr/>
        </p:nvSpPr>
        <p:spPr>
          <a:xfrm rot="919616">
            <a:off x="849568" y="8089927"/>
            <a:ext cx="5087329" cy="1402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5"/>
              </a:lnSpc>
            </a:pPr>
            <a:r>
              <a:rPr lang="en-US" sz="4025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CUVINTE ROSTITE </a:t>
            </a:r>
          </a:p>
          <a:p>
            <a:pPr algn="ctr">
              <a:lnSpc>
                <a:spcPts val="5635"/>
              </a:lnSpc>
            </a:pPr>
            <a:r>
              <a:rPr lang="en-US" sz="4025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ÎN FUNDAL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511992" y="551878"/>
            <a:ext cx="3737616" cy="688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5"/>
              </a:lnSpc>
            </a:pPr>
            <a:r>
              <a:rPr lang="en-US" sz="4025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IMAGINI DESENATE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866876" y="819513"/>
            <a:ext cx="5087329" cy="2117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5"/>
              </a:lnSpc>
            </a:pPr>
            <a:r>
              <a:rPr lang="en-US" sz="4025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BULA</a:t>
            </a:r>
          </a:p>
          <a:p>
            <a:pPr algn="l">
              <a:lnSpc>
                <a:spcPts val="5635"/>
              </a:lnSpc>
            </a:pPr>
            <a:r>
              <a:rPr lang="en-US" sz="4025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  DE </a:t>
            </a:r>
          </a:p>
          <a:p>
            <a:pPr algn="l">
              <a:lnSpc>
                <a:spcPts val="5635"/>
              </a:lnSpc>
            </a:pPr>
            <a:r>
              <a:rPr lang="en-US" sz="4025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VORBIRE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5741478" y="4217291"/>
            <a:ext cx="5087329" cy="2117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5"/>
              </a:lnSpc>
            </a:pPr>
            <a:r>
              <a:rPr lang="en-US" sz="4025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BULA</a:t>
            </a:r>
          </a:p>
          <a:p>
            <a:pPr algn="l">
              <a:lnSpc>
                <a:spcPts val="5635"/>
              </a:lnSpc>
            </a:pPr>
            <a:r>
              <a:rPr lang="en-US" sz="4025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    DE </a:t>
            </a:r>
          </a:p>
          <a:p>
            <a:pPr algn="l">
              <a:lnSpc>
                <a:spcPts val="5635"/>
              </a:lnSpc>
            </a:pPr>
            <a:r>
              <a:rPr lang="en-US" sz="4025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GÂNDIRE</a:t>
            </a:r>
          </a:p>
        </p:txBody>
      </p:sp>
      <p:sp>
        <p:nvSpPr>
          <p:cNvPr name="TextBox 30" id="30"/>
          <p:cNvSpPr txBox="true"/>
          <p:nvPr/>
        </p:nvSpPr>
        <p:spPr>
          <a:xfrm rot="-2700000">
            <a:off x="12912341" y="7872647"/>
            <a:ext cx="2694904" cy="813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15"/>
              </a:lnSpc>
            </a:pPr>
            <a:r>
              <a:rPr lang="en-US" sz="4725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ȘOAPTE</a:t>
            </a:r>
          </a:p>
        </p:txBody>
      </p:sp>
      <p:sp>
        <p:nvSpPr>
          <p:cNvPr name="TextBox 31" id="31"/>
          <p:cNvSpPr txBox="true"/>
          <p:nvPr/>
        </p:nvSpPr>
        <p:spPr>
          <a:xfrm rot="-598872">
            <a:off x="8648252" y="7936517"/>
            <a:ext cx="2205509" cy="1402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5"/>
              </a:lnSpc>
            </a:pPr>
            <a:r>
              <a:rPr lang="en-US" sz="4025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STRIGĂTE,</a:t>
            </a:r>
          </a:p>
          <a:p>
            <a:pPr algn="l">
              <a:lnSpc>
                <a:spcPts val="5635"/>
              </a:lnSpc>
            </a:pPr>
            <a:r>
              <a:rPr lang="en-US" sz="4025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  ZGOMOTE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721270" y="4508473"/>
            <a:ext cx="8818881" cy="1924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10"/>
              </a:lnSpc>
            </a:pPr>
            <a:r>
              <a:rPr lang="en-US" sz="6341">
                <a:solidFill>
                  <a:srgbClr val="008B95"/>
                </a:solidFill>
                <a:latin typeface="Children One"/>
                <a:ea typeface="Children One"/>
                <a:cs typeface="Children One"/>
                <a:sym typeface="Children One"/>
              </a:rPr>
              <a:t>elemente</a:t>
            </a:r>
          </a:p>
          <a:p>
            <a:pPr algn="ctr" marL="0" indent="0" lvl="0">
              <a:lnSpc>
                <a:spcPts val="7610"/>
              </a:lnSpc>
              <a:spcBef>
                <a:spcPct val="0"/>
              </a:spcBef>
            </a:pPr>
            <a:r>
              <a:rPr lang="en-US" sz="6341">
                <a:solidFill>
                  <a:srgbClr val="008B95"/>
                </a:solidFill>
                <a:latin typeface="Children One"/>
                <a:ea typeface="Children One"/>
                <a:cs typeface="Children One"/>
                <a:sym typeface="Children One"/>
              </a:rPr>
              <a:t>grafice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2145240">
            <a:off x="-722736" y="9125679"/>
            <a:ext cx="1445471" cy="1577399"/>
          </a:xfrm>
          <a:custGeom>
            <a:avLst/>
            <a:gdLst/>
            <a:ahLst/>
            <a:cxnLst/>
            <a:rect r="r" b="b" t="t" l="l"/>
            <a:pathLst>
              <a:path h="1577399" w="1445471">
                <a:moveTo>
                  <a:pt x="0" y="0"/>
                </a:moveTo>
                <a:lnTo>
                  <a:pt x="1445472" y="0"/>
                </a:lnTo>
                <a:lnTo>
                  <a:pt x="1445472" y="1577399"/>
                </a:lnTo>
                <a:lnTo>
                  <a:pt x="0" y="157739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194955">
            <a:off x="16378471" y="8395835"/>
            <a:ext cx="1854043" cy="1909595"/>
          </a:xfrm>
          <a:custGeom>
            <a:avLst/>
            <a:gdLst/>
            <a:ahLst/>
            <a:cxnLst/>
            <a:rect r="r" b="b" t="t" l="l"/>
            <a:pathLst>
              <a:path h="1909595" w="1854043">
                <a:moveTo>
                  <a:pt x="0" y="0"/>
                </a:moveTo>
                <a:lnTo>
                  <a:pt x="1854043" y="0"/>
                </a:lnTo>
                <a:lnTo>
                  <a:pt x="1854043" y="1909595"/>
                </a:lnTo>
                <a:lnTo>
                  <a:pt x="0" y="190959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1858344">
            <a:off x="16871777" y="14825"/>
            <a:ext cx="1907130" cy="1709482"/>
          </a:xfrm>
          <a:custGeom>
            <a:avLst/>
            <a:gdLst/>
            <a:ahLst/>
            <a:cxnLst/>
            <a:rect r="r" b="b" t="t" l="l"/>
            <a:pathLst>
              <a:path h="1709482" w="1907130">
                <a:moveTo>
                  <a:pt x="0" y="0"/>
                </a:moveTo>
                <a:lnTo>
                  <a:pt x="1907131" y="0"/>
                </a:lnTo>
                <a:lnTo>
                  <a:pt x="1907131" y="1709483"/>
                </a:lnTo>
                <a:lnTo>
                  <a:pt x="0" y="1709483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90688" y="451465"/>
            <a:ext cx="13577708" cy="1225559"/>
            <a:chOff x="0" y="0"/>
            <a:chExt cx="3576022" cy="3227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76022" cy="322781"/>
            </a:xfrm>
            <a:custGeom>
              <a:avLst/>
              <a:gdLst/>
              <a:ahLst/>
              <a:cxnLst/>
              <a:rect r="r" b="b" t="t" l="l"/>
              <a:pathLst>
                <a:path h="322781" w="3576022">
                  <a:moveTo>
                    <a:pt x="3372822" y="0"/>
                  </a:moveTo>
                  <a:lnTo>
                    <a:pt x="203200" y="0"/>
                  </a:lnTo>
                  <a:lnTo>
                    <a:pt x="0" y="161390"/>
                  </a:lnTo>
                  <a:lnTo>
                    <a:pt x="203200" y="322781"/>
                  </a:lnTo>
                  <a:lnTo>
                    <a:pt x="3372822" y="322781"/>
                  </a:lnTo>
                  <a:lnTo>
                    <a:pt x="3576022" y="161390"/>
                  </a:lnTo>
                  <a:lnTo>
                    <a:pt x="3372822" y="0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8B95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52400" y="-38100"/>
              <a:ext cx="3271222" cy="3608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67109" y="2007148"/>
            <a:ext cx="15753782" cy="7512381"/>
            <a:chOff x="0" y="0"/>
            <a:chExt cx="4149144" cy="197856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49144" cy="1978570"/>
            </a:xfrm>
            <a:custGeom>
              <a:avLst/>
              <a:gdLst/>
              <a:ahLst/>
              <a:cxnLst/>
              <a:rect r="r" b="b" t="t" l="l"/>
              <a:pathLst>
                <a:path h="1978570" w="4149144">
                  <a:moveTo>
                    <a:pt x="0" y="0"/>
                  </a:moveTo>
                  <a:lnTo>
                    <a:pt x="4149144" y="0"/>
                  </a:lnTo>
                  <a:lnTo>
                    <a:pt x="4149144" y="1978570"/>
                  </a:lnTo>
                  <a:lnTo>
                    <a:pt x="0" y="1978570"/>
                  </a:lnTo>
                  <a:close/>
                </a:path>
              </a:pathLst>
            </a:custGeom>
            <a:solidFill>
              <a:srgbClr val="FABDC2"/>
            </a:solidFill>
            <a:ln w="66675" cap="sq">
              <a:solidFill>
                <a:srgbClr val="008B95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95250"/>
              <a:ext cx="4149144" cy="20738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815043" y="5641329"/>
            <a:ext cx="4292058" cy="3261964"/>
          </a:xfrm>
          <a:custGeom>
            <a:avLst/>
            <a:gdLst/>
            <a:ahLst/>
            <a:cxnLst/>
            <a:rect r="r" b="b" t="t" l="l"/>
            <a:pathLst>
              <a:path h="3261964" w="4292058">
                <a:moveTo>
                  <a:pt x="0" y="0"/>
                </a:moveTo>
                <a:lnTo>
                  <a:pt x="4292058" y="0"/>
                </a:lnTo>
                <a:lnTo>
                  <a:pt x="4292058" y="3261965"/>
                </a:lnTo>
                <a:lnTo>
                  <a:pt x="0" y="32619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242354">
            <a:off x="3095873" y="3085453"/>
            <a:ext cx="2182963" cy="2182963"/>
          </a:xfrm>
          <a:custGeom>
            <a:avLst/>
            <a:gdLst/>
            <a:ahLst/>
            <a:cxnLst/>
            <a:rect r="r" b="b" t="t" l="l"/>
            <a:pathLst>
              <a:path h="2182963" w="2182963">
                <a:moveTo>
                  <a:pt x="0" y="0"/>
                </a:moveTo>
                <a:lnTo>
                  <a:pt x="2182963" y="0"/>
                </a:lnTo>
                <a:lnTo>
                  <a:pt x="2182963" y="2182963"/>
                </a:lnTo>
                <a:lnTo>
                  <a:pt x="0" y="21829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107101" y="3471254"/>
            <a:ext cx="2579345" cy="1608867"/>
          </a:xfrm>
          <a:custGeom>
            <a:avLst/>
            <a:gdLst/>
            <a:ahLst/>
            <a:cxnLst/>
            <a:rect r="r" b="b" t="t" l="l"/>
            <a:pathLst>
              <a:path h="1608867" w="2579345">
                <a:moveTo>
                  <a:pt x="0" y="0"/>
                </a:moveTo>
                <a:lnTo>
                  <a:pt x="2579345" y="0"/>
                </a:lnTo>
                <a:lnTo>
                  <a:pt x="2579345" y="1608867"/>
                </a:lnTo>
                <a:lnTo>
                  <a:pt x="0" y="16088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4268740">
            <a:off x="7851866" y="4906608"/>
            <a:ext cx="1983593" cy="2408336"/>
          </a:xfrm>
          <a:custGeom>
            <a:avLst/>
            <a:gdLst/>
            <a:ahLst/>
            <a:cxnLst/>
            <a:rect r="r" b="b" t="t" l="l"/>
            <a:pathLst>
              <a:path h="2408336" w="1983593">
                <a:moveTo>
                  <a:pt x="0" y="0"/>
                </a:moveTo>
                <a:lnTo>
                  <a:pt x="1983594" y="0"/>
                </a:lnTo>
                <a:lnTo>
                  <a:pt x="1983594" y="2408337"/>
                </a:lnTo>
                <a:lnTo>
                  <a:pt x="0" y="24083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700000">
            <a:off x="5671423" y="6700261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405809" y="4468748"/>
            <a:ext cx="5025896" cy="5102433"/>
          </a:xfrm>
          <a:custGeom>
            <a:avLst/>
            <a:gdLst/>
            <a:ahLst/>
            <a:cxnLst/>
            <a:rect r="r" b="b" t="t" l="l"/>
            <a:pathLst>
              <a:path h="5102433" w="5025896">
                <a:moveTo>
                  <a:pt x="0" y="0"/>
                </a:moveTo>
                <a:lnTo>
                  <a:pt x="5025896" y="0"/>
                </a:lnTo>
                <a:lnTo>
                  <a:pt x="5025896" y="5102433"/>
                </a:lnTo>
                <a:lnTo>
                  <a:pt x="0" y="510243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61955">
            <a:off x="13649909" y="2635666"/>
            <a:ext cx="3027315" cy="2732152"/>
          </a:xfrm>
          <a:custGeom>
            <a:avLst/>
            <a:gdLst/>
            <a:ahLst/>
            <a:cxnLst/>
            <a:rect r="r" b="b" t="t" l="l"/>
            <a:pathLst>
              <a:path h="2732152" w="3027315">
                <a:moveTo>
                  <a:pt x="0" y="0"/>
                </a:moveTo>
                <a:lnTo>
                  <a:pt x="3027315" y="0"/>
                </a:lnTo>
                <a:lnTo>
                  <a:pt x="3027315" y="2732152"/>
                </a:lnTo>
                <a:lnTo>
                  <a:pt x="0" y="27321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826230" y="583232"/>
            <a:ext cx="13106624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610"/>
              </a:lnSpc>
              <a:spcBef>
                <a:spcPct val="0"/>
              </a:spcBef>
            </a:pPr>
            <a:r>
              <a:rPr lang="en-US" sz="6341">
                <a:solidFill>
                  <a:srgbClr val="008B95"/>
                </a:solidFill>
                <a:latin typeface="Children One"/>
                <a:ea typeface="Children One"/>
                <a:cs typeface="Children One"/>
                <a:sym typeface="Children One"/>
              </a:rPr>
              <a:t>CUM SE REALIZEAZĂ O BANDĂ DESENATĂ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11913" y="1975842"/>
            <a:ext cx="9391818" cy="962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14548" indent="-607274" lvl="1">
              <a:lnSpc>
                <a:spcPts val="7875"/>
              </a:lnSpc>
              <a:buAutoNum type="arabicPeriod" startAt="1"/>
            </a:pPr>
            <a:r>
              <a:rPr lang="en-US" sz="5625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 INSTRUMENTE NECESARE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5536480" y="5317303"/>
            <a:ext cx="2179329" cy="2378236"/>
          </a:xfrm>
          <a:custGeom>
            <a:avLst/>
            <a:gdLst/>
            <a:ahLst/>
            <a:cxnLst/>
            <a:rect r="r" b="b" t="t" l="l"/>
            <a:pathLst>
              <a:path h="2378236" w="2179329">
                <a:moveTo>
                  <a:pt x="0" y="0"/>
                </a:moveTo>
                <a:lnTo>
                  <a:pt x="2179329" y="0"/>
                </a:lnTo>
                <a:lnTo>
                  <a:pt x="2179329" y="2378236"/>
                </a:lnTo>
                <a:lnTo>
                  <a:pt x="0" y="23782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874012">
            <a:off x="-74447" y="8443143"/>
            <a:ext cx="1972721" cy="2152771"/>
          </a:xfrm>
          <a:custGeom>
            <a:avLst/>
            <a:gdLst/>
            <a:ahLst/>
            <a:cxnLst/>
            <a:rect r="r" b="b" t="t" l="l"/>
            <a:pathLst>
              <a:path h="2152771" w="1972721">
                <a:moveTo>
                  <a:pt x="0" y="0"/>
                </a:moveTo>
                <a:lnTo>
                  <a:pt x="1972721" y="0"/>
                </a:lnTo>
                <a:lnTo>
                  <a:pt x="1972721" y="2152771"/>
                </a:lnTo>
                <a:lnTo>
                  <a:pt x="0" y="215277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761671"/>
            <a:ext cx="16230600" cy="8761373"/>
            <a:chOff x="0" y="0"/>
            <a:chExt cx="4274726" cy="23075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307522"/>
            </a:xfrm>
            <a:custGeom>
              <a:avLst/>
              <a:gdLst/>
              <a:ahLst/>
              <a:cxnLst/>
              <a:rect r="r" b="b" t="t" l="l"/>
              <a:pathLst>
                <a:path h="230752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307522"/>
                  </a:lnTo>
                  <a:lnTo>
                    <a:pt x="0" y="2307522"/>
                  </a:lnTo>
                  <a:close/>
                </a:path>
              </a:pathLst>
            </a:custGeom>
            <a:solidFill>
              <a:srgbClr val="FABDC2"/>
            </a:solidFill>
            <a:ln w="66675" cap="sq">
              <a:solidFill>
                <a:srgbClr val="008B95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4274726" cy="24027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54868" y="1894559"/>
            <a:ext cx="4469741" cy="1072738"/>
          </a:xfrm>
          <a:custGeom>
            <a:avLst/>
            <a:gdLst/>
            <a:ahLst/>
            <a:cxnLst/>
            <a:rect r="r" b="b" t="t" l="l"/>
            <a:pathLst>
              <a:path h="1072738" w="4469741">
                <a:moveTo>
                  <a:pt x="0" y="0"/>
                </a:moveTo>
                <a:lnTo>
                  <a:pt x="4469741" y="0"/>
                </a:lnTo>
                <a:lnTo>
                  <a:pt x="4469741" y="1072738"/>
                </a:lnTo>
                <a:lnTo>
                  <a:pt x="0" y="1072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623726" y="1894559"/>
            <a:ext cx="4469741" cy="1072738"/>
          </a:xfrm>
          <a:custGeom>
            <a:avLst/>
            <a:gdLst/>
            <a:ahLst/>
            <a:cxnLst/>
            <a:rect r="r" b="b" t="t" l="l"/>
            <a:pathLst>
              <a:path h="1072738" w="4469741">
                <a:moveTo>
                  <a:pt x="0" y="0"/>
                </a:moveTo>
                <a:lnTo>
                  <a:pt x="4469741" y="0"/>
                </a:lnTo>
                <a:lnTo>
                  <a:pt x="4469741" y="1072738"/>
                </a:lnTo>
                <a:lnTo>
                  <a:pt x="0" y="1072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992583" y="1894559"/>
            <a:ext cx="4469741" cy="1072738"/>
          </a:xfrm>
          <a:custGeom>
            <a:avLst/>
            <a:gdLst/>
            <a:ahLst/>
            <a:cxnLst/>
            <a:rect r="r" b="b" t="t" l="l"/>
            <a:pathLst>
              <a:path h="1072738" w="4469741">
                <a:moveTo>
                  <a:pt x="0" y="0"/>
                </a:moveTo>
                <a:lnTo>
                  <a:pt x="4469741" y="0"/>
                </a:lnTo>
                <a:lnTo>
                  <a:pt x="4469741" y="1072738"/>
                </a:lnTo>
                <a:lnTo>
                  <a:pt x="0" y="1072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4868" y="5505953"/>
            <a:ext cx="4469741" cy="1072738"/>
          </a:xfrm>
          <a:custGeom>
            <a:avLst/>
            <a:gdLst/>
            <a:ahLst/>
            <a:cxnLst/>
            <a:rect r="r" b="b" t="t" l="l"/>
            <a:pathLst>
              <a:path h="1072738" w="4469741">
                <a:moveTo>
                  <a:pt x="0" y="0"/>
                </a:moveTo>
                <a:lnTo>
                  <a:pt x="4469741" y="0"/>
                </a:lnTo>
                <a:lnTo>
                  <a:pt x="4469741" y="1072738"/>
                </a:lnTo>
                <a:lnTo>
                  <a:pt x="0" y="1072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623726" y="5505953"/>
            <a:ext cx="4469741" cy="1072738"/>
          </a:xfrm>
          <a:custGeom>
            <a:avLst/>
            <a:gdLst/>
            <a:ahLst/>
            <a:cxnLst/>
            <a:rect r="r" b="b" t="t" l="l"/>
            <a:pathLst>
              <a:path h="1072738" w="4469741">
                <a:moveTo>
                  <a:pt x="0" y="0"/>
                </a:moveTo>
                <a:lnTo>
                  <a:pt x="4469741" y="0"/>
                </a:lnTo>
                <a:lnTo>
                  <a:pt x="4469741" y="1072738"/>
                </a:lnTo>
                <a:lnTo>
                  <a:pt x="0" y="1072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636392" y="5505953"/>
            <a:ext cx="5304681" cy="1273124"/>
          </a:xfrm>
          <a:custGeom>
            <a:avLst/>
            <a:gdLst/>
            <a:ahLst/>
            <a:cxnLst/>
            <a:rect r="r" b="b" t="t" l="l"/>
            <a:pathLst>
              <a:path h="1273124" w="5304681">
                <a:moveTo>
                  <a:pt x="0" y="0"/>
                </a:moveTo>
                <a:lnTo>
                  <a:pt x="5304681" y="0"/>
                </a:lnTo>
                <a:lnTo>
                  <a:pt x="5304681" y="1273123"/>
                </a:lnTo>
                <a:lnTo>
                  <a:pt x="0" y="1273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440477" y="3416701"/>
            <a:ext cx="1195017" cy="1725656"/>
          </a:xfrm>
          <a:custGeom>
            <a:avLst/>
            <a:gdLst/>
            <a:ahLst/>
            <a:cxnLst/>
            <a:rect r="r" b="b" t="t" l="l"/>
            <a:pathLst>
              <a:path h="1725656" w="1195017">
                <a:moveTo>
                  <a:pt x="0" y="0"/>
                </a:moveTo>
                <a:lnTo>
                  <a:pt x="1195016" y="0"/>
                </a:lnTo>
                <a:lnTo>
                  <a:pt x="1195016" y="1725656"/>
                </a:lnTo>
                <a:lnTo>
                  <a:pt x="0" y="1725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442912">
            <a:off x="10646099" y="8187644"/>
            <a:ext cx="7952018" cy="4024443"/>
          </a:xfrm>
          <a:custGeom>
            <a:avLst/>
            <a:gdLst/>
            <a:ahLst/>
            <a:cxnLst/>
            <a:rect r="r" b="b" t="t" l="l"/>
            <a:pathLst>
              <a:path h="4024443" w="7952018">
                <a:moveTo>
                  <a:pt x="0" y="0"/>
                </a:moveTo>
                <a:lnTo>
                  <a:pt x="7952018" y="0"/>
                </a:lnTo>
                <a:lnTo>
                  <a:pt x="7952018" y="4024444"/>
                </a:lnTo>
                <a:lnTo>
                  <a:pt x="0" y="40244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296843">
            <a:off x="16833224" y="8158666"/>
            <a:ext cx="1604539" cy="1584001"/>
          </a:xfrm>
          <a:custGeom>
            <a:avLst/>
            <a:gdLst/>
            <a:ahLst/>
            <a:cxnLst/>
            <a:rect r="r" b="b" t="t" l="l"/>
            <a:pathLst>
              <a:path h="1584001" w="1604539">
                <a:moveTo>
                  <a:pt x="0" y="0"/>
                </a:moveTo>
                <a:lnTo>
                  <a:pt x="1604539" y="0"/>
                </a:lnTo>
                <a:lnTo>
                  <a:pt x="1604539" y="1584001"/>
                </a:lnTo>
                <a:lnTo>
                  <a:pt x="0" y="15840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683385">
            <a:off x="10184333" y="7941683"/>
            <a:ext cx="2121592" cy="2160959"/>
          </a:xfrm>
          <a:custGeom>
            <a:avLst/>
            <a:gdLst/>
            <a:ahLst/>
            <a:cxnLst/>
            <a:rect r="r" b="b" t="t" l="l"/>
            <a:pathLst>
              <a:path h="2160959" w="2121592">
                <a:moveTo>
                  <a:pt x="0" y="0"/>
                </a:moveTo>
                <a:lnTo>
                  <a:pt x="2121593" y="0"/>
                </a:lnTo>
                <a:lnTo>
                  <a:pt x="2121593" y="2160959"/>
                </a:lnTo>
                <a:lnTo>
                  <a:pt x="0" y="21609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203" r="0" b="-1203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819133" y="2117175"/>
            <a:ext cx="2399967" cy="689991"/>
          </a:xfrm>
          <a:custGeom>
            <a:avLst/>
            <a:gdLst/>
            <a:ahLst/>
            <a:cxnLst/>
            <a:rect r="r" b="b" t="t" l="l"/>
            <a:pathLst>
              <a:path h="689991" w="2399967">
                <a:moveTo>
                  <a:pt x="0" y="0"/>
                </a:moveTo>
                <a:lnTo>
                  <a:pt x="2399967" y="0"/>
                </a:lnTo>
                <a:lnTo>
                  <a:pt x="2399967" y="689990"/>
                </a:lnTo>
                <a:lnTo>
                  <a:pt x="0" y="6899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2158979">
            <a:off x="10737289" y="1795071"/>
            <a:ext cx="1745063" cy="1271714"/>
          </a:xfrm>
          <a:custGeom>
            <a:avLst/>
            <a:gdLst/>
            <a:ahLst/>
            <a:cxnLst/>
            <a:rect r="r" b="b" t="t" l="l"/>
            <a:pathLst>
              <a:path h="1271714" w="1745063">
                <a:moveTo>
                  <a:pt x="0" y="0"/>
                </a:moveTo>
                <a:lnTo>
                  <a:pt x="1745063" y="0"/>
                </a:lnTo>
                <a:lnTo>
                  <a:pt x="1745063" y="1271714"/>
                </a:lnTo>
                <a:lnTo>
                  <a:pt x="0" y="12717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7908866">
            <a:off x="6635963" y="1910903"/>
            <a:ext cx="3994072" cy="6661413"/>
          </a:xfrm>
          <a:custGeom>
            <a:avLst/>
            <a:gdLst/>
            <a:ahLst/>
            <a:cxnLst/>
            <a:rect r="r" b="b" t="t" l="l"/>
            <a:pathLst>
              <a:path h="6661413" w="3994072">
                <a:moveTo>
                  <a:pt x="0" y="0"/>
                </a:moveTo>
                <a:lnTo>
                  <a:pt x="3994073" y="0"/>
                </a:lnTo>
                <a:lnTo>
                  <a:pt x="3994073" y="6661413"/>
                </a:lnTo>
                <a:lnTo>
                  <a:pt x="0" y="666141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067337" y="6338260"/>
            <a:ext cx="2024426" cy="382110"/>
          </a:xfrm>
          <a:custGeom>
            <a:avLst/>
            <a:gdLst/>
            <a:ahLst/>
            <a:cxnLst/>
            <a:rect r="r" b="b" t="t" l="l"/>
            <a:pathLst>
              <a:path h="382110" w="2024426">
                <a:moveTo>
                  <a:pt x="0" y="0"/>
                </a:moveTo>
                <a:lnTo>
                  <a:pt x="2024426" y="0"/>
                </a:lnTo>
                <a:lnTo>
                  <a:pt x="2024426" y="382111"/>
                </a:lnTo>
                <a:lnTo>
                  <a:pt x="0" y="38211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656896"/>
            <a:ext cx="9391818" cy="962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75"/>
              </a:lnSpc>
            </a:pPr>
            <a:r>
              <a:rPr lang="en-US" sz="5625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2. PAȘI DE URMAT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205183" y="1921340"/>
            <a:ext cx="3874367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Rugrats Sans"/>
                <a:ea typeface="Rugrats Sans"/>
                <a:cs typeface="Rugrats Sans"/>
                <a:sym typeface="Rugrats Sans"/>
              </a:rPr>
              <a:t>CREAȚIA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219100" y="1921340"/>
            <a:ext cx="3874367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Rugrats Sans"/>
                <a:ea typeface="Rugrats Sans"/>
                <a:cs typeface="Rugrats Sans"/>
                <a:sym typeface="Rugrats Sans"/>
              </a:rPr>
              <a:t>SCENARIUL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807764" y="1921340"/>
            <a:ext cx="3874367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Rugrats Sans"/>
                <a:ea typeface="Rugrats Sans"/>
                <a:cs typeface="Rugrats Sans"/>
                <a:sym typeface="Rugrats Sans"/>
              </a:rPr>
              <a:t>PLANȘELE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205183" y="5532734"/>
            <a:ext cx="3874367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Rugrats Sans"/>
                <a:ea typeface="Rugrats Sans"/>
                <a:cs typeface="Rugrats Sans"/>
                <a:sym typeface="Rugrats Sans"/>
              </a:rPr>
              <a:t>DESENUL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219100" y="5532734"/>
            <a:ext cx="3874367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Rugrats Sans"/>
                <a:ea typeface="Rugrats Sans"/>
                <a:cs typeface="Rugrats Sans"/>
                <a:sym typeface="Rugrats Sans"/>
              </a:rPr>
              <a:t>CULORILE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016660" y="5751989"/>
            <a:ext cx="4445664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59"/>
              </a:lnSpc>
            </a:pPr>
            <a:r>
              <a:rPr lang="en-US" sz="3799">
                <a:solidFill>
                  <a:srgbClr val="FFFFFF"/>
                </a:solidFill>
                <a:latin typeface="Rugrats Sans"/>
                <a:ea typeface="Rugrats Sans"/>
                <a:cs typeface="Rugrats Sans"/>
                <a:sym typeface="Rugrats Sans"/>
              </a:rPr>
              <a:t>COPERTA ȘI TITLUL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2863227"/>
            <a:ext cx="4380751" cy="2491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55"/>
              </a:lnSpc>
            </a:pPr>
          </a:p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Gândește-te la o temă și la câteva personaje! Schițează personajele!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775982" y="2863227"/>
            <a:ext cx="4165228" cy="1967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55"/>
              </a:lnSpc>
            </a:pPr>
          </a:p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Scrie un scenariu care să cuprindă și replicile personajelor!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206119" y="2872047"/>
            <a:ext cx="4165228" cy="2491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55"/>
              </a:lnSpc>
            </a:pPr>
          </a:p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Stabilește numărul de pagini, de câte benzi și viniete vei avea nevoie!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36462" y="6243010"/>
            <a:ext cx="4439514" cy="30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55"/>
              </a:lnSpc>
            </a:pPr>
          </a:p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Schițează cu creionul vinietele, include replicile în bule speciale, conturează desenul cu negru!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775982" y="6504948"/>
            <a:ext cx="4165228" cy="1967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55"/>
              </a:lnSpc>
            </a:pPr>
          </a:p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Finisează desenele cu culori care ți se par potrivite!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992583" y="6625121"/>
            <a:ext cx="4948490" cy="1443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55"/>
              </a:lnSpc>
            </a:pPr>
          </a:p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Scrie titlul pe o foaie!</a:t>
            </a:r>
          </a:p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Capsează toate colile!</a:t>
            </a:r>
          </a:p>
        </p:txBody>
      </p:sp>
      <p:sp>
        <p:nvSpPr>
          <p:cNvPr name="TextBox 32" id="32"/>
          <p:cNvSpPr txBox="true"/>
          <p:nvPr/>
        </p:nvSpPr>
        <p:spPr>
          <a:xfrm rot="-224231">
            <a:off x="11135244" y="8588169"/>
            <a:ext cx="6959889" cy="1527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6"/>
              </a:lnSpc>
            </a:pPr>
            <a:r>
              <a:rPr lang="en-US" sz="5005">
                <a:solidFill>
                  <a:srgbClr val="008B95"/>
                </a:solidFill>
                <a:latin typeface="Children One"/>
                <a:ea typeface="Children One"/>
                <a:cs typeface="Children One"/>
                <a:sym typeface="Children One"/>
              </a:rPr>
              <a:t>impresionează-ți </a:t>
            </a:r>
          </a:p>
          <a:p>
            <a:pPr algn="ctr" marL="0" indent="0" lvl="0">
              <a:lnSpc>
                <a:spcPts val="6006"/>
              </a:lnSpc>
              <a:spcBef>
                <a:spcPct val="0"/>
              </a:spcBef>
            </a:pPr>
            <a:r>
              <a:rPr lang="en-US" sz="5005">
                <a:solidFill>
                  <a:srgbClr val="008B95"/>
                </a:solidFill>
                <a:latin typeface="Children One"/>
                <a:ea typeface="Children One"/>
                <a:cs typeface="Children One"/>
                <a:sym typeface="Children One"/>
              </a:rPr>
              <a:t>prietenii!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0227061" y="6233695"/>
            <a:ext cx="2399967" cy="689991"/>
          </a:xfrm>
          <a:custGeom>
            <a:avLst/>
            <a:gdLst/>
            <a:ahLst/>
            <a:cxnLst/>
            <a:rect r="r" b="b" t="t" l="l"/>
            <a:pathLst>
              <a:path h="689991" w="2399967">
                <a:moveTo>
                  <a:pt x="0" y="0"/>
                </a:moveTo>
                <a:lnTo>
                  <a:pt x="2399968" y="0"/>
                </a:lnTo>
                <a:lnTo>
                  <a:pt x="2399968" y="689991"/>
                </a:lnTo>
                <a:lnTo>
                  <a:pt x="0" y="6899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835100" y="-1869171"/>
            <a:ext cx="9331653" cy="6753784"/>
          </a:xfrm>
          <a:custGeom>
            <a:avLst/>
            <a:gdLst/>
            <a:ahLst/>
            <a:cxnLst/>
            <a:rect r="r" b="b" t="t" l="l"/>
            <a:pathLst>
              <a:path h="6753784" w="9331653">
                <a:moveTo>
                  <a:pt x="0" y="0"/>
                </a:moveTo>
                <a:lnTo>
                  <a:pt x="9331654" y="0"/>
                </a:lnTo>
                <a:lnTo>
                  <a:pt x="9331654" y="6753784"/>
                </a:lnTo>
                <a:lnTo>
                  <a:pt x="0" y="6753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06187" y="5004726"/>
            <a:ext cx="11754264" cy="8507148"/>
          </a:xfrm>
          <a:custGeom>
            <a:avLst/>
            <a:gdLst/>
            <a:ahLst/>
            <a:cxnLst/>
            <a:rect r="r" b="b" t="t" l="l"/>
            <a:pathLst>
              <a:path h="8507148" w="11754264">
                <a:moveTo>
                  <a:pt x="0" y="0"/>
                </a:moveTo>
                <a:lnTo>
                  <a:pt x="11754264" y="0"/>
                </a:lnTo>
                <a:lnTo>
                  <a:pt x="11754264" y="8507148"/>
                </a:lnTo>
                <a:lnTo>
                  <a:pt x="0" y="8507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674468" y="2412863"/>
            <a:ext cx="8467016" cy="1389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57"/>
              </a:lnSpc>
            </a:pPr>
            <a:r>
              <a:rPr lang="en-US" sz="10457">
                <a:solidFill>
                  <a:srgbClr val="008B95"/>
                </a:solidFill>
                <a:latin typeface="Children One"/>
                <a:ea typeface="Children One"/>
                <a:cs typeface="Children One"/>
                <a:sym typeface="Children One"/>
              </a:rPr>
              <a:t>bibliografie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347798" y="-2341069"/>
            <a:ext cx="5823003" cy="5641034"/>
          </a:xfrm>
          <a:custGeom>
            <a:avLst/>
            <a:gdLst/>
            <a:ahLst/>
            <a:cxnLst/>
            <a:rect r="r" b="b" t="t" l="l"/>
            <a:pathLst>
              <a:path h="5641034" w="5823003">
                <a:moveTo>
                  <a:pt x="0" y="0"/>
                </a:moveTo>
                <a:lnTo>
                  <a:pt x="5823004" y="0"/>
                </a:lnTo>
                <a:lnTo>
                  <a:pt x="5823004" y="5641034"/>
                </a:lnTo>
                <a:lnTo>
                  <a:pt x="0" y="5641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494599">
            <a:off x="4377848" y="9020708"/>
            <a:ext cx="1081892" cy="1180636"/>
          </a:xfrm>
          <a:custGeom>
            <a:avLst/>
            <a:gdLst/>
            <a:ahLst/>
            <a:cxnLst/>
            <a:rect r="r" b="b" t="t" l="l"/>
            <a:pathLst>
              <a:path h="1180636" w="1081892">
                <a:moveTo>
                  <a:pt x="0" y="0"/>
                </a:moveTo>
                <a:lnTo>
                  <a:pt x="1081892" y="0"/>
                </a:lnTo>
                <a:lnTo>
                  <a:pt x="1081892" y="1180636"/>
                </a:lnTo>
                <a:lnTo>
                  <a:pt x="0" y="11806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0435">
            <a:off x="17603105" y="8219113"/>
            <a:ext cx="394282" cy="1495553"/>
          </a:xfrm>
          <a:custGeom>
            <a:avLst/>
            <a:gdLst/>
            <a:ahLst/>
            <a:cxnLst/>
            <a:rect r="r" b="b" t="t" l="l"/>
            <a:pathLst>
              <a:path h="1495553" w="394282">
                <a:moveTo>
                  <a:pt x="0" y="0"/>
                </a:moveTo>
                <a:lnTo>
                  <a:pt x="394282" y="0"/>
                </a:lnTo>
                <a:lnTo>
                  <a:pt x="394282" y="1495553"/>
                </a:lnTo>
                <a:lnTo>
                  <a:pt x="0" y="14955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386562" y="0"/>
            <a:ext cx="1973331" cy="1768822"/>
          </a:xfrm>
          <a:custGeom>
            <a:avLst/>
            <a:gdLst/>
            <a:ahLst/>
            <a:cxnLst/>
            <a:rect r="r" b="b" t="t" l="l"/>
            <a:pathLst>
              <a:path h="1768822" w="1973331">
                <a:moveTo>
                  <a:pt x="0" y="0"/>
                </a:moveTo>
                <a:lnTo>
                  <a:pt x="1973332" y="0"/>
                </a:lnTo>
                <a:lnTo>
                  <a:pt x="1973332" y="1768822"/>
                </a:lnTo>
                <a:lnTo>
                  <a:pt x="0" y="17688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12246">
            <a:off x="4332693" y="1149187"/>
            <a:ext cx="1758381" cy="1811067"/>
          </a:xfrm>
          <a:custGeom>
            <a:avLst/>
            <a:gdLst/>
            <a:ahLst/>
            <a:cxnLst/>
            <a:rect r="r" b="b" t="t" l="l"/>
            <a:pathLst>
              <a:path h="1811067" w="1758381">
                <a:moveTo>
                  <a:pt x="0" y="0"/>
                </a:moveTo>
                <a:lnTo>
                  <a:pt x="1758381" y="0"/>
                </a:lnTo>
                <a:lnTo>
                  <a:pt x="1758381" y="1811067"/>
                </a:lnTo>
                <a:lnTo>
                  <a:pt x="0" y="18110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9767409">
            <a:off x="9130671" y="8375999"/>
            <a:ext cx="1713268" cy="1764602"/>
          </a:xfrm>
          <a:custGeom>
            <a:avLst/>
            <a:gdLst/>
            <a:ahLst/>
            <a:cxnLst/>
            <a:rect r="r" b="b" t="t" l="l"/>
            <a:pathLst>
              <a:path h="1764602" w="1713268">
                <a:moveTo>
                  <a:pt x="0" y="0"/>
                </a:moveTo>
                <a:lnTo>
                  <a:pt x="1713267" y="0"/>
                </a:lnTo>
                <a:lnTo>
                  <a:pt x="1713267" y="1764602"/>
                </a:lnTo>
                <a:lnTo>
                  <a:pt x="0" y="17646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56652" y="3987067"/>
            <a:ext cx="16702648" cy="1667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55"/>
              </a:lnSpc>
            </a:pPr>
          </a:p>
          <a:p>
            <a:pPr algn="just" marL="863593" indent="-431796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MEN, Programă școlară pentru disciplina Limba și literatura română, clasele a III-a - a IV-a, București, 2014;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1990434">
            <a:off x="-3179346" y="7988702"/>
            <a:ext cx="5823003" cy="5641034"/>
          </a:xfrm>
          <a:custGeom>
            <a:avLst/>
            <a:gdLst/>
            <a:ahLst/>
            <a:cxnLst/>
            <a:rect r="r" b="b" t="t" l="l"/>
            <a:pathLst>
              <a:path h="5641034" w="5823003">
                <a:moveTo>
                  <a:pt x="0" y="0"/>
                </a:moveTo>
                <a:lnTo>
                  <a:pt x="5823003" y="0"/>
                </a:lnTo>
                <a:lnTo>
                  <a:pt x="5823003" y="5641035"/>
                </a:lnTo>
                <a:lnTo>
                  <a:pt x="0" y="56410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56652" y="5237038"/>
            <a:ext cx="16702648" cy="1667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55"/>
              </a:lnSpc>
            </a:pPr>
          </a:p>
          <a:p>
            <a:pPr algn="just" marL="863593" indent="-431796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CCD Galați</a:t>
            </a:r>
            <a:r>
              <a:rPr lang="en-US" sz="3999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, Suport de curs ,,Înțeleg ce citesc-Literație, gândire critică și creativă”, 2024;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56652" y="6559445"/>
            <a:ext cx="16702648" cy="2267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55"/>
              </a:lnSpc>
            </a:pPr>
          </a:p>
          <a:p>
            <a:pPr algn="just" marL="863593" indent="-431796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Georgescu Irina-Roxana și colaboratorii, ,,Cartea de literatură </a:t>
            </a:r>
          </a:p>
          <a:p>
            <a:pPr algn="just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     </a:t>
            </a:r>
            <a:r>
              <a:rPr lang="en-US" sz="3999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pentru învățământul primar-Învăț și exersez cu Amadeus și Remi”, </a:t>
            </a:r>
          </a:p>
          <a:p>
            <a:pPr algn="just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     </a:t>
            </a:r>
            <a:r>
              <a:rPr lang="en-US" sz="3999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Corint Educațional, București, 2022.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DAGcqIPPek4</dc:identifier>
  <dcterms:modified xsi:type="dcterms:W3CDTF">2011-08-01T06:04:30Z</dcterms:modified>
  <cp:revision>1</cp:revision>
  <dc:title>BANDA DESENATĂ</dc:title>
</cp:coreProperties>
</file>