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60" r:id="rId4"/>
    <p:sldId id="261" r:id="rId5"/>
    <p:sldId id="262" r:id="rId6"/>
    <p:sldId id="264" r:id="rId7"/>
    <p:sldId id="265" r:id="rId8"/>
    <p:sldId id="266" r:id="rId9"/>
    <p:sldId id="267" r:id="rId10"/>
    <p:sldId id="268" r:id="rId11"/>
    <p:sldId id="258" r:id="rId12"/>
    <p:sldId id="259" r:id="rId13"/>
    <p:sldId id="269" r:id="rId14"/>
  </p:sldIdLst>
  <p:sldSz cx="9144000" cy="6858000" type="screen4x3"/>
  <p:notesSz cx="6858000" cy="9144000"/>
  <p:defaultTextStyle>
    <a:defPPr>
      <a:defRPr lang="ro-R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 varScale="1">
        <p:scale>
          <a:sx n="46" d="100"/>
          <a:sy n="46" d="100"/>
        </p:scale>
        <p:origin x="122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u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o-RO" smtClean="0"/>
              <a:t>Clic pentru editare stil titlu</a:t>
            </a:r>
            <a:endParaRPr lang="ro-RO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o-RO" smtClean="0"/>
              <a:t>Clic pentru a edita stilul de subtitlu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FEF62-FE0B-4CC8-9CD0-CA7D5CEC8FDA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98F98-7BBB-40B0-9247-96145E8AF984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o-RO" smtClean="0"/>
              <a:t>Clic pentru editare stil titlu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FA2E0-5F19-47D5-B076-2919AB61C47B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4CB5A-EADD-4D24-88B3-CD0BB6CB5574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o-RO" smtClean="0"/>
              <a:t>Clic pentru editare stil titlu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EAF5F-613D-478D-9C64-FC08B6C71F67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6CCCF-645F-4DFD-8973-17250B1054D0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o-RO" smtClean="0"/>
              <a:t>Clic pentru editare stil titlu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CE8DB-9BA4-4CA9-B20D-503922B30C5B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2F337-EF2D-4F79-A0C0-2323DF094E11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81C051-CD57-4499-A7DC-39B9D8E24F20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Clic pentru editare stil titlu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05D40-B2CB-4822-BD51-7DEE8AA4100A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Clic pentru editare stil titlu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o-RO" noProof="0" smtClean="0"/>
              <a:t>Faceți clic pe pictogramă pentru a adăuga o imagine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Clic pentru editare stiluri text Coordonator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FD867-78A6-46FF-970F-E920C669DD42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o-RO" smtClean="0"/>
              <a:t>Clic pentru editare stil titlu</a:t>
            </a:r>
            <a:endParaRPr lang="ro-RO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smtClean="0"/>
              <a:t>Clic pentru editare stiluri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ro-RO" smtClean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A113D1A2-F894-491C-BFB0-6D5550225778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emf"/><Relationship Id="rId4" Type="http://schemas.openxmlformats.org/officeDocument/2006/relationships/slide" Target="slide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4.wav"/><Relationship Id="rId7" Type="http://schemas.openxmlformats.org/officeDocument/2006/relationships/slide" Target="slide12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slide" Target="slide3.xml"/><Relationship Id="rId4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3.wav"/><Relationship Id="rId7" Type="http://schemas.openxmlformats.org/officeDocument/2006/relationships/image" Target="../media/image5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slide" Target="slide12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3.wav"/><Relationship Id="rId7" Type="http://schemas.openxmlformats.org/officeDocument/2006/relationships/image" Target="../media/image5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slide" Target="slide12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3.wav"/><Relationship Id="rId7" Type="http://schemas.openxmlformats.org/officeDocument/2006/relationships/image" Target="../media/image5.gif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slide" Target="slide12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3.wav"/><Relationship Id="rId7" Type="http://schemas.openxmlformats.org/officeDocument/2006/relationships/slide" Target="slide12.xm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slide" Target="slide3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3.wav"/><Relationship Id="rId7" Type="http://schemas.openxmlformats.org/officeDocument/2006/relationships/slide" Target="slide12.xml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slide" Target="slide3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4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image" Target="../media/image5.gif"/><Relationship Id="rId4" Type="http://schemas.openxmlformats.org/officeDocument/2006/relationships/slide" Target="slide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8.wav"/><Relationship Id="rId7" Type="http://schemas.openxmlformats.org/officeDocument/2006/relationships/slide" Target="slide12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slide" Target="slide3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3789363"/>
            <a:ext cx="6400800" cy="7191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n-AU" sz="2000" smtClean="0"/>
          </a:p>
          <a:p>
            <a:pPr eaLnBrk="1" hangingPunct="1">
              <a:lnSpc>
                <a:spcPct val="90000"/>
              </a:lnSpc>
              <a:defRPr/>
            </a:pPr>
            <a:endParaRPr lang="ro-RO" sz="2000" smtClean="0"/>
          </a:p>
        </p:txBody>
      </p:sp>
      <p:pic>
        <p:nvPicPr>
          <p:cNvPr id="2" name="Picture 4" descr="028a_th"/>
          <p:cNvPicPr>
            <a:picLocks noGrp="1" noChangeAspect="1" noChangeArrowheads="1"/>
          </p:cNvPicPr>
          <p:nvPr>
            <p:ph type="ctrTitle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2339975" y="2349500"/>
            <a:ext cx="457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AU">
              <a:latin typeface="Arial" charset="0"/>
            </a:endParaRPr>
          </a:p>
        </p:txBody>
      </p:sp>
      <p:sp>
        <p:nvSpPr>
          <p:cNvPr id="2053" name="WordArt 6"/>
          <p:cNvSpPr>
            <a:spLocks noChangeArrowheads="1" noChangeShapeType="1" noTextEdit="1"/>
          </p:cNvSpPr>
          <p:nvPr/>
        </p:nvSpPr>
        <p:spPr bwMode="auto">
          <a:xfrm>
            <a:off x="1116013" y="620713"/>
            <a:ext cx="6997700" cy="23034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5597"/>
              </a:avLst>
            </a:prstTxWarp>
          </a:bodyPr>
          <a:lstStyle/>
          <a:p>
            <a:pPr algn="ctr"/>
            <a:r>
              <a:rPr lang="vi-VN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</a:rPr>
              <a:t>" Vai, dar ce s-a întâmplat ?</a:t>
            </a:r>
          </a:p>
          <a:p>
            <a:pPr algn="ctr"/>
            <a:r>
              <a:rPr lang="vi-VN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</a:rPr>
              <a:t>Oare vântul le-a încurcat?</a:t>
            </a:r>
          </a:p>
          <a:p>
            <a:pPr algn="ctr"/>
            <a:r>
              <a:rPr lang="vi-VN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</a:rPr>
              <a:t>Sau un spiriduş grăbit</a:t>
            </a:r>
          </a:p>
          <a:p>
            <a:pPr algn="ctr"/>
            <a:r>
              <a:rPr lang="vi-VN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</a:rPr>
              <a:t>Înainte a sosit?</a:t>
            </a:r>
          </a:p>
          <a:p>
            <a:pPr algn="ctr"/>
            <a:r>
              <a:rPr lang="vi-VN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</a:rPr>
              <a:t>Vraja să o dezlegăm</a:t>
            </a:r>
          </a:p>
          <a:p>
            <a:pPr algn="ctr"/>
            <a:r>
              <a:rPr lang="vi-VN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</a:rPr>
              <a:t>Trebuie să le ordonăm. "</a:t>
            </a:r>
            <a:endParaRPr lang="en-US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 Black"/>
            </a:endParaRP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2124075" y="4724400"/>
            <a:ext cx="1057275" cy="9144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539750" y="3141663"/>
            <a:ext cx="1752600" cy="7620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Oval 10"/>
          <p:cNvSpPr>
            <a:spLocks noChangeArrowheads="1"/>
          </p:cNvSpPr>
          <p:nvPr/>
        </p:nvSpPr>
        <p:spPr bwMode="auto">
          <a:xfrm>
            <a:off x="179388" y="4797425"/>
            <a:ext cx="914400" cy="914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Oval 1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547813" y="3933825"/>
            <a:ext cx="914400" cy="914400"/>
          </a:xfrm>
          <a:prstGeom prst="ellipse">
            <a:avLst/>
          </a:prstGeom>
          <a:solidFill>
            <a:srgbClr val="FF0000"/>
          </a:solidFill>
          <a:ln w="9525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059" name="Picture 13" descr="Picture1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01013" y="5805488"/>
            <a:ext cx="750887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5" descr="donald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76825" y="3500438"/>
            <a:ext cx="1655763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05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92" decel="100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192" decel="100000"/>
                                        <p:tgtEl>
                                          <p:spTgt spid="205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192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192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205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 animBg="1"/>
      <p:bldP spid="2057" grpId="0" animBg="1"/>
      <p:bldP spid="205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29600" cy="504825"/>
          </a:xfrm>
        </p:spPr>
        <p:txBody>
          <a:bodyPr/>
          <a:lstStyle/>
          <a:p>
            <a:pPr eaLnBrk="1" hangingPunct="1"/>
            <a:r>
              <a:rPr lang="ro-RO" sz="1600" smtClean="0">
                <a:solidFill>
                  <a:schemeClr val="accent1"/>
                </a:solidFill>
                <a:latin typeface="Arial" charset="0"/>
              </a:rPr>
              <a:t>ALEGE FIGURILE MARI ŞI CARE NU SUNT ROŞII </a:t>
            </a:r>
          </a:p>
        </p:txBody>
      </p:sp>
      <p:pic>
        <p:nvPicPr>
          <p:cNvPr id="12291" name="Picture 5" descr="Picture1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27988" y="5805488"/>
            <a:ext cx="750887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8" name="AutoShape 18"/>
          <p:cNvSpPr>
            <a:spLocks noChangeArrowheads="1"/>
          </p:cNvSpPr>
          <p:nvPr/>
        </p:nvSpPr>
        <p:spPr bwMode="auto">
          <a:xfrm>
            <a:off x="5795963" y="5805488"/>
            <a:ext cx="1728787" cy="433387"/>
          </a:xfrm>
          <a:prstGeom prst="wedgeRoundRectCallout">
            <a:avLst>
              <a:gd name="adj1" fmla="val -50917"/>
              <a:gd name="adj2" fmla="val 143773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AU">
                <a:solidFill>
                  <a:srgbClr val="FF0000"/>
                </a:solidFill>
              </a:rPr>
              <a:t>    VERIFICA</a:t>
            </a:r>
            <a:endParaRPr lang="ro-RO">
              <a:solidFill>
                <a:srgbClr val="FF0000"/>
              </a:solidFill>
            </a:endParaRPr>
          </a:p>
          <a:p>
            <a:pPr algn="ctr"/>
            <a:endParaRPr lang="ro-RO"/>
          </a:p>
        </p:txBody>
      </p:sp>
      <p:pic>
        <p:nvPicPr>
          <p:cNvPr id="20499" name="Picture 19" descr="0054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51725" y="549275"/>
            <a:ext cx="10953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5580063" y="4581525"/>
            <a:ext cx="863600" cy="719138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2" name="AutoShape 22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84213" y="5373688"/>
            <a:ext cx="1150937" cy="1079500"/>
          </a:xfrm>
          <a:prstGeom prst="triangle">
            <a:avLst>
              <a:gd name="adj" fmla="val 50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3" name="Oval 23"/>
          <p:cNvSpPr>
            <a:spLocks noChangeArrowheads="1"/>
          </p:cNvSpPr>
          <p:nvPr/>
        </p:nvSpPr>
        <p:spPr bwMode="auto">
          <a:xfrm>
            <a:off x="7019925" y="2133600"/>
            <a:ext cx="1368425" cy="12239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4" name="Rectangle 24"/>
          <p:cNvSpPr>
            <a:spLocks noChangeArrowheads="1"/>
          </p:cNvSpPr>
          <p:nvPr/>
        </p:nvSpPr>
        <p:spPr bwMode="auto">
          <a:xfrm>
            <a:off x="7235825" y="3789363"/>
            <a:ext cx="1295400" cy="122396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Rectangle 25"/>
          <p:cNvSpPr>
            <a:spLocks noChangeArrowheads="1"/>
          </p:cNvSpPr>
          <p:nvPr/>
        </p:nvSpPr>
        <p:spPr bwMode="auto">
          <a:xfrm>
            <a:off x="1763713" y="2636838"/>
            <a:ext cx="1366837" cy="122396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6" name="Oval 26"/>
          <p:cNvSpPr>
            <a:spLocks noChangeArrowheads="1"/>
          </p:cNvSpPr>
          <p:nvPr/>
        </p:nvSpPr>
        <p:spPr bwMode="auto">
          <a:xfrm>
            <a:off x="3708400" y="3213100"/>
            <a:ext cx="1295400" cy="12239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Oval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3203575" y="836613"/>
            <a:ext cx="1296988" cy="115411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AutoShape 28"/>
          <p:cNvSpPr>
            <a:spLocks noChangeArrowheads="1"/>
          </p:cNvSpPr>
          <p:nvPr/>
        </p:nvSpPr>
        <p:spPr bwMode="auto">
          <a:xfrm>
            <a:off x="2484438" y="4292600"/>
            <a:ext cx="1655762" cy="165735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Rectangle 29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4859338" y="2349500"/>
            <a:ext cx="865187" cy="720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Rectangle 30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5795963" y="1052513"/>
            <a:ext cx="865187" cy="720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2305" name="Picture 32" descr="donald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0825" y="115888"/>
            <a:ext cx="129540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>
    <p:cover dir="r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4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49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5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8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0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05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8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06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05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8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0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05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8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2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*0.0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h+1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02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22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99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123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2"/>
                  </p:tgtEl>
                </p:cond>
              </p:nextCondLst>
            </p:seq>
          </p:childTnLst>
        </p:cTn>
      </p:par>
    </p:tnLst>
    <p:bldLst>
      <p:bldP spid="20502" grpId="0" animBg="1"/>
      <p:bldP spid="20503" grpId="0" animBg="1"/>
      <p:bldP spid="20504" grpId="0" animBg="1"/>
      <p:bldP spid="12299" grpId="0" animBg="1"/>
      <p:bldP spid="20506" grpId="0" animBg="1"/>
      <p:bldP spid="1230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o-RO" smtClean="0"/>
              <a:t>DONALD TE FELICITĂ</a:t>
            </a: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3203575" y="2060575"/>
            <a:ext cx="4248150" cy="115093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it-IT" sz="24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AI TERMINAT JOCUL CU BINE</a:t>
            </a:r>
            <a:endParaRPr lang="en-US" sz="2400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3366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pic>
        <p:nvPicPr>
          <p:cNvPr id="13316" name="Picture 5" descr="palari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1138017">
            <a:off x="1042988" y="1412875"/>
            <a:ext cx="2209800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7" descr="Picture1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56550" y="5661025"/>
            <a:ext cx="75088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10" descr="donal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938" y="3429000"/>
            <a:ext cx="1728787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o-RO" sz="4000" smtClean="0"/>
              <a:t>FII    ATENT !</a:t>
            </a:r>
            <a:r>
              <a:rPr lang="en-AU" sz="4000" smtClean="0"/>
              <a:t/>
            </a:r>
            <a:br>
              <a:rPr lang="en-AU" sz="4000" smtClean="0"/>
            </a:br>
            <a:r>
              <a:rPr lang="en-AU" sz="4000" smtClean="0"/>
              <a:t>MAI  INCEARCA</a:t>
            </a:r>
            <a:endParaRPr lang="ro-RO" sz="4000" smtClean="0"/>
          </a:p>
        </p:txBody>
      </p:sp>
      <p:pic>
        <p:nvPicPr>
          <p:cNvPr id="11268" name="Picture 4" descr="plang"/>
          <p:cNvPicPr>
            <a:picLocks noGrp="1" noChangeAspect="1" noChangeArrowheads="1" noCrop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763713" y="2420938"/>
            <a:ext cx="1943100" cy="1944687"/>
          </a:xfrm>
          <a:noFill/>
        </p:spPr>
      </p:pic>
      <p:pic>
        <p:nvPicPr>
          <p:cNvPr id="11269" name="Picture 5" descr="smiley_0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5963" y="2349500"/>
            <a:ext cx="2362200" cy="152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AutoShape 6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885113" y="5516563"/>
            <a:ext cx="825500" cy="827087"/>
          </a:xfrm>
          <a:prstGeom prst="actionButtonBackPrevious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dissolve/>
    <p:sndAc>
      <p:stSnd>
        <p:snd r:embed="rId2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o-RO" sz="6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SFÂRŞIT</a:t>
            </a:r>
            <a:endParaRPr lang="ro-RO" sz="6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3" name="Picture 50" descr="http://www.lesgifsa-bijou.com/coreens/plantes/li-fleurs1.gif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484438" y="5589588"/>
            <a:ext cx="4392612" cy="676275"/>
          </a:xfrm>
          <a:noFill/>
        </p:spPr>
      </p:pic>
      <p:pic>
        <p:nvPicPr>
          <p:cNvPr id="15364" name="Picture 30" descr="118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1125538"/>
            <a:ext cx="1439862" cy="134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30" descr="118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1341438"/>
            <a:ext cx="1439863" cy="134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9" descr="donal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8400" y="2205038"/>
            <a:ext cx="1943100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8" name="AutoShape 8">
            <a:hlinkClick r:id="" action="ppaction://hlinkshowjump?jump=endshow" highlightClick="1"/>
          </p:cNvPr>
          <p:cNvSpPr>
            <a:spLocks noChangeArrowheads="1"/>
          </p:cNvSpPr>
          <p:nvPr/>
        </p:nvSpPr>
        <p:spPr bwMode="auto">
          <a:xfrm>
            <a:off x="7956550" y="5734050"/>
            <a:ext cx="755650" cy="827088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27050"/>
          </a:xfrm>
        </p:spPr>
        <p:txBody>
          <a:bodyPr/>
          <a:lstStyle/>
          <a:p>
            <a:pPr eaLnBrk="1" hangingPunct="1"/>
            <a:r>
              <a:rPr lang="ro-RO" sz="2400" smtClean="0">
                <a:solidFill>
                  <a:schemeClr val="folHlink"/>
                </a:solidFill>
                <a:latin typeface="Arial Black" pitchFamily="34" charset="0"/>
              </a:rPr>
              <a:t>DONALD  ÎŢI   </a:t>
            </a:r>
            <a:r>
              <a:rPr lang="en-AU" sz="2400" smtClean="0">
                <a:solidFill>
                  <a:schemeClr val="folHlink"/>
                </a:solidFill>
                <a:latin typeface="Arial Black" pitchFamily="34" charset="0"/>
              </a:rPr>
              <a:t> EXPLIC</a:t>
            </a:r>
            <a:r>
              <a:rPr lang="ro-RO" sz="2400" smtClean="0">
                <a:solidFill>
                  <a:schemeClr val="folHlink"/>
                </a:solidFill>
                <a:latin typeface="Arial Black" pitchFamily="34" charset="0"/>
              </a:rPr>
              <a:t>Ă  </a:t>
            </a:r>
            <a:r>
              <a:rPr lang="en-AU" sz="2400" smtClean="0">
                <a:solidFill>
                  <a:schemeClr val="folHlink"/>
                </a:solidFill>
                <a:latin typeface="Arial Black" pitchFamily="34" charset="0"/>
              </a:rPr>
              <a:t> REGULILE</a:t>
            </a:r>
            <a:r>
              <a:rPr lang="ro-RO" sz="2400" smtClean="0">
                <a:solidFill>
                  <a:schemeClr val="folHlink"/>
                </a:solidFill>
                <a:latin typeface="Arial Black" pitchFamily="34" charset="0"/>
              </a:rPr>
              <a:t>  </a:t>
            </a:r>
            <a:r>
              <a:rPr lang="en-AU" sz="2400" smtClean="0">
                <a:solidFill>
                  <a:schemeClr val="folHlink"/>
                </a:solidFill>
                <a:latin typeface="Arial Black" pitchFamily="34" charset="0"/>
              </a:rPr>
              <a:t> JOCULUI</a:t>
            </a:r>
            <a:r>
              <a:rPr lang="ro-RO" sz="2400" smtClean="0">
                <a:solidFill>
                  <a:schemeClr val="folHlink"/>
                </a:solidFill>
                <a:latin typeface="Arial Black" pitchFamily="34" charset="0"/>
              </a:rPr>
              <a:t>: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5288" y="836613"/>
            <a:ext cx="8229600" cy="5111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smtClean="0">
                <a:solidFill>
                  <a:schemeClr val="folHlink"/>
                </a:solidFill>
                <a:effectLst/>
              </a:rPr>
              <a:t>                               </a:t>
            </a:r>
            <a:r>
              <a:rPr lang="ro-RO" sz="2400" b="1" smtClean="0">
                <a:solidFill>
                  <a:schemeClr val="folHlink"/>
                </a:solidFill>
                <a:effectLst/>
              </a:rPr>
              <a:t>Reguli de joc</a:t>
            </a:r>
            <a:r>
              <a:rPr lang="ro-RO" sz="2400" smtClean="0">
                <a:solidFill>
                  <a:schemeClr val="folHlink"/>
                </a:solidFill>
                <a:effectLst/>
              </a:rPr>
              <a:t>: </a:t>
            </a:r>
          </a:p>
          <a:p>
            <a:pPr eaLnBrk="1" hangingPunct="1">
              <a:lnSpc>
                <a:spcPct val="80000"/>
              </a:lnSpc>
            </a:pPr>
            <a:r>
              <a:rPr lang="ro-RO" sz="2400" smtClean="0">
                <a:effectLst/>
              </a:rPr>
              <a:t>  Pe fiecare slide în partea dreaptă este criteriul (scris şi desenat) de identificare ;</a:t>
            </a:r>
          </a:p>
          <a:p>
            <a:pPr eaLnBrk="1" hangingPunct="1">
              <a:lnSpc>
                <a:spcPct val="80000"/>
              </a:lnSpc>
            </a:pPr>
            <a:r>
              <a:rPr lang="ro-RO" sz="2400" smtClean="0">
                <a:effectLst/>
              </a:rPr>
              <a:t>  Se dă click pe figurile geometrice corespunzătoare simbolului;</a:t>
            </a:r>
          </a:p>
          <a:p>
            <a:pPr eaLnBrk="1" hangingPunct="1">
              <a:lnSpc>
                <a:spcPct val="80000"/>
              </a:lnSpc>
            </a:pPr>
            <a:r>
              <a:rPr lang="ro-RO" sz="2400" smtClean="0">
                <a:effectLst/>
              </a:rPr>
              <a:t>  După realizarea sarcinii, se </a:t>
            </a:r>
            <a:r>
              <a:rPr lang="en-AU" sz="2400" smtClean="0">
                <a:effectLst/>
              </a:rPr>
              <a:t> </a:t>
            </a:r>
            <a:r>
              <a:rPr lang="ro-RO" sz="2400" smtClean="0">
                <a:effectLst/>
              </a:rPr>
              <a:t>verifică şi se prime</a:t>
            </a:r>
            <a:r>
              <a:rPr lang="en-AU" sz="2400" smtClean="0">
                <a:effectLst/>
              </a:rPr>
              <a:t>sc a</a:t>
            </a:r>
            <a:r>
              <a:rPr lang="ro-RO" sz="2400" smtClean="0">
                <a:effectLst/>
              </a:rPr>
              <a:t>plauze;</a:t>
            </a:r>
          </a:p>
          <a:p>
            <a:pPr algn="ctr" eaLnBrk="1" hangingPunct="1">
              <a:lnSpc>
                <a:spcPct val="80000"/>
              </a:lnSpc>
            </a:pPr>
            <a:r>
              <a:rPr lang="ro-RO" sz="2400" smtClean="0">
                <a:effectLst/>
              </a:rPr>
              <a:t>  Dacă alegerea este incorectă se primeşte răspunsul </a:t>
            </a:r>
            <a:r>
              <a:rPr lang="en-US" sz="2400" smtClean="0">
                <a:effectLst/>
              </a:rPr>
              <a:t> </a:t>
            </a:r>
            <a:r>
              <a:rPr lang="ro-RO" sz="2400" smtClean="0">
                <a:solidFill>
                  <a:schemeClr val="folHlink"/>
                </a:solidFill>
                <a:effectLst/>
              </a:rPr>
              <a:t>“</a:t>
            </a:r>
            <a:r>
              <a:rPr lang="ro-RO" sz="2400" b="1" smtClean="0">
                <a:solidFill>
                  <a:schemeClr val="folHlink"/>
                </a:solidFill>
                <a:effectLst/>
              </a:rPr>
              <a:t>Mai încearcă</a:t>
            </a:r>
            <a:r>
              <a:rPr lang="ro-RO" sz="2400" smtClean="0">
                <a:effectLst/>
              </a:rPr>
              <a:t> “!;</a:t>
            </a:r>
          </a:p>
          <a:p>
            <a:pPr eaLnBrk="1" hangingPunct="1">
              <a:lnSpc>
                <a:spcPct val="80000"/>
              </a:lnSpc>
            </a:pPr>
            <a:r>
              <a:rPr lang="ro-RO" sz="2400" smtClean="0">
                <a:effectLst/>
              </a:rPr>
              <a:t> Copilul care a greşit mai are dreptul la încă o încercare;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400" smtClean="0">
              <a:effectLst/>
            </a:endParaRPr>
          </a:p>
          <a:p>
            <a:pPr eaLnBrk="1" hangingPunct="1">
              <a:lnSpc>
                <a:spcPct val="80000"/>
              </a:lnSpc>
            </a:pPr>
            <a:r>
              <a:rPr lang="ro-RO" sz="2400" smtClean="0">
                <a:solidFill>
                  <a:schemeClr val="folHlink"/>
                </a:solidFill>
                <a:effectLst/>
              </a:rPr>
              <a:t>Indicatii:derularea-</a:t>
            </a:r>
            <a:r>
              <a:rPr lang="ro-RO" sz="2400" smtClean="0">
                <a:effectLst/>
              </a:rPr>
              <a:t> cu mousse;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o-RO" sz="2400" smtClean="0">
                <a:effectLst/>
              </a:rPr>
              <a:t> trecerea spre alt slide –prin butonul săgeată, dreapta;</a:t>
            </a:r>
          </a:p>
          <a:p>
            <a:pPr eaLnBrk="1" hangingPunct="1">
              <a:lnSpc>
                <a:spcPct val="80000"/>
              </a:lnSpc>
            </a:pPr>
            <a:r>
              <a:rPr lang="ro-RO" sz="2400" smtClean="0">
                <a:effectLst/>
              </a:rPr>
              <a:t>Revenirea- prin butonul săgeat în sus.</a:t>
            </a:r>
          </a:p>
          <a:p>
            <a:pPr eaLnBrk="1" hangingPunct="1">
              <a:lnSpc>
                <a:spcPct val="80000"/>
              </a:lnSpc>
            </a:pPr>
            <a:endParaRPr lang="ro-RO" sz="2400" smtClean="0"/>
          </a:p>
        </p:txBody>
      </p:sp>
      <p:pic>
        <p:nvPicPr>
          <p:cNvPr id="3076" name="Picture 7" descr="Picture1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1013" y="5805488"/>
            <a:ext cx="750887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33375"/>
            <a:ext cx="8229600" cy="600075"/>
          </a:xfrm>
        </p:spPr>
        <p:txBody>
          <a:bodyPr/>
          <a:lstStyle/>
          <a:p>
            <a:pPr eaLnBrk="1" hangingPunct="1">
              <a:defRPr/>
            </a:pPr>
            <a:r>
              <a:rPr lang="ro-RO" sz="1600" smtClean="0">
                <a:solidFill>
                  <a:schemeClr val="accent1"/>
                </a:solidFill>
                <a:latin typeface="Arial" charset="0"/>
              </a:rPr>
              <a:t>IDENTIFICĂ  FIGURILE DUPĂ FORMĂ INDIFERENT DE CULOARE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59563" y="1628775"/>
            <a:ext cx="2016125" cy="7921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o-RO" sz="1800" smtClean="0">
                <a:latin typeface="Arial" charset="0"/>
              </a:rPr>
              <a:t>      ALEGE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o-RO" sz="1800" smtClean="0">
                <a:latin typeface="Arial" charset="0"/>
              </a:rPr>
              <a:t>TRIUNGHIURILE</a:t>
            </a:r>
          </a:p>
        </p:txBody>
      </p:sp>
      <p:sp>
        <p:nvSpPr>
          <p:cNvPr id="4100" name="AutoShape 5"/>
          <p:cNvSpPr>
            <a:spLocks noChangeArrowheads="1"/>
          </p:cNvSpPr>
          <p:nvPr/>
        </p:nvSpPr>
        <p:spPr bwMode="auto">
          <a:xfrm>
            <a:off x="6372225" y="908050"/>
            <a:ext cx="2482850" cy="1800225"/>
          </a:xfrm>
          <a:prstGeom prst="triangle">
            <a:avLst>
              <a:gd name="adj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4101" name="Picture 15" descr="Picture1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01013" y="5805488"/>
            <a:ext cx="750887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7" name="AutoShape 19"/>
          <p:cNvSpPr>
            <a:spLocks noChangeArrowheads="1"/>
          </p:cNvSpPr>
          <p:nvPr/>
        </p:nvSpPr>
        <p:spPr bwMode="auto">
          <a:xfrm>
            <a:off x="684213" y="2636838"/>
            <a:ext cx="1368425" cy="1439862"/>
          </a:xfrm>
          <a:prstGeom prst="flowChartExtra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AutoShape 20"/>
          <p:cNvSpPr>
            <a:spLocks noChangeArrowheads="1"/>
          </p:cNvSpPr>
          <p:nvPr/>
        </p:nvSpPr>
        <p:spPr bwMode="auto">
          <a:xfrm>
            <a:off x="3492500" y="1268413"/>
            <a:ext cx="1223963" cy="79216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AutoShape 21"/>
          <p:cNvSpPr>
            <a:spLocks noChangeArrowheads="1"/>
          </p:cNvSpPr>
          <p:nvPr/>
        </p:nvSpPr>
        <p:spPr bwMode="auto">
          <a:xfrm>
            <a:off x="5003800" y="3284538"/>
            <a:ext cx="1871663" cy="12954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0" name="AutoShape 22"/>
          <p:cNvSpPr>
            <a:spLocks noChangeArrowheads="1"/>
          </p:cNvSpPr>
          <p:nvPr/>
        </p:nvSpPr>
        <p:spPr bwMode="auto">
          <a:xfrm>
            <a:off x="1187450" y="4508500"/>
            <a:ext cx="1512888" cy="1223963"/>
          </a:xfrm>
          <a:prstGeom prst="flowChartExtra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Rectangle 23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2339975" y="2349500"/>
            <a:ext cx="1584325" cy="5746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Oval 24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2987675" y="3500438"/>
            <a:ext cx="1008063" cy="720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Rectangle 2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348038" y="4797425"/>
            <a:ext cx="647700" cy="57626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AutoShape 26"/>
          <p:cNvSpPr>
            <a:spLocks noChangeArrowheads="1"/>
          </p:cNvSpPr>
          <p:nvPr/>
        </p:nvSpPr>
        <p:spPr bwMode="auto">
          <a:xfrm>
            <a:off x="4859338" y="2205038"/>
            <a:ext cx="1081087" cy="719137"/>
          </a:xfrm>
          <a:prstGeom prst="rtTriangle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2315" name="Picture 27" descr="0054">
            <a:hlinkClick r:id="rId6" action="ppaction://hlinksldjump"/>
          </p:cNvPr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24750" y="3213100"/>
            <a:ext cx="10953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1" name="AutoShape 28"/>
          <p:cNvSpPr>
            <a:spLocks noChangeArrowheads="1"/>
          </p:cNvSpPr>
          <p:nvPr/>
        </p:nvSpPr>
        <p:spPr bwMode="auto">
          <a:xfrm>
            <a:off x="6156325" y="5661025"/>
            <a:ext cx="1417638" cy="393700"/>
          </a:xfrm>
          <a:prstGeom prst="wedgeRectCallout">
            <a:avLst>
              <a:gd name="adj1" fmla="val -49889"/>
              <a:gd name="adj2" fmla="val 142338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6227763" y="5661025"/>
            <a:ext cx="1390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AU">
                <a:solidFill>
                  <a:srgbClr val="FF0000"/>
                </a:solidFill>
                <a:latin typeface="Arial Black" pitchFamily="34" charset="0"/>
              </a:rPr>
              <a:t>VERIFICA</a:t>
            </a:r>
            <a:endParaRPr lang="ro-RO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4113" name="Picture 31" descr="donald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0825" y="115888"/>
            <a:ext cx="129540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>
    <p:push dir="r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3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decel="100000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23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decel="100000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3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decel="100000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1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23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decel="100000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14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23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decel="100000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0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23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17"/>
                  </p:tgtEl>
                </p:cond>
              </p:nextCondLst>
            </p:seq>
          </p:childTnLst>
        </p:cTn>
      </p:par>
    </p:tnLst>
    <p:bldLst>
      <p:bldP spid="12307" grpId="0" animBg="1"/>
      <p:bldP spid="12308" grpId="0" animBg="1"/>
      <p:bldP spid="12309" grpId="0" animBg="1"/>
      <p:bldP spid="12310" grpId="0" animBg="1"/>
      <p:bldP spid="123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5"/>
          <p:cNvSpPr>
            <a:spLocks noGrp="1" noChangeArrowheads="1"/>
          </p:cNvSpPr>
          <p:nvPr>
            <p:ph type="title"/>
          </p:nvPr>
        </p:nvSpPr>
        <p:spPr>
          <a:xfrm flipH="1">
            <a:off x="7667625" y="2924175"/>
            <a:ext cx="73025" cy="73025"/>
          </a:xfrm>
          <a:solidFill>
            <a:schemeClr val="bg1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defRPr/>
            </a:pPr>
            <a:endParaRPr lang="en-US" sz="160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7380288" y="908050"/>
            <a:ext cx="1371600" cy="129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o-RO">
                <a:effectLst>
                  <a:outerShdw blurRad="38100" dist="38100" dir="2700000" algn="tl">
                    <a:srgbClr val="000000"/>
                  </a:outerShdw>
                </a:effectLst>
              </a:rPr>
              <a:t>ALEGE  </a:t>
            </a:r>
          </a:p>
          <a:p>
            <a:pPr algn="ctr">
              <a:defRPr/>
            </a:pPr>
            <a:r>
              <a:rPr lang="ro-RO">
                <a:effectLst>
                  <a:outerShdw blurRad="38100" dist="38100" dir="2700000" algn="tl">
                    <a:srgbClr val="000000"/>
                  </a:outerShdw>
                </a:effectLst>
              </a:rPr>
              <a:t>PĂTRATELE</a:t>
            </a:r>
          </a:p>
        </p:txBody>
      </p:sp>
      <p:pic>
        <p:nvPicPr>
          <p:cNvPr id="5124" name="Picture 19" descr="Picture1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01013" y="5805488"/>
            <a:ext cx="750887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32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50825" y="2060575"/>
            <a:ext cx="8642350" cy="3744913"/>
          </a:xfrm>
        </p:spPr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900113" y="2420938"/>
            <a:ext cx="1079500" cy="10795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2411413" y="333375"/>
            <a:ext cx="4133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o-RO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IDENTIFICĂ  FIGURILE DUPĂ FORMĂ</a:t>
            </a:r>
          </a:p>
          <a:p>
            <a:pPr>
              <a:defRPr/>
            </a:pPr>
            <a:r>
              <a:rPr lang="ro-RO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INDIFERENT DE CULOARE</a:t>
            </a:r>
            <a:r>
              <a:rPr lang="en-US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o-RO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ŞI MĂRIME</a:t>
            </a:r>
          </a:p>
        </p:txBody>
      </p:sp>
      <p:sp>
        <p:nvSpPr>
          <p:cNvPr id="5128" name="Rectangle 24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2555875" y="2708275"/>
            <a:ext cx="1871663" cy="7699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7" name="Rectangle 25"/>
          <p:cNvSpPr>
            <a:spLocks noChangeArrowheads="1"/>
          </p:cNvSpPr>
          <p:nvPr/>
        </p:nvSpPr>
        <p:spPr bwMode="auto">
          <a:xfrm>
            <a:off x="5724525" y="4437063"/>
            <a:ext cx="1150938" cy="1152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AutoShape 26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684213" y="3860800"/>
            <a:ext cx="1079500" cy="1008063"/>
          </a:xfrm>
          <a:prstGeom prst="triangle">
            <a:avLst>
              <a:gd name="adj" fmla="val 50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Oval 2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787900" y="3284538"/>
            <a:ext cx="935038" cy="71913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0" name="Rectangle 28"/>
          <p:cNvSpPr>
            <a:spLocks noChangeArrowheads="1"/>
          </p:cNvSpPr>
          <p:nvPr/>
        </p:nvSpPr>
        <p:spPr bwMode="auto">
          <a:xfrm>
            <a:off x="5651500" y="2276475"/>
            <a:ext cx="649288" cy="649288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AutoShape 29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7235825" y="2565400"/>
            <a:ext cx="1366838" cy="576263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2" name="Rectangle 30"/>
          <p:cNvSpPr>
            <a:spLocks noChangeArrowheads="1"/>
          </p:cNvSpPr>
          <p:nvPr/>
        </p:nvSpPr>
        <p:spPr bwMode="auto">
          <a:xfrm>
            <a:off x="7380288" y="3716338"/>
            <a:ext cx="1008062" cy="938212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3" name="Rectangle 31"/>
          <p:cNvSpPr>
            <a:spLocks noChangeArrowheads="1"/>
          </p:cNvSpPr>
          <p:nvPr/>
        </p:nvSpPr>
        <p:spPr bwMode="auto">
          <a:xfrm>
            <a:off x="3276600" y="4365625"/>
            <a:ext cx="1150938" cy="1150938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AutoShape 32"/>
          <p:cNvSpPr>
            <a:spLocks noChangeArrowheads="1"/>
          </p:cNvSpPr>
          <p:nvPr/>
        </p:nvSpPr>
        <p:spPr bwMode="auto">
          <a:xfrm>
            <a:off x="6011863" y="5876925"/>
            <a:ext cx="1800225" cy="433388"/>
          </a:xfrm>
          <a:prstGeom prst="wedgeRoundRectCallout">
            <a:avLst>
              <a:gd name="adj1" fmla="val -35537"/>
              <a:gd name="adj2" fmla="val 111537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3345" name="Text Box 33"/>
          <p:cNvSpPr txBox="1">
            <a:spLocks noChangeArrowheads="1"/>
          </p:cNvSpPr>
          <p:nvPr/>
        </p:nvSpPr>
        <p:spPr bwMode="auto">
          <a:xfrm>
            <a:off x="6084888" y="5876925"/>
            <a:ext cx="160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AU">
                <a:solidFill>
                  <a:srgbClr val="FF0000"/>
                </a:solidFill>
                <a:latin typeface="Arial Black" pitchFamily="34" charset="0"/>
              </a:rPr>
              <a:t> VERIFICA</a:t>
            </a:r>
            <a:endParaRPr lang="ro-RO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13346" name="Picture 34" descr="0054">
            <a:hlinkClick r:id="rId6" action="ppaction://hlinksldjump"/>
          </p:cNvPr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24525" y="908050"/>
            <a:ext cx="10953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9" name="Picture 36" descr="donald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0825" y="115888"/>
            <a:ext cx="1295400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>
    <p:cover dir="l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3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4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33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3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4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33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3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3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3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3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3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4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33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45"/>
                  </p:tgtEl>
                </p:cond>
              </p:nextCondLst>
            </p:seq>
          </p:childTnLst>
        </p:cTn>
      </p:par>
    </p:tnLst>
    <p:bldLst>
      <p:bldP spid="13334" grpId="0" animBg="1"/>
      <p:bldP spid="13337" grpId="0" animBg="1"/>
      <p:bldP spid="13340" grpId="0" animBg="1"/>
      <p:bldP spid="13342" grpId="0" animBg="1"/>
      <p:bldP spid="133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700213"/>
            <a:ext cx="8351837" cy="4897437"/>
          </a:xfrm>
        </p:spPr>
        <p:txBody>
          <a:bodyPr/>
          <a:lstStyle/>
          <a:p>
            <a:pPr eaLnBrk="1" hangingPunct="1">
              <a:defRPr/>
            </a:pPr>
            <a:endParaRPr lang="en-US" sz="4000" smtClean="0"/>
          </a:p>
        </p:txBody>
      </p:sp>
      <p:sp>
        <p:nvSpPr>
          <p:cNvPr id="14340" name="Oval 4"/>
          <p:cNvSpPr>
            <a:spLocks noGrp="1" noChangeArrowheads="1"/>
          </p:cNvSpPr>
          <p:nvPr>
            <p:ph type="body" idx="1"/>
          </p:nvPr>
        </p:nvSpPr>
        <p:spPr>
          <a:xfrm>
            <a:off x="7019925" y="1844675"/>
            <a:ext cx="1439863" cy="1368425"/>
          </a:xfrm>
          <a:prstGeom prst="ellipse">
            <a:avLst/>
          </a:prstGeom>
          <a:solidFill>
            <a:srgbClr val="CC99FF"/>
          </a:solidFill>
          <a:ln>
            <a:solidFill>
              <a:schemeClr val="tx1"/>
            </a:solidFill>
            <a:rou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AU" sz="1600" smtClean="0">
                <a:solidFill>
                  <a:srgbClr val="0000FF"/>
                </a:solidFill>
                <a:latin typeface="Arial" charset="0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AU" sz="1400" smtClean="0">
                <a:solidFill>
                  <a:srgbClr val="0000FF"/>
                </a:solidFill>
                <a:latin typeface="Arial Narrow" pitchFamily="34" charset="0"/>
              </a:rPr>
              <a:t>  ALEGE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AU" sz="1400" smtClean="0">
                <a:solidFill>
                  <a:srgbClr val="0000FF"/>
                </a:solidFill>
                <a:latin typeface="Arial Narrow" pitchFamily="34" charset="0"/>
              </a:rPr>
              <a:t>FORMELE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AU" sz="1400" smtClean="0">
                <a:solidFill>
                  <a:srgbClr val="0000FF"/>
                </a:solidFill>
                <a:latin typeface="Arial Narrow" pitchFamily="34" charset="0"/>
              </a:rPr>
              <a:t>ROTUNDE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o-RO" sz="1400" smtClean="0">
              <a:solidFill>
                <a:srgbClr val="0000FF"/>
              </a:solidFill>
              <a:latin typeface="Arial Narrow" pitchFamily="34" charset="0"/>
            </a:endParaRPr>
          </a:p>
        </p:txBody>
      </p:sp>
      <p:pic>
        <p:nvPicPr>
          <p:cNvPr id="6148" name="Picture 17" descr="Picture1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01013" y="5805488"/>
            <a:ext cx="750887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Rectangle 19"/>
          <p:cNvSpPr>
            <a:spLocks noChangeArrowheads="1"/>
          </p:cNvSpPr>
          <p:nvPr/>
        </p:nvSpPr>
        <p:spPr bwMode="auto">
          <a:xfrm>
            <a:off x="7188200" y="2247900"/>
            <a:ext cx="2555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o-RO"/>
              <a:t> 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1619250" y="404813"/>
            <a:ext cx="671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o-RO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IDENTIFICĂ  FIGURILE DUPĂ FORMĂ INDIFERENT DE CULOARE</a:t>
            </a:r>
          </a:p>
        </p:txBody>
      </p:sp>
      <p:sp>
        <p:nvSpPr>
          <p:cNvPr id="615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835150" y="2349500"/>
            <a:ext cx="936625" cy="79216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Oval 22"/>
          <p:cNvSpPr>
            <a:spLocks noChangeArrowheads="1"/>
          </p:cNvSpPr>
          <p:nvPr/>
        </p:nvSpPr>
        <p:spPr bwMode="auto">
          <a:xfrm>
            <a:off x="5940425" y="2852738"/>
            <a:ext cx="935038" cy="86518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Oval 23"/>
          <p:cNvSpPr>
            <a:spLocks noChangeArrowheads="1"/>
          </p:cNvSpPr>
          <p:nvPr/>
        </p:nvSpPr>
        <p:spPr bwMode="auto">
          <a:xfrm>
            <a:off x="4356100" y="1700213"/>
            <a:ext cx="1368425" cy="1223962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Oval 24"/>
          <p:cNvSpPr>
            <a:spLocks noChangeArrowheads="1"/>
          </p:cNvSpPr>
          <p:nvPr/>
        </p:nvSpPr>
        <p:spPr bwMode="auto">
          <a:xfrm>
            <a:off x="7308850" y="3933825"/>
            <a:ext cx="1008063" cy="9350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Oval 25"/>
          <p:cNvSpPr>
            <a:spLocks noChangeArrowheads="1"/>
          </p:cNvSpPr>
          <p:nvPr/>
        </p:nvSpPr>
        <p:spPr bwMode="auto">
          <a:xfrm>
            <a:off x="2987675" y="3429000"/>
            <a:ext cx="1223963" cy="11525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Oval 26"/>
          <p:cNvSpPr>
            <a:spLocks noChangeArrowheads="1"/>
          </p:cNvSpPr>
          <p:nvPr/>
        </p:nvSpPr>
        <p:spPr bwMode="auto">
          <a:xfrm>
            <a:off x="971550" y="3357563"/>
            <a:ext cx="936625" cy="769937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7" name="Rectangle 2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148263" y="4652963"/>
            <a:ext cx="936625" cy="6477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AutoShape 28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3563938" y="5157788"/>
            <a:ext cx="1081087" cy="792162"/>
          </a:xfrm>
          <a:prstGeom prst="triangle">
            <a:avLst>
              <a:gd name="adj" fmla="val 50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AutoShape 29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42988" y="4868863"/>
            <a:ext cx="1366837" cy="1223962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7" name="AutoShape 31"/>
          <p:cNvSpPr>
            <a:spLocks noChangeArrowheads="1"/>
          </p:cNvSpPr>
          <p:nvPr/>
        </p:nvSpPr>
        <p:spPr bwMode="auto">
          <a:xfrm>
            <a:off x="6011863" y="5949950"/>
            <a:ext cx="1728787" cy="358775"/>
          </a:xfrm>
          <a:prstGeom prst="wedgeRectCallout">
            <a:avLst>
              <a:gd name="adj1" fmla="val -52662"/>
              <a:gd name="adj2" fmla="val 15796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AU">
                <a:solidFill>
                  <a:srgbClr val="FF0000"/>
                </a:solidFill>
              </a:rPr>
              <a:t>  VERIFICA</a:t>
            </a:r>
            <a:endParaRPr lang="ro-RO">
              <a:solidFill>
                <a:srgbClr val="FF0000"/>
              </a:solidFill>
            </a:endParaRPr>
          </a:p>
          <a:p>
            <a:pPr algn="ctr"/>
            <a:endParaRPr lang="ro-RO"/>
          </a:p>
        </p:txBody>
      </p:sp>
      <p:pic>
        <p:nvPicPr>
          <p:cNvPr id="14368" name="Picture 32" descr="0054">
            <a:hlinkClick r:id="rId6" action="ppaction://hlinksldjump"/>
          </p:cNvPr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67400" y="765175"/>
            <a:ext cx="10953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3" name="Picture 34" descr="donald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0825" y="115888"/>
            <a:ext cx="129540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>
    <p:cover dir="l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3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62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43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3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6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43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8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43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60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43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43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67"/>
                  </p:tgtEl>
                </p:cond>
              </p:nextCondLst>
            </p:seq>
          </p:childTnLst>
        </p:cTn>
      </p:par>
    </p:tnLst>
    <p:bldLst>
      <p:bldP spid="14358" grpId="0" animBg="1"/>
      <p:bldP spid="14359" grpId="0" animBg="1"/>
      <p:bldP spid="14360" grpId="0" animBg="1"/>
      <p:bldP spid="14361" grpId="0" animBg="1"/>
      <p:bldP spid="1436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503238"/>
          </a:xfrm>
        </p:spPr>
        <p:txBody>
          <a:bodyPr/>
          <a:lstStyle/>
          <a:p>
            <a:pPr eaLnBrk="1" hangingPunct="1">
              <a:defRPr/>
            </a:pPr>
            <a:r>
              <a:rPr lang="ro-RO" sz="1600" smtClean="0">
                <a:solidFill>
                  <a:schemeClr val="accent1"/>
                </a:solidFill>
                <a:latin typeface="Arial" charset="0"/>
              </a:rPr>
              <a:t>IDENTIFICĂ FIGURILE DUPĂ MĂRIME ŞI CULOARE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27313" y="692150"/>
            <a:ext cx="3970337" cy="5111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o-RO" sz="1600" smtClean="0">
                <a:solidFill>
                  <a:srgbClr val="FF0000"/>
                </a:solidFill>
                <a:latin typeface="Arial" charset="0"/>
              </a:rPr>
              <a:t>ALEGE FIGURILE  MARI ŞI ROŞII</a:t>
            </a:r>
          </a:p>
        </p:txBody>
      </p:sp>
      <p:pic>
        <p:nvPicPr>
          <p:cNvPr id="8196" name="Picture 4" descr="Picture1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01013" y="5805488"/>
            <a:ext cx="750887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01" name="AutoShape 17"/>
          <p:cNvSpPr>
            <a:spLocks noChangeArrowheads="1"/>
          </p:cNvSpPr>
          <p:nvPr/>
        </p:nvSpPr>
        <p:spPr bwMode="auto">
          <a:xfrm>
            <a:off x="5795963" y="5949950"/>
            <a:ext cx="1728787" cy="358775"/>
          </a:xfrm>
          <a:prstGeom prst="wedgeRoundRectCallout">
            <a:avLst>
              <a:gd name="adj1" fmla="val -50917"/>
              <a:gd name="adj2" fmla="val 143806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AU">
                <a:solidFill>
                  <a:srgbClr val="FF0000"/>
                </a:solidFill>
              </a:rPr>
              <a:t>    VERIFICA</a:t>
            </a:r>
            <a:endParaRPr lang="ro-RO">
              <a:solidFill>
                <a:srgbClr val="FF0000"/>
              </a:solidFill>
            </a:endParaRPr>
          </a:p>
          <a:p>
            <a:pPr algn="ctr"/>
            <a:endParaRPr lang="ro-RO"/>
          </a:p>
        </p:txBody>
      </p:sp>
      <p:pic>
        <p:nvPicPr>
          <p:cNvPr id="16402" name="Picture 18" descr="0054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24750" y="476250"/>
            <a:ext cx="10953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03" name="AutoShape 19"/>
          <p:cNvSpPr>
            <a:spLocks noChangeArrowheads="1"/>
          </p:cNvSpPr>
          <p:nvPr/>
        </p:nvSpPr>
        <p:spPr bwMode="auto">
          <a:xfrm>
            <a:off x="1331913" y="1557338"/>
            <a:ext cx="1512887" cy="122396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6804025" y="2997200"/>
            <a:ext cx="1296988" cy="10795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3492500" y="2205038"/>
            <a:ext cx="649288" cy="503237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4211638" y="3933825"/>
            <a:ext cx="1296987" cy="107791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7" name="Oval 23"/>
          <p:cNvSpPr>
            <a:spLocks noChangeArrowheads="1"/>
          </p:cNvSpPr>
          <p:nvPr/>
        </p:nvSpPr>
        <p:spPr bwMode="auto">
          <a:xfrm>
            <a:off x="4572000" y="2133600"/>
            <a:ext cx="1512888" cy="136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Oval 24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468313" y="4581525"/>
            <a:ext cx="863600" cy="720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Oval 25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516688" y="1700213"/>
            <a:ext cx="719137" cy="5762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Rectangle 26"/>
          <p:cNvSpPr>
            <a:spLocks noChangeArrowheads="1"/>
          </p:cNvSpPr>
          <p:nvPr/>
        </p:nvSpPr>
        <p:spPr bwMode="auto">
          <a:xfrm>
            <a:off x="2771775" y="5084763"/>
            <a:ext cx="1008063" cy="865187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Rectangl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516688" y="4581525"/>
            <a:ext cx="647700" cy="6477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2" name="Rectangle 28"/>
          <p:cNvSpPr>
            <a:spLocks noChangeArrowheads="1"/>
          </p:cNvSpPr>
          <p:nvPr/>
        </p:nvSpPr>
        <p:spPr bwMode="auto">
          <a:xfrm>
            <a:off x="1476375" y="3284538"/>
            <a:ext cx="1296988" cy="11525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209" name="Picture 30" descr="donald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0825" y="115888"/>
            <a:ext cx="129540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>
    <p:comb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4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decel="100000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" decel="100000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0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64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decel="100000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decel="100000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04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64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decel="100000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decel="100000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07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64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decel="100000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decel="100000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06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64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decel="100000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decel="100000"/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12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64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401"/>
                  </p:tgtEl>
                </p:cond>
              </p:nextCondLst>
            </p:seq>
          </p:childTnLst>
        </p:cTn>
      </p:par>
    </p:tnLst>
    <p:bldLst>
      <p:bldP spid="16403" grpId="0" animBg="1"/>
      <p:bldP spid="16404" grpId="0" animBg="1"/>
      <p:bldP spid="16406" grpId="0" animBg="1"/>
      <p:bldP spid="16407" grpId="0" animBg="1"/>
      <p:bldP spid="164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150" y="333375"/>
            <a:ext cx="5184775" cy="576263"/>
          </a:xfrm>
        </p:spPr>
        <p:txBody>
          <a:bodyPr/>
          <a:lstStyle/>
          <a:p>
            <a:pPr eaLnBrk="1" hangingPunct="1">
              <a:defRPr/>
            </a:pPr>
            <a:r>
              <a:rPr lang="ro-RO" sz="1600" smtClean="0">
                <a:solidFill>
                  <a:schemeClr val="accent1"/>
                </a:solidFill>
                <a:latin typeface="Arial" charset="0"/>
              </a:rPr>
              <a:t>ALEGE FIGURILE MARI ŞI GALBENE</a:t>
            </a:r>
          </a:p>
        </p:txBody>
      </p:sp>
      <p:pic>
        <p:nvPicPr>
          <p:cNvPr id="9219" name="Picture 5" descr="Picture1">
            <a:hlinkClick r:id="" action="ppaction://hlinkshowjump?jump=nextslide"/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7956550" y="5661025"/>
            <a:ext cx="863600" cy="649288"/>
          </a:xfrm>
        </p:spPr>
      </p:pic>
      <p:sp>
        <p:nvSpPr>
          <p:cNvPr id="17426" name="AutoShape 18"/>
          <p:cNvSpPr>
            <a:spLocks noChangeArrowheads="1"/>
          </p:cNvSpPr>
          <p:nvPr/>
        </p:nvSpPr>
        <p:spPr bwMode="auto">
          <a:xfrm>
            <a:off x="5795963" y="5949950"/>
            <a:ext cx="1728787" cy="358775"/>
          </a:xfrm>
          <a:prstGeom prst="wedgeRoundRectCallout">
            <a:avLst>
              <a:gd name="adj1" fmla="val -50917"/>
              <a:gd name="adj2" fmla="val 143806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AU">
                <a:solidFill>
                  <a:srgbClr val="FF0000"/>
                </a:solidFill>
              </a:rPr>
              <a:t>    VERIFICA</a:t>
            </a:r>
            <a:endParaRPr lang="ro-RO">
              <a:solidFill>
                <a:srgbClr val="FF0000"/>
              </a:solidFill>
            </a:endParaRPr>
          </a:p>
          <a:p>
            <a:pPr algn="ctr"/>
            <a:endParaRPr lang="ro-RO"/>
          </a:p>
        </p:txBody>
      </p:sp>
      <p:pic>
        <p:nvPicPr>
          <p:cNvPr id="17427" name="Picture 19" descr="0054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51725" y="333375"/>
            <a:ext cx="10953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8" name="Oval 20"/>
          <p:cNvSpPr>
            <a:spLocks noChangeArrowheads="1"/>
          </p:cNvSpPr>
          <p:nvPr/>
        </p:nvSpPr>
        <p:spPr bwMode="auto">
          <a:xfrm>
            <a:off x="4356100" y="1125538"/>
            <a:ext cx="1368425" cy="12239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Oval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4787900" y="4076700"/>
            <a:ext cx="863600" cy="7207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1187450" y="3716338"/>
            <a:ext cx="1296988" cy="11509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23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84213" y="2492375"/>
            <a:ext cx="719137" cy="649288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6659563" y="3860800"/>
            <a:ext cx="1296987" cy="1223963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25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2627313" y="1989138"/>
            <a:ext cx="936625" cy="863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34" name="AutoShape 26"/>
          <p:cNvSpPr>
            <a:spLocks noChangeArrowheads="1"/>
          </p:cNvSpPr>
          <p:nvPr/>
        </p:nvSpPr>
        <p:spPr bwMode="auto">
          <a:xfrm>
            <a:off x="2916238" y="4581525"/>
            <a:ext cx="1582737" cy="12954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AutoShap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16013" y="5300663"/>
            <a:ext cx="863600" cy="719137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36" name="Rectangle 28"/>
          <p:cNvSpPr>
            <a:spLocks noChangeArrowheads="1"/>
          </p:cNvSpPr>
          <p:nvPr/>
        </p:nvSpPr>
        <p:spPr bwMode="auto">
          <a:xfrm>
            <a:off x="6659563" y="1700213"/>
            <a:ext cx="1296987" cy="122396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AU"/>
              <a:t> </a:t>
            </a:r>
            <a:endParaRPr lang="ro-RO"/>
          </a:p>
        </p:txBody>
      </p:sp>
      <p:sp>
        <p:nvSpPr>
          <p:cNvPr id="9231" name="Rectangle 29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5435600" y="2636838"/>
            <a:ext cx="719138" cy="720725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AutoShape 30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3132138" y="3357563"/>
            <a:ext cx="935037" cy="719137"/>
          </a:xfrm>
          <a:prstGeom prst="triangle">
            <a:avLst>
              <a:gd name="adj" fmla="val 50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9233" name="Picture 32" descr="donald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0825" y="115888"/>
            <a:ext cx="129540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>
    <p:checker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4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74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3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4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36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74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3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74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34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74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26"/>
                  </p:tgtEl>
                </p:cond>
              </p:nextCondLst>
            </p:seq>
          </p:childTnLst>
        </p:cTn>
      </p:par>
    </p:tnLst>
    <p:bldLst>
      <p:bldP spid="17428" grpId="0" animBg="1"/>
      <p:bldP spid="17430" grpId="0" animBg="1"/>
      <p:bldP spid="17432" grpId="0" animBg="1"/>
      <p:bldP spid="17434" grpId="0" animBg="1"/>
      <p:bldP spid="174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455613"/>
          </a:xfrm>
        </p:spPr>
        <p:txBody>
          <a:bodyPr/>
          <a:lstStyle/>
          <a:p>
            <a:pPr eaLnBrk="1" hangingPunct="1">
              <a:defRPr/>
            </a:pPr>
            <a:r>
              <a:rPr lang="ro-RO" sz="1600" smtClean="0">
                <a:solidFill>
                  <a:schemeClr val="accent1"/>
                </a:solidFill>
                <a:latin typeface="Arial" charset="0"/>
              </a:rPr>
              <a:t>ALEGE TRIUNGHIURILE  MARI ŞI DE CULOARE ROŞIE </a:t>
            </a:r>
          </a:p>
        </p:txBody>
      </p:sp>
      <p:pic>
        <p:nvPicPr>
          <p:cNvPr id="10243" name="Picture 4" descr="Picture1">
            <a:hlinkClick r:id="" action="ppaction://hlinkshowjump?jump=nextslide"/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8172450" y="5805488"/>
            <a:ext cx="750888" cy="674687"/>
          </a:xfrm>
        </p:spPr>
      </p:pic>
      <p:sp>
        <p:nvSpPr>
          <p:cNvPr id="18446" name="AutoShape 14"/>
          <p:cNvSpPr>
            <a:spLocks noChangeArrowheads="1"/>
          </p:cNvSpPr>
          <p:nvPr/>
        </p:nvSpPr>
        <p:spPr bwMode="auto">
          <a:xfrm>
            <a:off x="5795963" y="5805488"/>
            <a:ext cx="1728787" cy="433387"/>
          </a:xfrm>
          <a:prstGeom prst="wedgeRoundRectCallout">
            <a:avLst>
              <a:gd name="adj1" fmla="val -50917"/>
              <a:gd name="adj2" fmla="val 143773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AU">
                <a:solidFill>
                  <a:srgbClr val="FF0000"/>
                </a:solidFill>
              </a:rPr>
              <a:t>    VERIFICA</a:t>
            </a:r>
            <a:endParaRPr lang="ro-RO">
              <a:solidFill>
                <a:srgbClr val="FF0000"/>
              </a:solidFill>
            </a:endParaRPr>
          </a:p>
          <a:p>
            <a:pPr algn="ctr"/>
            <a:endParaRPr lang="ro-RO"/>
          </a:p>
        </p:txBody>
      </p:sp>
      <p:pic>
        <p:nvPicPr>
          <p:cNvPr id="18448" name="Picture 16" descr="0054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51725" y="765175"/>
            <a:ext cx="10953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Rectangle 17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6013" y="2420938"/>
            <a:ext cx="1223962" cy="10795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Oval 18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203575" y="4941888"/>
            <a:ext cx="1368425" cy="129698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1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227763" y="4221163"/>
            <a:ext cx="1225550" cy="504825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Rectangle 20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4787900" y="1557338"/>
            <a:ext cx="576263" cy="5032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3" name="AutoShape 21"/>
          <p:cNvSpPr>
            <a:spLocks noChangeArrowheads="1"/>
          </p:cNvSpPr>
          <p:nvPr/>
        </p:nvSpPr>
        <p:spPr bwMode="auto">
          <a:xfrm>
            <a:off x="6084888" y="2133600"/>
            <a:ext cx="1511300" cy="1368425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4" name="AutoShape 22"/>
          <p:cNvSpPr>
            <a:spLocks noChangeArrowheads="1"/>
          </p:cNvSpPr>
          <p:nvPr/>
        </p:nvSpPr>
        <p:spPr bwMode="auto">
          <a:xfrm>
            <a:off x="1835150" y="3429000"/>
            <a:ext cx="1441450" cy="1296988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AutoShape 23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827088" y="4868863"/>
            <a:ext cx="792162" cy="647700"/>
          </a:xfrm>
          <a:prstGeom prst="triangle">
            <a:avLst>
              <a:gd name="adj" fmla="val 50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6" name="AutoShape 24"/>
          <p:cNvSpPr>
            <a:spLocks noChangeArrowheads="1"/>
          </p:cNvSpPr>
          <p:nvPr/>
        </p:nvSpPr>
        <p:spPr bwMode="auto">
          <a:xfrm>
            <a:off x="2700338" y="1052513"/>
            <a:ext cx="1512887" cy="12954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AutoShape 25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4140200" y="2781300"/>
            <a:ext cx="1439863" cy="1223963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255" name="Picture 27" descr="donald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0825" y="115888"/>
            <a:ext cx="1133475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>
    <p:cover dir="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4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4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84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56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84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5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84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54"/>
                  </p:tgtEl>
                </p:cond>
              </p:nextCondLst>
            </p:seq>
          </p:childTnLst>
        </p:cTn>
      </p:par>
    </p:tnLst>
    <p:bldLst>
      <p:bldP spid="18453" grpId="0" animBg="1"/>
      <p:bldP spid="18454" grpId="0" animBg="1"/>
      <p:bldP spid="1845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333375"/>
            <a:ext cx="6562725" cy="647700"/>
          </a:xfrm>
        </p:spPr>
        <p:txBody>
          <a:bodyPr/>
          <a:lstStyle/>
          <a:p>
            <a:pPr eaLnBrk="1" hangingPunct="1">
              <a:defRPr/>
            </a:pPr>
            <a:r>
              <a:rPr lang="ro-RO" sz="1600" smtClean="0">
                <a:solidFill>
                  <a:schemeClr val="accent1"/>
                </a:solidFill>
                <a:latin typeface="Arial" charset="0"/>
              </a:rPr>
              <a:t>ALEGE  CERCURILE MICI ŞI GALBENE</a:t>
            </a:r>
          </a:p>
        </p:txBody>
      </p:sp>
      <p:pic>
        <p:nvPicPr>
          <p:cNvPr id="11267" name="Picture 5" descr="Picture1">
            <a:hlinkClick r:id="" action="ppaction://hlinkshowjump?jump=nextslide"/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8027988" y="5876925"/>
            <a:ext cx="750887" cy="674688"/>
          </a:xfrm>
        </p:spPr>
      </p:pic>
      <p:sp>
        <p:nvSpPr>
          <p:cNvPr id="19477" name="AutoShape 21"/>
          <p:cNvSpPr>
            <a:spLocks noChangeArrowheads="1"/>
          </p:cNvSpPr>
          <p:nvPr/>
        </p:nvSpPr>
        <p:spPr bwMode="auto">
          <a:xfrm>
            <a:off x="5795963" y="5805488"/>
            <a:ext cx="1728787" cy="433387"/>
          </a:xfrm>
          <a:prstGeom prst="wedgeRoundRectCallout">
            <a:avLst>
              <a:gd name="adj1" fmla="val -50917"/>
              <a:gd name="adj2" fmla="val 143773"/>
              <a:gd name="adj3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AU">
                <a:solidFill>
                  <a:srgbClr val="FF0000"/>
                </a:solidFill>
              </a:rPr>
              <a:t>    VERIFICA</a:t>
            </a:r>
            <a:endParaRPr lang="ro-RO">
              <a:solidFill>
                <a:srgbClr val="FF0000"/>
              </a:solidFill>
            </a:endParaRPr>
          </a:p>
          <a:p>
            <a:pPr algn="ctr"/>
            <a:endParaRPr lang="ro-RO"/>
          </a:p>
        </p:txBody>
      </p:sp>
      <p:pic>
        <p:nvPicPr>
          <p:cNvPr id="19478" name="Picture 22" descr="0054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51725" y="765175"/>
            <a:ext cx="1095375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79" name="Oval 23"/>
          <p:cNvSpPr>
            <a:spLocks noChangeArrowheads="1"/>
          </p:cNvSpPr>
          <p:nvPr/>
        </p:nvSpPr>
        <p:spPr bwMode="auto">
          <a:xfrm>
            <a:off x="1042988" y="2781300"/>
            <a:ext cx="719137" cy="7191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0" name="Oval 24"/>
          <p:cNvSpPr>
            <a:spLocks noChangeArrowheads="1"/>
          </p:cNvSpPr>
          <p:nvPr/>
        </p:nvSpPr>
        <p:spPr bwMode="auto">
          <a:xfrm>
            <a:off x="1042988" y="5157788"/>
            <a:ext cx="792162" cy="6477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81" name="Oval 25"/>
          <p:cNvSpPr>
            <a:spLocks noChangeArrowheads="1"/>
          </p:cNvSpPr>
          <p:nvPr/>
        </p:nvSpPr>
        <p:spPr bwMode="auto">
          <a:xfrm>
            <a:off x="5795963" y="1341438"/>
            <a:ext cx="720725" cy="57467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Oval 2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2700338" y="4221163"/>
            <a:ext cx="1439862" cy="11525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Rectangle 27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539750" y="3860800"/>
            <a:ext cx="1655763" cy="576263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Rectangle 28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908175" y="1557338"/>
            <a:ext cx="1296988" cy="1223962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29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4140200" y="3284538"/>
            <a:ext cx="720725" cy="649287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Oval 30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7380288" y="2852738"/>
            <a:ext cx="720725" cy="649287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AutoShape 3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4643438" y="4221163"/>
            <a:ext cx="1128712" cy="1152525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AutoShape 32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5940425" y="3141663"/>
            <a:ext cx="1081088" cy="1081087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Rectangle 33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3924300" y="1700213"/>
            <a:ext cx="1368425" cy="122396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90" name="Oval 34"/>
          <p:cNvSpPr>
            <a:spLocks noChangeArrowheads="1"/>
          </p:cNvSpPr>
          <p:nvPr/>
        </p:nvSpPr>
        <p:spPr bwMode="auto">
          <a:xfrm>
            <a:off x="7019925" y="4437063"/>
            <a:ext cx="792163" cy="5762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1282" name="Picture 36" descr="donald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0825" y="115888"/>
            <a:ext cx="129540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>
    <p:cover dir="l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4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7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94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8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94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94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90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94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19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79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94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80"/>
                  </p:tgtEl>
                </p:cond>
              </p:nextCondLst>
            </p:seq>
          </p:childTnLst>
        </p:cTn>
      </p:par>
    </p:tnLst>
    <p:bldLst>
      <p:bldP spid="19479" grpId="0" animBg="1"/>
      <p:bldP spid="19480" grpId="0" animBg="1"/>
      <p:bldP spid="19481" grpId="0" animBg="1"/>
      <p:bldP spid="19490" grpId="0" animBg="1"/>
    </p:bldLst>
  </p:timing>
</p:sld>
</file>

<file path=ppt/theme/theme1.xml><?xml version="1.0" encoding="utf-8"?>
<a:theme xmlns:a="http://schemas.openxmlformats.org/drawingml/2006/main" name="Textured">
  <a:themeElements>
    <a:clrScheme name="Textured 9">
      <a:dk1>
        <a:srgbClr val="4E4E74"/>
      </a:dk1>
      <a:lt1>
        <a:srgbClr val="FFFFFF"/>
      </a:lt1>
      <a:dk2>
        <a:srgbClr val="FF2D73"/>
      </a:dk2>
      <a:lt2>
        <a:srgbClr val="FFFFCC"/>
      </a:lt2>
      <a:accent1>
        <a:srgbClr val="5E5884"/>
      </a:accent1>
      <a:accent2>
        <a:srgbClr val="8AB29D"/>
      </a:accent2>
      <a:accent3>
        <a:srgbClr val="FFADBC"/>
      </a:accent3>
      <a:accent4>
        <a:srgbClr val="DADADA"/>
      </a:accent4>
      <a:accent5>
        <a:srgbClr val="B6B4C2"/>
      </a:accent5>
      <a:accent6>
        <a:srgbClr val="7DA18E"/>
      </a:accent6>
      <a:hlink>
        <a:srgbClr val="FFFF99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9">
        <a:dk1>
          <a:srgbClr val="4E4E74"/>
        </a:dk1>
        <a:lt1>
          <a:srgbClr val="FFFFFF"/>
        </a:lt1>
        <a:dk2>
          <a:srgbClr val="FF2D73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FFADBC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DONALD A ÎNCURCAT FIGURILE FIGURI GEOMETRICE</Template>
  <TotalTime>1</TotalTime>
  <Words>231</Words>
  <Application>Microsoft Office PowerPoint</Application>
  <PresentationFormat>Expunere pe ecran (4:3)</PresentationFormat>
  <Paragraphs>49</Paragraphs>
  <Slides>13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7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Arial Narrow</vt:lpstr>
      <vt:lpstr>Impact</vt:lpstr>
      <vt:lpstr>Tahoma</vt:lpstr>
      <vt:lpstr>Times New Roman</vt:lpstr>
      <vt:lpstr>Wingdings</vt:lpstr>
      <vt:lpstr>Textured</vt:lpstr>
      <vt:lpstr>Prezentare PowerPoint</vt:lpstr>
      <vt:lpstr>DONALD  ÎŢI    EXPLICĂ   REGULILE   JOCULUI:</vt:lpstr>
      <vt:lpstr>IDENTIFICĂ  FIGURILE DUPĂ FORMĂ INDIFERENT DE CULOARE</vt:lpstr>
      <vt:lpstr>Prezentare PowerPoint</vt:lpstr>
      <vt:lpstr>Prezentare PowerPoint</vt:lpstr>
      <vt:lpstr>IDENTIFICĂ FIGURILE DUPĂ MĂRIME ŞI CULOARE</vt:lpstr>
      <vt:lpstr>ALEGE FIGURILE MARI ŞI GALBENE</vt:lpstr>
      <vt:lpstr>ALEGE TRIUNGHIURILE  MARI ŞI DE CULOARE ROŞIE </vt:lpstr>
      <vt:lpstr>ALEGE  CERCURILE MICI ŞI GALBENE</vt:lpstr>
      <vt:lpstr>ALEGE FIGURILE MARI ŞI CARE NU SUNT ROŞII </vt:lpstr>
      <vt:lpstr>DONALD TE FELICITĂ</vt:lpstr>
      <vt:lpstr>FII    ATENT ! MAI  INCEARCA</vt:lpstr>
      <vt:lpstr>SFÂRŞIT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 PowerPoint</dc:title>
  <dc:creator>Lenovo</dc:creator>
  <cp:lastModifiedBy>Lenovo</cp:lastModifiedBy>
  <cp:revision>1</cp:revision>
  <dcterms:created xsi:type="dcterms:W3CDTF">2025-02-13T13:47:14Z</dcterms:created>
  <dcterms:modified xsi:type="dcterms:W3CDTF">2025-02-13T13:48:25Z</dcterms:modified>
</cp:coreProperties>
</file>