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matic SC" charset="-79"/>
      <p:regular r:id="rId12"/>
      <p:bold r:id="rId13"/>
    </p:embeddedFont>
    <p:embeddedFont>
      <p:font typeface="Source Code Pro"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76" y="-6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4946624b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4946624b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946624b5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4946624b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4946624b5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4946624b5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4946624b52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4946624b5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946624b5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4946624b5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4946624b5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4946624b5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946624b5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4946624b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946624b5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946624b5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41" name="Google Shape;4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12"/>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12"/>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45" name="Google Shape;45;p1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6" name="Google Shape;46;p12"/>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1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3"/>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51" name="Google Shape;5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4"/>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4" name="Google Shape;54;p14"/>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55" name="Google Shape;5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spect personalizat 1">
  <p:cSld name="CUSTOM">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atin typeface="Source Code Pro"/>
                <a:ea typeface="Source Code Pro"/>
                <a:cs typeface="Source Code Pro"/>
                <a:sym typeface="Source Code Pro"/>
              </a:defRPr>
            </a:lvl1pPr>
            <a:lvl2pPr lvl="1">
              <a:spcBef>
                <a:spcPts val="0"/>
              </a:spcBef>
              <a:spcAft>
                <a:spcPts val="0"/>
              </a:spcAft>
              <a:buSzPts val="4200"/>
              <a:buNone/>
              <a:defRPr>
                <a:latin typeface="Source Code Pro"/>
                <a:ea typeface="Source Code Pro"/>
                <a:cs typeface="Source Code Pro"/>
                <a:sym typeface="Source Code Pro"/>
              </a:defRPr>
            </a:lvl2pPr>
            <a:lvl3pPr lvl="2">
              <a:spcBef>
                <a:spcPts val="0"/>
              </a:spcBef>
              <a:spcAft>
                <a:spcPts val="0"/>
              </a:spcAft>
              <a:buSzPts val="4200"/>
              <a:buNone/>
              <a:defRPr>
                <a:latin typeface="Source Code Pro"/>
                <a:ea typeface="Source Code Pro"/>
                <a:cs typeface="Source Code Pro"/>
                <a:sym typeface="Source Code Pro"/>
              </a:defRPr>
            </a:lvl3pPr>
            <a:lvl4pPr lvl="3">
              <a:spcBef>
                <a:spcPts val="0"/>
              </a:spcBef>
              <a:spcAft>
                <a:spcPts val="0"/>
              </a:spcAft>
              <a:buSzPts val="4200"/>
              <a:buNone/>
              <a:defRPr>
                <a:latin typeface="Source Code Pro"/>
                <a:ea typeface="Source Code Pro"/>
                <a:cs typeface="Source Code Pro"/>
                <a:sym typeface="Source Code Pro"/>
              </a:defRPr>
            </a:lvl4pPr>
            <a:lvl5pPr lvl="4">
              <a:spcBef>
                <a:spcPts val="0"/>
              </a:spcBef>
              <a:spcAft>
                <a:spcPts val="0"/>
              </a:spcAft>
              <a:buSzPts val="4200"/>
              <a:buNone/>
              <a:defRPr>
                <a:latin typeface="Source Code Pro"/>
                <a:ea typeface="Source Code Pro"/>
                <a:cs typeface="Source Code Pro"/>
                <a:sym typeface="Source Code Pro"/>
              </a:defRPr>
            </a:lvl5pPr>
            <a:lvl6pPr lvl="5">
              <a:spcBef>
                <a:spcPts val="0"/>
              </a:spcBef>
              <a:spcAft>
                <a:spcPts val="0"/>
              </a:spcAft>
              <a:buSzPts val="4200"/>
              <a:buNone/>
              <a:defRPr>
                <a:latin typeface="Source Code Pro"/>
                <a:ea typeface="Source Code Pro"/>
                <a:cs typeface="Source Code Pro"/>
                <a:sym typeface="Source Code Pro"/>
              </a:defRPr>
            </a:lvl6pPr>
            <a:lvl7pPr lvl="6">
              <a:spcBef>
                <a:spcPts val="0"/>
              </a:spcBef>
              <a:spcAft>
                <a:spcPts val="0"/>
              </a:spcAft>
              <a:buSzPts val="4200"/>
              <a:buNone/>
              <a:defRPr>
                <a:latin typeface="Source Code Pro"/>
                <a:ea typeface="Source Code Pro"/>
                <a:cs typeface="Source Code Pro"/>
                <a:sym typeface="Source Code Pro"/>
              </a:defRPr>
            </a:lvl7pPr>
            <a:lvl8pPr lvl="7">
              <a:spcBef>
                <a:spcPts val="0"/>
              </a:spcBef>
              <a:spcAft>
                <a:spcPts val="0"/>
              </a:spcAft>
              <a:buSzPts val="4200"/>
              <a:buNone/>
              <a:defRPr>
                <a:latin typeface="Source Code Pro"/>
                <a:ea typeface="Source Code Pro"/>
                <a:cs typeface="Source Code Pro"/>
                <a:sym typeface="Source Code Pro"/>
              </a:defRPr>
            </a:lvl8pPr>
            <a:lvl9pPr lvl="8">
              <a:spcBef>
                <a:spcPts val="0"/>
              </a:spcBef>
              <a:spcAft>
                <a:spcPts val="0"/>
              </a:spcAft>
              <a:buSzPts val="4200"/>
              <a:buNone/>
              <a:defRPr>
                <a:latin typeface="Source Code Pro"/>
                <a:ea typeface="Source Code Pro"/>
                <a:cs typeface="Source Code Pro"/>
                <a:sym typeface="Source Code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spect personalizat 2">
  <p:cSld name="CUSTOM_1">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atin typeface="Source Code Pro"/>
                <a:ea typeface="Source Code Pro"/>
                <a:cs typeface="Source Code Pro"/>
                <a:sym typeface="Source Code Pro"/>
              </a:defRPr>
            </a:lvl1pPr>
            <a:lvl2pPr lvl="1">
              <a:spcBef>
                <a:spcPts val="0"/>
              </a:spcBef>
              <a:spcAft>
                <a:spcPts val="0"/>
              </a:spcAft>
              <a:buSzPts val="4200"/>
              <a:buNone/>
              <a:defRPr>
                <a:latin typeface="Source Code Pro"/>
                <a:ea typeface="Source Code Pro"/>
                <a:cs typeface="Source Code Pro"/>
                <a:sym typeface="Source Code Pro"/>
              </a:defRPr>
            </a:lvl2pPr>
            <a:lvl3pPr lvl="2">
              <a:spcBef>
                <a:spcPts val="0"/>
              </a:spcBef>
              <a:spcAft>
                <a:spcPts val="0"/>
              </a:spcAft>
              <a:buSzPts val="4200"/>
              <a:buNone/>
              <a:defRPr>
                <a:latin typeface="Source Code Pro"/>
                <a:ea typeface="Source Code Pro"/>
                <a:cs typeface="Source Code Pro"/>
                <a:sym typeface="Source Code Pro"/>
              </a:defRPr>
            </a:lvl3pPr>
            <a:lvl4pPr lvl="3">
              <a:spcBef>
                <a:spcPts val="0"/>
              </a:spcBef>
              <a:spcAft>
                <a:spcPts val="0"/>
              </a:spcAft>
              <a:buSzPts val="4200"/>
              <a:buNone/>
              <a:defRPr>
                <a:latin typeface="Source Code Pro"/>
                <a:ea typeface="Source Code Pro"/>
                <a:cs typeface="Source Code Pro"/>
                <a:sym typeface="Source Code Pro"/>
              </a:defRPr>
            </a:lvl4pPr>
            <a:lvl5pPr lvl="4">
              <a:spcBef>
                <a:spcPts val="0"/>
              </a:spcBef>
              <a:spcAft>
                <a:spcPts val="0"/>
              </a:spcAft>
              <a:buSzPts val="4200"/>
              <a:buNone/>
              <a:defRPr>
                <a:latin typeface="Source Code Pro"/>
                <a:ea typeface="Source Code Pro"/>
                <a:cs typeface="Source Code Pro"/>
                <a:sym typeface="Source Code Pro"/>
              </a:defRPr>
            </a:lvl5pPr>
            <a:lvl6pPr lvl="5">
              <a:spcBef>
                <a:spcPts val="0"/>
              </a:spcBef>
              <a:spcAft>
                <a:spcPts val="0"/>
              </a:spcAft>
              <a:buSzPts val="4200"/>
              <a:buNone/>
              <a:defRPr>
                <a:latin typeface="Source Code Pro"/>
                <a:ea typeface="Source Code Pro"/>
                <a:cs typeface="Source Code Pro"/>
                <a:sym typeface="Source Code Pro"/>
              </a:defRPr>
            </a:lvl6pPr>
            <a:lvl7pPr lvl="6">
              <a:spcBef>
                <a:spcPts val="0"/>
              </a:spcBef>
              <a:spcAft>
                <a:spcPts val="0"/>
              </a:spcAft>
              <a:buSzPts val="4200"/>
              <a:buNone/>
              <a:defRPr>
                <a:latin typeface="Source Code Pro"/>
                <a:ea typeface="Source Code Pro"/>
                <a:cs typeface="Source Code Pro"/>
                <a:sym typeface="Source Code Pro"/>
              </a:defRPr>
            </a:lvl7pPr>
            <a:lvl8pPr lvl="7">
              <a:spcBef>
                <a:spcPts val="0"/>
              </a:spcBef>
              <a:spcAft>
                <a:spcPts val="0"/>
              </a:spcAft>
              <a:buSzPts val="4200"/>
              <a:buNone/>
              <a:defRPr>
                <a:latin typeface="Source Code Pro"/>
                <a:ea typeface="Source Code Pro"/>
                <a:cs typeface="Source Code Pro"/>
                <a:sym typeface="Source Code Pro"/>
              </a:defRPr>
            </a:lvl8pPr>
            <a:lvl9pPr lvl="8">
              <a:spcBef>
                <a:spcPts val="0"/>
              </a:spcBef>
              <a:spcAft>
                <a:spcPts val="0"/>
              </a:spcAft>
              <a:buSzPts val="4200"/>
              <a:buNone/>
              <a:defRPr>
                <a:latin typeface="Source Code Pro"/>
                <a:ea typeface="Source Code Pro"/>
                <a:cs typeface="Source Code Pro"/>
                <a:sym typeface="Source Code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spect personalizat 3">
  <p:cSld name="CUSTOM_2">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atin typeface="Source Code Pro"/>
                <a:ea typeface="Source Code Pro"/>
                <a:cs typeface="Source Code Pro"/>
                <a:sym typeface="Source Code Pro"/>
              </a:defRPr>
            </a:lvl1pPr>
            <a:lvl2pPr lvl="1">
              <a:spcBef>
                <a:spcPts val="0"/>
              </a:spcBef>
              <a:spcAft>
                <a:spcPts val="0"/>
              </a:spcAft>
              <a:buSzPts val="4200"/>
              <a:buNone/>
              <a:defRPr>
                <a:latin typeface="Source Code Pro"/>
                <a:ea typeface="Source Code Pro"/>
                <a:cs typeface="Source Code Pro"/>
                <a:sym typeface="Source Code Pro"/>
              </a:defRPr>
            </a:lvl2pPr>
            <a:lvl3pPr lvl="2">
              <a:spcBef>
                <a:spcPts val="0"/>
              </a:spcBef>
              <a:spcAft>
                <a:spcPts val="0"/>
              </a:spcAft>
              <a:buSzPts val="4200"/>
              <a:buNone/>
              <a:defRPr>
                <a:latin typeface="Source Code Pro"/>
                <a:ea typeface="Source Code Pro"/>
                <a:cs typeface="Source Code Pro"/>
                <a:sym typeface="Source Code Pro"/>
              </a:defRPr>
            </a:lvl3pPr>
            <a:lvl4pPr lvl="3">
              <a:spcBef>
                <a:spcPts val="0"/>
              </a:spcBef>
              <a:spcAft>
                <a:spcPts val="0"/>
              </a:spcAft>
              <a:buSzPts val="4200"/>
              <a:buNone/>
              <a:defRPr>
                <a:latin typeface="Source Code Pro"/>
                <a:ea typeface="Source Code Pro"/>
                <a:cs typeface="Source Code Pro"/>
                <a:sym typeface="Source Code Pro"/>
              </a:defRPr>
            </a:lvl4pPr>
            <a:lvl5pPr lvl="4">
              <a:spcBef>
                <a:spcPts val="0"/>
              </a:spcBef>
              <a:spcAft>
                <a:spcPts val="0"/>
              </a:spcAft>
              <a:buSzPts val="4200"/>
              <a:buNone/>
              <a:defRPr>
                <a:latin typeface="Source Code Pro"/>
                <a:ea typeface="Source Code Pro"/>
                <a:cs typeface="Source Code Pro"/>
                <a:sym typeface="Source Code Pro"/>
              </a:defRPr>
            </a:lvl5pPr>
            <a:lvl6pPr lvl="5">
              <a:spcBef>
                <a:spcPts val="0"/>
              </a:spcBef>
              <a:spcAft>
                <a:spcPts val="0"/>
              </a:spcAft>
              <a:buSzPts val="4200"/>
              <a:buNone/>
              <a:defRPr>
                <a:latin typeface="Source Code Pro"/>
                <a:ea typeface="Source Code Pro"/>
                <a:cs typeface="Source Code Pro"/>
                <a:sym typeface="Source Code Pro"/>
              </a:defRPr>
            </a:lvl6pPr>
            <a:lvl7pPr lvl="6">
              <a:spcBef>
                <a:spcPts val="0"/>
              </a:spcBef>
              <a:spcAft>
                <a:spcPts val="0"/>
              </a:spcAft>
              <a:buSzPts val="4200"/>
              <a:buNone/>
              <a:defRPr>
                <a:latin typeface="Source Code Pro"/>
                <a:ea typeface="Source Code Pro"/>
                <a:cs typeface="Source Code Pro"/>
                <a:sym typeface="Source Code Pro"/>
              </a:defRPr>
            </a:lvl7pPr>
            <a:lvl8pPr lvl="7">
              <a:spcBef>
                <a:spcPts val="0"/>
              </a:spcBef>
              <a:spcAft>
                <a:spcPts val="0"/>
              </a:spcAft>
              <a:buSzPts val="4200"/>
              <a:buNone/>
              <a:defRPr>
                <a:latin typeface="Source Code Pro"/>
                <a:ea typeface="Source Code Pro"/>
                <a:cs typeface="Source Code Pro"/>
                <a:sym typeface="Source Code Pro"/>
              </a:defRPr>
            </a:lvl8pPr>
            <a:lvl9pPr lvl="8">
              <a:spcBef>
                <a:spcPts val="0"/>
              </a:spcBef>
              <a:spcAft>
                <a:spcPts val="0"/>
              </a:spcAft>
              <a:buSzPts val="4200"/>
              <a:buNone/>
              <a:defRPr>
                <a:latin typeface="Source Code Pro"/>
                <a:ea typeface="Source Code Pro"/>
                <a:cs typeface="Source Code Pro"/>
                <a:sym typeface="Source Code P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9" name="Google Shape;29;p8"/>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8"/>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4" name="Google Shape;3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7" name="Google Shape;37;p1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6"/>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ro"/>
              <a:t>alexandru cel bun</a:t>
            </a:r>
            <a:endParaRPr/>
          </a:p>
          <a:p>
            <a:pPr marL="0" lvl="0" indent="0" algn="ctr" rtl="0">
              <a:spcBef>
                <a:spcPts val="0"/>
              </a:spcBef>
              <a:spcAft>
                <a:spcPts val="0"/>
              </a:spcAft>
              <a:buNone/>
            </a:pPr>
            <a:r>
              <a:rPr lang="ro" sz="4000"/>
              <a:t>(1400-1432)</a:t>
            </a:r>
            <a:endParaRPr sz="4000"/>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0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body" idx="1"/>
          </p:nvPr>
        </p:nvSpPr>
        <p:spPr>
          <a:xfrm>
            <a:off x="3123075" y="265325"/>
            <a:ext cx="5709300" cy="4303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o" sz="2100"/>
              <a:t>Alexandru cel Bun a domnit în Moldova, în secolele al XVI-lea și al XV-lea. A fost recunoscut de poporul român ca fiind un voievod priceput și un bun gospodar.  </a:t>
            </a:r>
            <a:endParaRPr sz="2100"/>
          </a:p>
          <a:p>
            <a:pPr marL="0" lvl="0" indent="0" algn="l" rtl="0">
              <a:spcBef>
                <a:spcPts val="1200"/>
              </a:spcBef>
              <a:spcAft>
                <a:spcPts val="0"/>
              </a:spcAft>
              <a:buNone/>
            </a:pPr>
            <a:r>
              <a:rPr lang="ro" sz="2100"/>
              <a:t>În vremea sa, Moldova se întindea de la Carpați până la Nistru și Marea Neagră.</a:t>
            </a:r>
            <a:endParaRPr sz="2100"/>
          </a:p>
          <a:p>
            <a:pPr marL="0" lvl="0" indent="0" algn="l" rtl="0">
              <a:spcBef>
                <a:spcPts val="1200"/>
              </a:spcBef>
              <a:spcAft>
                <a:spcPts val="1200"/>
              </a:spcAft>
              <a:buNone/>
            </a:pPr>
            <a:r>
              <a:rPr lang="ro" sz="2100"/>
              <a:t>A fost un domn pașnic, de unde și porecla “cel Bun”.</a:t>
            </a:r>
            <a:endParaRPr sz="2100"/>
          </a:p>
        </p:txBody>
      </p:sp>
      <p:pic>
        <p:nvPicPr>
          <p:cNvPr id="69" name="Google Shape;69;p17"/>
          <p:cNvPicPr preferRelativeResize="0"/>
          <p:nvPr/>
        </p:nvPicPr>
        <p:blipFill>
          <a:blip r:embed="rId3">
            <a:alphaModFix/>
          </a:blip>
          <a:stretch>
            <a:fillRect/>
          </a:stretch>
        </p:blipFill>
        <p:spPr>
          <a:xfrm>
            <a:off x="196848" y="265325"/>
            <a:ext cx="2753951" cy="3745075"/>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body" idx="1"/>
          </p:nvPr>
        </p:nvSpPr>
        <p:spPr>
          <a:xfrm>
            <a:off x="311700" y="297950"/>
            <a:ext cx="5584200" cy="427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sz="2000"/>
              <a:t>El a gospodărit țara cu multă pricepere și dragoste, timp  de 32 de ani, organizându-se mai bine și sporindu-și avuția.</a:t>
            </a:r>
            <a:endParaRPr sz="2000"/>
          </a:p>
          <a:p>
            <a:pPr marL="0" lvl="0" indent="0" algn="l" rtl="0">
              <a:spcBef>
                <a:spcPts val="1200"/>
              </a:spcBef>
              <a:spcAft>
                <a:spcPts val="0"/>
              </a:spcAft>
              <a:buNone/>
            </a:pPr>
            <a:r>
              <a:rPr lang="ro" sz="2000"/>
              <a:t>Locuitorii au cultivat pământul, asfel grâul, orzul, secara, ovăzul creșteau din belșug. pe dealuri plantau pomi și viță de vie. Pe islazuri păștea turme și vie de oi.</a:t>
            </a:r>
            <a:endParaRPr sz="2000"/>
          </a:p>
          <a:p>
            <a:pPr marL="0" lvl="0" indent="0" algn="l" rtl="0">
              <a:spcBef>
                <a:spcPts val="1200"/>
              </a:spcBef>
              <a:spcAft>
                <a:spcPts val="1200"/>
              </a:spcAft>
              <a:buNone/>
            </a:pPr>
            <a:endParaRPr sz="2000"/>
          </a:p>
        </p:txBody>
      </p:sp>
      <p:pic>
        <p:nvPicPr>
          <p:cNvPr id="75" name="Google Shape;75;p18"/>
          <p:cNvPicPr preferRelativeResize="0"/>
          <p:nvPr/>
        </p:nvPicPr>
        <p:blipFill>
          <a:blip r:embed="rId3">
            <a:alphaModFix/>
          </a:blip>
          <a:stretch>
            <a:fillRect/>
          </a:stretch>
        </p:blipFill>
        <p:spPr>
          <a:xfrm>
            <a:off x="6302475" y="297950"/>
            <a:ext cx="2459075" cy="1377075"/>
          </a:xfrm>
          <a:prstGeom prst="rect">
            <a:avLst/>
          </a:prstGeom>
          <a:noFill/>
          <a:ln>
            <a:noFill/>
          </a:ln>
        </p:spPr>
      </p:pic>
      <p:pic>
        <p:nvPicPr>
          <p:cNvPr id="76" name="Google Shape;76;p18"/>
          <p:cNvPicPr preferRelativeResize="0"/>
          <p:nvPr/>
        </p:nvPicPr>
        <p:blipFill>
          <a:blip r:embed="rId4">
            <a:alphaModFix/>
          </a:blip>
          <a:stretch>
            <a:fillRect/>
          </a:stretch>
        </p:blipFill>
        <p:spPr>
          <a:xfrm>
            <a:off x="6302475" y="1953188"/>
            <a:ext cx="2571750" cy="1781175"/>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5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9"/>
          <p:cNvSpPr txBox="1">
            <a:spLocks noGrp="1"/>
          </p:cNvSpPr>
          <p:nvPr>
            <p:ph type="body" idx="1"/>
          </p:nvPr>
        </p:nvSpPr>
        <p:spPr>
          <a:xfrm>
            <a:off x="311700" y="319700"/>
            <a:ext cx="8520600" cy="424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a:t>Negustorii străini cumpărau de la noi cereale, vite, vin, ceară, miere și ne vindeau unelte, arme. Toate acestea făceu să crească bunăstarea.</a:t>
            </a:r>
            <a:endParaRPr/>
          </a:p>
          <a:p>
            <a:pPr marL="0" lvl="0" indent="0" algn="l" rtl="0">
              <a:spcBef>
                <a:spcPts val="1200"/>
              </a:spcBef>
              <a:spcAft>
                <a:spcPts val="0"/>
              </a:spcAft>
              <a:buNone/>
            </a:pPr>
            <a:r>
              <a:rPr lang="ro"/>
              <a:t>Cei mai mulți locuitori erau țăranii liberi, care plăteau dări statului și veneau la oaste când se anunța vreo primejdie.</a:t>
            </a:r>
            <a:endParaRPr/>
          </a:p>
          <a:p>
            <a:pPr marL="0" lvl="0" indent="0" algn="l" rtl="0">
              <a:spcBef>
                <a:spcPts val="1200"/>
              </a:spcBef>
              <a:spcAft>
                <a:spcPts val="0"/>
              </a:spcAft>
              <a:buNone/>
            </a:pPr>
            <a:r>
              <a:rPr lang="ro"/>
              <a:t> </a:t>
            </a:r>
            <a:endParaRPr/>
          </a:p>
          <a:p>
            <a:pPr marL="0" lvl="0" indent="0" algn="l" rtl="0">
              <a:spcBef>
                <a:spcPts val="1200"/>
              </a:spcBef>
              <a:spcAft>
                <a:spcPts val="1200"/>
              </a:spcAft>
              <a:buNone/>
            </a:pPr>
            <a:endParaRPr/>
          </a:p>
        </p:txBody>
      </p:sp>
      <p:pic>
        <p:nvPicPr>
          <p:cNvPr id="82" name="Google Shape;82;p19"/>
          <p:cNvPicPr preferRelativeResize="0"/>
          <p:nvPr/>
        </p:nvPicPr>
        <p:blipFill>
          <a:blip r:embed="rId3">
            <a:alphaModFix/>
          </a:blip>
          <a:stretch>
            <a:fillRect/>
          </a:stretch>
        </p:blipFill>
        <p:spPr>
          <a:xfrm>
            <a:off x="2806880" y="2362025"/>
            <a:ext cx="3882925" cy="2279400"/>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body" idx="1"/>
          </p:nvPr>
        </p:nvSpPr>
        <p:spPr>
          <a:xfrm>
            <a:off x="311700" y="1751600"/>
            <a:ext cx="8520600" cy="2817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ro" sz="2065"/>
              <a:t>Ca să conducă mai bine țara Alexandru cel Bun a organizat județele, a zidit cetatea de Scaun sau capitală la Suceava (în Moldova). </a:t>
            </a:r>
            <a:endParaRPr sz="2065"/>
          </a:p>
          <a:p>
            <a:pPr marL="0" lvl="0" indent="0" algn="l" rtl="0">
              <a:lnSpc>
                <a:spcPct val="95000"/>
              </a:lnSpc>
              <a:spcBef>
                <a:spcPts val="1200"/>
              </a:spcBef>
              <a:spcAft>
                <a:spcPts val="0"/>
              </a:spcAft>
              <a:buSzPts val="1018"/>
              <a:buNone/>
            </a:pPr>
            <a:r>
              <a:rPr lang="ro" sz="2065"/>
              <a:t>Domnul era și cel mai mare judecător al țării. Tot el conducea oștirea, alcătuită din boieri și din tărani liberi.Ostașii care luptau pe cai formau călărimea. Cei care luptau pe jos alcătuiau pedestrimea.</a:t>
            </a:r>
            <a:endParaRPr sz="2065"/>
          </a:p>
          <a:p>
            <a:pPr marL="0" lvl="0" indent="0" algn="l" rtl="0">
              <a:lnSpc>
                <a:spcPct val="95000"/>
              </a:lnSpc>
              <a:spcBef>
                <a:spcPts val="1200"/>
              </a:spcBef>
              <a:spcAft>
                <a:spcPts val="0"/>
              </a:spcAft>
              <a:buSzPts val="1018"/>
              <a:buNone/>
            </a:pPr>
            <a:endParaRPr sz="2065"/>
          </a:p>
          <a:p>
            <a:pPr marL="0" lvl="0" indent="0" algn="l" rtl="0">
              <a:lnSpc>
                <a:spcPct val="95000"/>
              </a:lnSpc>
              <a:spcBef>
                <a:spcPts val="1200"/>
              </a:spcBef>
              <a:spcAft>
                <a:spcPts val="1200"/>
              </a:spcAft>
              <a:buSzPts val="1018"/>
              <a:buNone/>
            </a:pPr>
            <a:endParaRPr sz="2065"/>
          </a:p>
        </p:txBody>
      </p:sp>
      <p:pic>
        <p:nvPicPr>
          <p:cNvPr id="88" name="Google Shape;88;p20"/>
          <p:cNvPicPr preferRelativeResize="0"/>
          <p:nvPr/>
        </p:nvPicPr>
        <p:blipFill>
          <a:blip r:embed="rId3">
            <a:alphaModFix/>
          </a:blip>
          <a:stretch>
            <a:fillRect/>
          </a:stretch>
        </p:blipFill>
        <p:spPr>
          <a:xfrm>
            <a:off x="3252000" y="151400"/>
            <a:ext cx="2857500" cy="1600200"/>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1"/>
          <p:cNvSpPr txBox="1">
            <a:spLocks noGrp="1"/>
          </p:cNvSpPr>
          <p:nvPr>
            <p:ph type="body" idx="1"/>
          </p:nvPr>
        </p:nvSpPr>
        <p:spPr>
          <a:xfrm>
            <a:off x="311700" y="189200"/>
            <a:ext cx="8520600" cy="437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a:t>Pentru apărarea țării au înălțat cetăți și mănăstiri cu ziduri groase (Mănăstirea Bistrița, din județul Neamț).</a:t>
            </a:r>
            <a:endParaRPr/>
          </a:p>
          <a:p>
            <a:pPr marL="0" lvl="0" indent="0" algn="l" rtl="0">
              <a:spcBef>
                <a:spcPts val="1200"/>
              </a:spcBef>
              <a:spcAft>
                <a:spcPts val="1200"/>
              </a:spcAft>
              <a:buNone/>
            </a:pPr>
            <a:r>
              <a:rPr lang="ro"/>
              <a:t>La Curtea domnească din Suceava au fost aduși oameni care scriau frumos, pentru a întocmi actele, pe care voievodul le sigila cu pecetea. Sigiliul Moldovei reprezenta un cap de bour.</a:t>
            </a:r>
            <a:endParaRPr/>
          </a:p>
        </p:txBody>
      </p:sp>
      <p:pic>
        <p:nvPicPr>
          <p:cNvPr id="94" name="Google Shape;94;p21"/>
          <p:cNvPicPr preferRelativeResize="0"/>
          <p:nvPr/>
        </p:nvPicPr>
        <p:blipFill>
          <a:blip r:embed="rId3">
            <a:alphaModFix/>
          </a:blip>
          <a:stretch>
            <a:fillRect/>
          </a:stretch>
        </p:blipFill>
        <p:spPr>
          <a:xfrm>
            <a:off x="3197079" y="2126679"/>
            <a:ext cx="3481875" cy="2317050"/>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o"/>
              <a:t>Simțindu se frați de același neam Alexandru cel Bun și Mircea cel Bătrân s-au ajutat de multe ori unul pe celălalt, au iscălit împreună tratatele de prieteniile cu Polonia și Ungaria. </a:t>
            </a:r>
            <a:endParaRPr/>
          </a:p>
        </p:txBody>
      </p:sp>
      <p:pic>
        <p:nvPicPr>
          <p:cNvPr id="100" name="Google Shape;100;p22"/>
          <p:cNvPicPr preferRelativeResize="0"/>
          <p:nvPr/>
        </p:nvPicPr>
        <p:blipFill>
          <a:blip r:embed="rId3">
            <a:alphaModFix/>
          </a:blip>
          <a:stretch>
            <a:fillRect/>
          </a:stretch>
        </p:blipFill>
        <p:spPr>
          <a:xfrm>
            <a:off x="485825" y="2839388"/>
            <a:ext cx="2952750" cy="1552575"/>
          </a:xfrm>
          <a:prstGeom prst="rect">
            <a:avLst/>
          </a:prstGeom>
          <a:noFill/>
          <a:ln>
            <a:noFill/>
          </a:ln>
        </p:spPr>
      </p:pic>
      <p:pic>
        <p:nvPicPr>
          <p:cNvPr id="101" name="Google Shape;101;p22"/>
          <p:cNvPicPr preferRelativeResize="0"/>
          <p:nvPr/>
        </p:nvPicPr>
        <p:blipFill>
          <a:blip r:embed="rId4">
            <a:alphaModFix/>
          </a:blip>
          <a:stretch>
            <a:fillRect/>
          </a:stretch>
        </p:blipFill>
        <p:spPr>
          <a:xfrm>
            <a:off x="6584275" y="2284488"/>
            <a:ext cx="1847850" cy="2466975"/>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3"/>
          <p:cNvSpPr txBox="1">
            <a:spLocks noGrp="1"/>
          </p:cNvSpPr>
          <p:nvPr>
            <p:ph type="body" idx="1"/>
          </p:nvPr>
        </p:nvSpPr>
        <p:spPr>
          <a:xfrm>
            <a:off x="311700" y="1950825"/>
            <a:ext cx="8520600" cy="3077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o" sz="2000"/>
              <a:t>Alexandru Vodă i-a înfrânt pe tătarii prădalnici și a ajutat, în două rânduri, pe regele Poloniei în lupta cu Cavalerii Teutoni (nobilii de neam german). Deși nu erau decât un pâlc de 400 de călăreți, românii au făcut mare izbândă. Victoria lor a silit pe Cavalerii Teutoni să încheie pace cu Polonia să dea înapoi teritoriile cucerite și prăzile luate. </a:t>
            </a:r>
            <a:endParaRPr sz="2000"/>
          </a:p>
        </p:txBody>
      </p:sp>
      <p:pic>
        <p:nvPicPr>
          <p:cNvPr id="107" name="Google Shape;107;p23"/>
          <p:cNvPicPr preferRelativeResize="0"/>
          <p:nvPr/>
        </p:nvPicPr>
        <p:blipFill>
          <a:blip r:embed="rId3">
            <a:alphaModFix/>
          </a:blip>
          <a:stretch>
            <a:fillRect/>
          </a:stretch>
        </p:blipFill>
        <p:spPr>
          <a:xfrm>
            <a:off x="2224175" y="127025"/>
            <a:ext cx="4089875" cy="1780300"/>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3753775" y="0"/>
            <a:ext cx="5687400" cy="3828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ro" sz="2000"/>
              <a:t>După o domnie îndelungată în timpul căreia Moldova se întindea până la mare la Cetatea Albă și Chilia, adică de la Carpați până la Nistru și Marea Neagră, Alexandru cel Bun s-a stins din viață mulțumit și împăcat că și a făcut datoria către țară și către popor. </a:t>
            </a:r>
            <a:endParaRPr sz="2000"/>
          </a:p>
          <a:p>
            <a:pPr marL="0" lvl="0" indent="0" algn="l" rtl="0">
              <a:lnSpc>
                <a:spcPct val="95000"/>
              </a:lnSpc>
              <a:spcBef>
                <a:spcPts val="1200"/>
              </a:spcBef>
              <a:spcAft>
                <a:spcPts val="1200"/>
              </a:spcAft>
              <a:buNone/>
            </a:pPr>
            <a:endParaRPr/>
          </a:p>
        </p:txBody>
      </p:sp>
      <p:pic>
        <p:nvPicPr>
          <p:cNvPr id="113" name="Google Shape;113;p24"/>
          <p:cNvPicPr preferRelativeResize="0"/>
          <p:nvPr/>
        </p:nvPicPr>
        <p:blipFill rotWithShape="1">
          <a:blip r:embed="rId3">
            <a:alphaModFix/>
          </a:blip>
          <a:srcRect l="1105" t="-16570" r="27541" b="16569"/>
          <a:stretch/>
        </p:blipFill>
        <p:spPr>
          <a:xfrm>
            <a:off x="195725" y="0"/>
            <a:ext cx="3360125" cy="2328176"/>
          </a:xfrm>
          <a:prstGeom prst="rect">
            <a:avLst/>
          </a:prstGeom>
          <a:noFill/>
          <a:ln>
            <a:noFill/>
          </a:ln>
        </p:spPr>
      </p:pic>
      <p:sp>
        <p:nvSpPr>
          <p:cNvPr id="114" name="Google Shape;114;p24"/>
          <p:cNvSpPr txBox="1"/>
          <p:nvPr/>
        </p:nvSpPr>
        <p:spPr>
          <a:xfrm>
            <a:off x="611125" y="2777275"/>
            <a:ext cx="747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15" name="Google Shape;115;p24"/>
          <p:cNvSpPr txBox="1"/>
          <p:nvPr/>
        </p:nvSpPr>
        <p:spPr>
          <a:xfrm>
            <a:off x="195725" y="2712025"/>
            <a:ext cx="8853900" cy="16470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1200"/>
              </a:spcAft>
              <a:buNone/>
            </a:pPr>
            <a:r>
              <a:rPr lang="ro" sz="2000">
                <a:solidFill>
                  <a:schemeClr val="dk2"/>
                </a:solidFill>
                <a:latin typeface="Source Code Pro"/>
                <a:ea typeface="Source Code Pro"/>
                <a:cs typeface="Source Code Pro"/>
                <a:sym typeface="Source Code Pro"/>
              </a:rPr>
              <a:t>A fost înmormântat la Mănăstirea Bistrița, zidită de dânsul, într- un loc frumos și bine adăpostit, lângă Piatra Neamț. Pentru că a cârmuit țara cu pricepere și cu blândețe poporul l-a cinstit și îl va cinsti întotdeauna. </a:t>
            </a:r>
            <a:endParaRPr sz="2000">
              <a:solidFill>
                <a:schemeClr val="dk2"/>
              </a:solidFill>
              <a:latin typeface="Source Code Pro"/>
              <a:ea typeface="Source Code Pro"/>
              <a:cs typeface="Source Code Pro"/>
              <a:sym typeface="Source Code Pr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14:gallery dir="l"/>
      </p:transition>
    </mc:Choice>
    <mc:Fallback>
      <p:transition spd="slow">
        <p:fade/>
      </p:transition>
    </mc:Fallback>
  </mc:AlternateContent>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On-screen Show (16:9)</PresentationFormat>
  <Paragraphs>18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Amatic SC</vt:lpstr>
      <vt:lpstr>Source Code Pro</vt:lpstr>
      <vt:lpstr>Beach Day</vt:lpstr>
      <vt:lpstr>alexandru cel bun (1400-1432)</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alexandru cel bun (1400-1432)</dc:title>
  <dc:creator>BM</dc:creator>
  <cp:lastModifiedBy>BM</cp:lastModifiedBy>
  <cp:revision>1</cp:revision>
  <dcterms:modified xsi:type="dcterms:W3CDTF">2025-04-23T21:53:00Z</dcterms:modified>
</cp:coreProperties>
</file>