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</p:sldMasterIdLst>
  <p:sldIdLst>
    <p:sldId id="266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us" initials="K" lastIdx="1" clrIdx="0">
    <p:extLst>
      <p:ext uri="{19B8F6BF-5375-455C-9EA6-DF929625EA0E}">
        <p15:presenceInfo xmlns:p15="http://schemas.microsoft.com/office/powerpoint/2012/main" userId="Kla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42" d="100"/>
          <a:sy n="42" d="100"/>
        </p:scale>
        <p:origin x="9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85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8572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29403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94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85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85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37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75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02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37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907D986-8816-4272-A432-0437A28A9828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84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2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2618" y="3107635"/>
            <a:ext cx="5009749" cy="1858937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Domeniul</a:t>
            </a:r>
            <a:r>
              <a:rPr lang="en-US" sz="4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Om </a:t>
            </a:r>
            <a:r>
              <a:rPr lang="ro-RO" sz="4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și Societate</a:t>
            </a:r>
            <a:endParaRPr lang="en-US" sz="4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5022" y="1297063"/>
            <a:ext cx="5724939" cy="1195346"/>
          </a:xfrm>
        </p:spPr>
        <p:txBody>
          <a:bodyPr>
            <a:normAutofit/>
          </a:bodyPr>
          <a:lstStyle/>
          <a:p>
            <a:pPr algn="ctr"/>
            <a:r>
              <a:rPr lang="ro-RO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”Crizantema”</a:t>
            </a:r>
            <a:endParaRPr lang="en-US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1934BC-E6C8-4B30-9A49-8FBCE3806D4A}"/>
              </a:ext>
            </a:extLst>
          </p:cNvPr>
          <p:cNvSpPr txBox="1"/>
          <p:nvPr/>
        </p:nvSpPr>
        <p:spPr>
          <a:xfrm>
            <a:off x="6691067" y="5560937"/>
            <a:ext cx="49313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Nivel II – Grupa mare</a:t>
            </a:r>
          </a:p>
        </p:txBody>
      </p: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D077A-23C5-4EDC-B1E7-33028ADA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2917371"/>
            <a:ext cx="6178731" cy="2917372"/>
          </a:xfrm>
        </p:spPr>
        <p:txBody>
          <a:bodyPr>
            <a:normAutofit/>
          </a:bodyPr>
          <a:lstStyle/>
          <a:p>
            <a:pPr algn="ctr"/>
            <a:r>
              <a:rPr lang="ro-RO" sz="5400" b="1" u="sng" dirty="0">
                <a:latin typeface="Comic Sans MS" panose="030F0702030302020204" pitchFamily="66" charset="0"/>
              </a:rPr>
              <a:t>Activitate practică</a:t>
            </a:r>
            <a:br>
              <a:rPr lang="ro-RO" sz="5400" b="1" u="sng" dirty="0">
                <a:latin typeface="Comic Sans MS" panose="030F0702030302020204" pitchFamily="66" charset="0"/>
              </a:rPr>
            </a:br>
            <a:r>
              <a:rPr lang="ro-RO" sz="5400" b="1" u="sng" dirty="0">
                <a:latin typeface="Comic Sans MS" panose="030F0702030302020204" pitchFamily="66" charset="0"/>
              </a:rPr>
              <a:t>-lipire-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321508-3E28-4B7A-8E8A-59225615E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263" r="1421" b="4866"/>
          <a:stretch/>
        </p:blipFill>
        <p:spPr>
          <a:xfrm rot="16200000">
            <a:off x="5436754" y="963941"/>
            <a:ext cx="5805819" cy="4487327"/>
          </a:xfrm>
        </p:spPr>
      </p:pic>
    </p:spTree>
    <p:extLst>
      <p:ext uri="{BB962C8B-B14F-4D97-AF65-F5344CB8AC3E}">
        <p14:creationId xmlns:p14="http://schemas.microsoft.com/office/powerpoint/2010/main" val="3622852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6EE285-B52F-4F41-89D4-58A6BFBEDA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2" t="5291" b="10053"/>
          <a:stretch/>
        </p:blipFill>
        <p:spPr>
          <a:xfrm>
            <a:off x="3918856" y="526143"/>
            <a:ext cx="7953829" cy="5805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96200D-A589-43A8-B70D-2676E86D9190}"/>
              </a:ext>
            </a:extLst>
          </p:cNvPr>
          <p:cNvSpPr txBox="1"/>
          <p:nvPr/>
        </p:nvSpPr>
        <p:spPr>
          <a:xfrm>
            <a:off x="493486" y="2191658"/>
            <a:ext cx="31786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Pentru activitatea practică aveţi nevoie de: hârtie colorată, hârtie creponată, foarfecă şi lipici solid</a:t>
            </a:r>
            <a:r>
              <a:rPr lang="ro-RO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o-RO" sz="2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9224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A43FDC-DDE4-415C-AB40-B7D661636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28" y="662214"/>
            <a:ext cx="7378096" cy="55335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019F50-D527-41D5-A629-7B42B7FFE134}"/>
              </a:ext>
            </a:extLst>
          </p:cNvPr>
          <p:cNvSpPr txBox="1"/>
          <p:nvPr/>
        </p:nvSpPr>
        <p:spPr>
          <a:xfrm>
            <a:off x="1230446" y="1069155"/>
            <a:ext cx="2960915" cy="471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825"/>
              </a:spcAft>
            </a:pPr>
            <a:r>
              <a:rPr lang="ro-RO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Decupează </a:t>
            </a:r>
            <a:r>
              <a:rPr lang="x-none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din hârtie colorată un ghiveci,</a:t>
            </a:r>
            <a:r>
              <a:rPr lang="ro-RO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x-none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tulpină, două frunze şi fâşii din hârtie creponată</a:t>
            </a:r>
            <a:r>
              <a:rPr lang="ro-RO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colorată</a:t>
            </a:r>
            <a:r>
              <a:rPr lang="x-none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o-RO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52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C1CF5E-0AB3-44B2-AF30-3FEA858CD33A}"/>
              </a:ext>
            </a:extLst>
          </p:cNvPr>
          <p:cNvSpPr txBox="1"/>
          <p:nvPr/>
        </p:nvSpPr>
        <p:spPr>
          <a:xfrm>
            <a:off x="2772229" y="508000"/>
            <a:ext cx="728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Între timp ha</a:t>
            </a:r>
            <a:r>
              <a:rPr lang="ro-RO" sz="28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x-none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ro-RO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x-none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să încălzim mâinile</a:t>
            </a:r>
            <a:r>
              <a:rPr lang="ro-RO" sz="28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o-RO" sz="28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C99DFD-1641-4F3B-943D-11D9BDAF1EE2}"/>
              </a:ext>
            </a:extLst>
          </p:cNvPr>
          <p:cNvSpPr txBox="1"/>
          <p:nvPr/>
        </p:nvSpPr>
        <p:spPr>
          <a:xfrm>
            <a:off x="2365828" y="1465943"/>
            <a:ext cx="7692571" cy="4964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x-none" sz="20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"Mana lebăda o fac ,</a:t>
            </a:r>
            <a:endParaRPr lang="ro-RO" sz="2000" b="1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x-none" sz="20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Care dă mereu din cap,</a:t>
            </a:r>
            <a:endParaRPr lang="ro-RO" sz="2000" b="1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x-none" sz="20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Lebedele-n jur privesc,</a:t>
            </a:r>
            <a:endParaRPr lang="ro-RO" sz="2000" b="1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x-none" sz="20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Mâinile eu le rotesc,</a:t>
            </a:r>
            <a:endParaRPr lang="ro-RO" sz="2000" b="1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x-none" sz="20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Mâinile nu stau deloc</a:t>
            </a:r>
            <a:endParaRPr lang="ro-RO" sz="2000" b="1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x-none" sz="20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Şi se pregătesc de joc.</a:t>
            </a:r>
            <a:endParaRPr lang="ro-RO" sz="2000" b="1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o-RO" sz="2000" b="1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x-none" sz="20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Degetele-mi sunt petale</a:t>
            </a:r>
            <a:endParaRPr lang="ro-RO" sz="2000" b="1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x-none" sz="20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Le deschid ca la o floare.</a:t>
            </a:r>
            <a:r>
              <a:rPr lang="ro-RO" sz="20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0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Boboc-floare, boboc-floare</a:t>
            </a:r>
            <a:endParaRPr lang="ro-RO" sz="2000" b="1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x-none" sz="20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Ploaia cade nencetat</a:t>
            </a:r>
            <a:endParaRPr lang="ro-RO" sz="2000" b="1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x-none" sz="20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Vârful degetelor bat</a:t>
            </a:r>
            <a:endParaRPr lang="ro-RO" sz="2000" b="1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x-none" sz="20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Şi apoi le răsfiram</a:t>
            </a:r>
            <a:endParaRPr lang="ro-RO" sz="2000" b="1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x-none" sz="20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Şi la un pian cântăm".</a:t>
            </a:r>
            <a:endParaRPr lang="ro-RO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o-RO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86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67A8E9-2224-4B44-BFD8-7DDB9D83BA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6" t="5979" r="4087" b="4921"/>
          <a:stretch/>
        </p:blipFill>
        <p:spPr>
          <a:xfrm rot="16200000">
            <a:off x="5060331" y="1344102"/>
            <a:ext cx="6252027" cy="44419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96AF41-EBAF-4BDD-B7F9-8434E7CDE075}"/>
              </a:ext>
            </a:extLst>
          </p:cNvPr>
          <p:cNvSpPr txBox="1"/>
          <p:nvPr/>
        </p:nvSpPr>
        <p:spPr>
          <a:xfrm>
            <a:off x="1640115" y="1494971"/>
            <a:ext cx="3352800" cy="389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825"/>
              </a:spcAft>
            </a:pPr>
            <a:r>
              <a:rPr lang="x-none" sz="3200" b="1" u="sng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Pasul 1:</a:t>
            </a:r>
            <a:r>
              <a:rPr lang="x-none" sz="32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o-RO" sz="3200" b="1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825"/>
              </a:spcAft>
            </a:pPr>
            <a:endParaRPr lang="ro-RO" sz="3200" b="1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825"/>
              </a:spcAft>
            </a:pPr>
            <a:r>
              <a:rPr lang="x-none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Lipeşte ghiveciul, tulpina şi frunzele pe o foaie albă.</a:t>
            </a:r>
            <a:endParaRPr lang="ro-RO" sz="32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7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E5AE12-51BC-47A6-860F-62F55F72D2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49" t="14815"/>
          <a:stretch/>
        </p:blipFill>
        <p:spPr>
          <a:xfrm>
            <a:off x="6241142" y="409903"/>
            <a:ext cx="4383316" cy="60381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260368-6C0A-445B-819A-158F3B8A1C5D}"/>
              </a:ext>
            </a:extLst>
          </p:cNvPr>
          <p:cNvSpPr txBox="1"/>
          <p:nvPr/>
        </p:nvSpPr>
        <p:spPr>
          <a:xfrm>
            <a:off x="1959429" y="1277257"/>
            <a:ext cx="32657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u="sng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Pasul 2:</a:t>
            </a:r>
            <a:endParaRPr lang="ro-RO" sz="3200" b="1" u="sng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x-none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o-RO" sz="32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x-none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Pune lipici deasupra tulpinii în formă de cerc</a:t>
            </a:r>
            <a:r>
              <a:rPr lang="ro-RO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o-RO" sz="32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54228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7615AB-6EAC-4DE7-A42D-6284B8C2D5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3" b="3439"/>
          <a:stretch/>
        </p:blipFill>
        <p:spPr>
          <a:xfrm rot="5400000">
            <a:off x="5685690" y="1035679"/>
            <a:ext cx="6056086" cy="47866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E0CA66-A202-47EF-B5FF-EC2D54C267FA}"/>
              </a:ext>
            </a:extLst>
          </p:cNvPr>
          <p:cNvSpPr txBox="1"/>
          <p:nvPr/>
        </p:nvSpPr>
        <p:spPr>
          <a:xfrm>
            <a:off x="1959429" y="1277257"/>
            <a:ext cx="3265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u="sng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Pasul </a:t>
            </a:r>
            <a:r>
              <a:rPr lang="ro-RO" sz="3200" b="1" u="sng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x-none" sz="3200" b="1" u="sng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o-RO" sz="3200" b="1" u="sng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x-none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o-RO" sz="32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o-RO" sz="32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Lipeşte</a:t>
            </a:r>
            <a:r>
              <a:rPr lang="ro-RO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32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ro-RO" sz="3200" b="1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â</a:t>
            </a:r>
            <a:r>
              <a:rPr lang="ro-RO" sz="32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şiile</a:t>
            </a:r>
            <a:r>
              <a:rPr lang="ro-RO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din hârtie creponată suprapuse.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309615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393510-FB12-408B-805E-5404D552EC4F}"/>
              </a:ext>
            </a:extLst>
          </p:cNvPr>
          <p:cNvSpPr txBox="1"/>
          <p:nvPr/>
        </p:nvSpPr>
        <p:spPr>
          <a:xfrm>
            <a:off x="2264230" y="2815771"/>
            <a:ext cx="7939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SPOR LA LUCRU !</a:t>
            </a:r>
          </a:p>
        </p:txBody>
      </p:sp>
    </p:spTree>
    <p:extLst>
      <p:ext uri="{BB962C8B-B14F-4D97-AF65-F5344CB8AC3E}">
        <p14:creationId xmlns:p14="http://schemas.microsoft.com/office/powerpoint/2010/main" val="3257464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502</TotalTime>
  <Words>167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Gill Sans MT</vt:lpstr>
      <vt:lpstr>Gallery</vt:lpstr>
      <vt:lpstr>Domeniul Om și Societate</vt:lpstr>
      <vt:lpstr>Activitate practică -lipire-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Domeniul Om și Societate</dc:title>
  <dc:creator>Klaus</dc:creator>
  <cp:lastModifiedBy>Klaus</cp:lastModifiedBy>
  <cp:revision>11</cp:revision>
  <dcterms:created xsi:type="dcterms:W3CDTF">2020-11-19T09:35:56Z</dcterms:created>
  <dcterms:modified xsi:type="dcterms:W3CDTF">2025-03-17T13:46:26Z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