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1" Type="http://schemas.openxmlformats.org/officeDocument/2006/relationships/image" Target="../media/image5.png"/><Relationship Id="rId12" Type="http://schemas.openxmlformats.org/officeDocument/2006/relationships/image" Target="../media/image6.png"/><Relationship Id="rId13" Type="http://schemas.openxmlformats.org/officeDocument/2006/relationships/image" Target="../media/image7.png"/><Relationship Id="rId14" Type="http://schemas.openxmlformats.org/officeDocument/2006/relationships/image" Target="../media/image8.png"/><Relationship Id="rId15" Type="http://schemas.openxmlformats.org/officeDocument/2006/relationships/image" Target="../media/image9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525" y="0"/>
            <a:ext cx="1166018" cy="2367026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0" y="3549650"/>
            <a:ext cx="219075" cy="66040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0" y="4481448"/>
            <a:ext cx="242887" cy="2362263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23837" y="4867274"/>
            <a:ext cx="975518" cy="1990725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1372005" y="0"/>
            <a:ext cx="529546" cy="627126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1531600" y="5551551"/>
            <a:ext cx="508000" cy="1296924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1631548" y="4825"/>
            <a:ext cx="384175" cy="1725549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1441048" y="4867275"/>
            <a:ext cx="384301" cy="19812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28542" y="2688716"/>
            <a:ext cx="5534914" cy="9273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8563" y="1799504"/>
            <a:ext cx="10377805" cy="17989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8" Type="http://schemas.openxmlformats.org/officeDocument/2006/relationships/image" Target="../media/image16.png"/><Relationship Id="rId9" Type="http://schemas.openxmlformats.org/officeDocument/2006/relationships/image" Target="../media/image17.png"/><Relationship Id="rId10" Type="http://schemas.openxmlformats.org/officeDocument/2006/relationships/image" Target="../media/image18.png"/><Relationship Id="rId11" Type="http://schemas.openxmlformats.org/officeDocument/2006/relationships/image" Target="../media/image19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23950" y="4021201"/>
            <a:ext cx="190500" cy="188849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866775" y="0"/>
            <a:ext cx="1407795" cy="2708275"/>
            <a:chOff x="866775" y="0"/>
            <a:chExt cx="1407795" cy="2708275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38212" y="0"/>
              <a:ext cx="1335944" cy="2708275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66775" y="4825"/>
              <a:ext cx="238125" cy="1089025"/>
            </a:xfrm>
            <a:prstGeom prst="rect">
              <a:avLst/>
            </a:prstGeom>
          </p:spPr>
        </p:pic>
      </p:grpSp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0" y="9398"/>
            <a:ext cx="523875" cy="4662551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61975" y="5480050"/>
            <a:ext cx="514350" cy="1373187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95325" y="4825"/>
            <a:ext cx="385762" cy="1739900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4881498"/>
            <a:ext cx="442912" cy="1957449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95312" y="4825"/>
            <a:ext cx="814387" cy="4025773"/>
          </a:xfrm>
          <a:prstGeom prst="rect">
            <a:avLst/>
          </a:prstGeom>
        </p:spPr>
      </p:pic>
      <p:grpSp>
        <p:nvGrpSpPr>
          <p:cNvPr id="11" name="object 11" descr=""/>
          <p:cNvGrpSpPr/>
          <p:nvPr/>
        </p:nvGrpSpPr>
        <p:grpSpPr>
          <a:xfrm>
            <a:off x="504825" y="9525"/>
            <a:ext cx="1793239" cy="6848475"/>
            <a:chOff x="504825" y="9525"/>
            <a:chExt cx="1793239" cy="6848475"/>
          </a:xfrm>
        </p:grpSpPr>
        <p:pic>
          <p:nvPicPr>
            <p:cNvPr id="12" name="object 12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19275" y="4867275"/>
              <a:ext cx="978630" cy="1990725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04825" y="9525"/>
              <a:ext cx="833501" cy="6834187"/>
            </a:xfrm>
            <a:prstGeom prst="rect">
              <a:avLst/>
            </a:prstGeom>
          </p:spPr>
        </p:pic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97510">
              <a:lnSpc>
                <a:spcPct val="100000"/>
              </a:lnSpc>
              <a:spcBef>
                <a:spcPts val="100"/>
              </a:spcBef>
            </a:pPr>
            <a:r>
              <a:rPr dirty="0" sz="4800" spc="-465">
                <a:latin typeface="Trebuchet MS"/>
                <a:cs typeface="Trebuchet MS"/>
              </a:rPr>
              <a:t>TEXTUL</a:t>
            </a:r>
            <a:r>
              <a:rPr dirty="0" sz="4800" spc="-125">
                <a:latin typeface="Trebuchet MS"/>
                <a:cs typeface="Trebuchet MS"/>
              </a:rPr>
              <a:t> </a:t>
            </a:r>
            <a:r>
              <a:rPr dirty="0" sz="4800" spc="15"/>
              <a:t>DRAM</a:t>
            </a:r>
            <a:r>
              <a:rPr dirty="0" sz="4800" spc="-500"/>
              <a:t>A</a:t>
            </a:r>
            <a:r>
              <a:rPr dirty="0" sz="4800" spc="15"/>
              <a:t>TIC</a:t>
            </a:r>
            <a:endParaRPr sz="4800">
              <a:latin typeface="Trebuchet MS"/>
              <a:cs typeface="Trebuchet MS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976365" y="4641926"/>
            <a:ext cx="4612640" cy="82359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6350">
              <a:lnSpc>
                <a:spcPct val="100000"/>
              </a:lnSpc>
              <a:spcBef>
                <a:spcPts val="105"/>
              </a:spcBef>
            </a:pPr>
            <a:r>
              <a:rPr dirty="0" sz="2000" spc="-160">
                <a:solidFill>
                  <a:srgbClr val="82FFFF"/>
                </a:solidFill>
                <a:latin typeface="Trebuchet MS"/>
                <a:cs typeface="Trebuchet MS"/>
              </a:rPr>
              <a:t>PROF.</a:t>
            </a:r>
            <a:r>
              <a:rPr dirty="0" sz="2000" spc="-65">
                <a:solidFill>
                  <a:srgbClr val="82FFFF"/>
                </a:solidFill>
                <a:latin typeface="Trebuchet MS"/>
                <a:cs typeface="Trebuchet MS"/>
              </a:rPr>
              <a:t> </a:t>
            </a:r>
            <a:r>
              <a:rPr dirty="0" sz="2000" spc="-35">
                <a:solidFill>
                  <a:srgbClr val="82FFFF"/>
                </a:solidFill>
                <a:latin typeface="Trebuchet MS"/>
                <a:cs typeface="Trebuchet MS"/>
              </a:rPr>
              <a:t>GHERGHINOIU</a:t>
            </a:r>
            <a:r>
              <a:rPr dirty="0" sz="2000" spc="-70">
                <a:solidFill>
                  <a:srgbClr val="82FFFF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82FFFF"/>
                </a:solidFill>
                <a:latin typeface="Trebuchet MS"/>
                <a:cs typeface="Trebuchet MS"/>
              </a:rPr>
              <a:t>ELENA</a:t>
            </a:r>
            <a:r>
              <a:rPr dirty="0" sz="2000" spc="-20">
                <a:solidFill>
                  <a:srgbClr val="82FFFF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82FFFF"/>
                </a:solidFill>
                <a:latin typeface="Trebuchet MS"/>
                <a:cs typeface="Trebuchet MS"/>
              </a:rPr>
              <a:t>MIHAELA</a:t>
            </a:r>
            <a:endParaRPr sz="2000">
              <a:latin typeface="Trebuchet MS"/>
              <a:cs typeface="Trebuchet MS"/>
            </a:endParaRPr>
          </a:p>
          <a:p>
            <a:pPr algn="r" marR="5080">
              <a:lnSpc>
                <a:spcPct val="100000"/>
              </a:lnSpc>
              <a:spcBef>
                <a:spcPts val="1475"/>
              </a:spcBef>
            </a:pPr>
            <a:r>
              <a:rPr dirty="0" sz="2000">
                <a:solidFill>
                  <a:srgbClr val="82FFFF"/>
                </a:solidFill>
                <a:latin typeface="Microsoft Sans Serif"/>
                <a:cs typeface="Microsoft Sans Serif"/>
              </a:rPr>
              <a:t>Ș</a:t>
            </a:r>
            <a:r>
              <a:rPr dirty="0" sz="2000">
                <a:solidFill>
                  <a:srgbClr val="82FFFF"/>
                </a:solidFill>
                <a:latin typeface="Trebuchet MS"/>
                <a:cs typeface="Trebuchet MS"/>
              </a:rPr>
              <a:t>COALA</a:t>
            </a:r>
            <a:r>
              <a:rPr dirty="0" sz="2000" spc="-55">
                <a:solidFill>
                  <a:srgbClr val="82FFFF"/>
                </a:solidFill>
                <a:latin typeface="Trebuchet MS"/>
                <a:cs typeface="Trebuchet MS"/>
              </a:rPr>
              <a:t> </a:t>
            </a:r>
            <a:r>
              <a:rPr dirty="0" sz="2000" spc="-25">
                <a:solidFill>
                  <a:srgbClr val="82FFFF"/>
                </a:solidFill>
                <a:latin typeface="Trebuchet MS"/>
                <a:cs typeface="Trebuchet MS"/>
              </a:rPr>
              <a:t>GIMNAZIALĂ</a:t>
            </a:r>
            <a:r>
              <a:rPr dirty="0" sz="2000" spc="-95">
                <a:solidFill>
                  <a:srgbClr val="82FFFF"/>
                </a:solidFill>
                <a:latin typeface="Trebuchet MS"/>
                <a:cs typeface="Trebuchet MS"/>
              </a:rPr>
              <a:t> </a:t>
            </a:r>
            <a:r>
              <a:rPr dirty="0" sz="2000" spc="-60">
                <a:solidFill>
                  <a:srgbClr val="82FFFF"/>
                </a:solidFill>
                <a:latin typeface="Trebuchet MS"/>
                <a:cs typeface="Trebuchet MS"/>
              </a:rPr>
              <a:t>NR.13</a:t>
            </a:r>
            <a:r>
              <a:rPr dirty="0" sz="2000" spc="-55">
                <a:solidFill>
                  <a:srgbClr val="82FFFF"/>
                </a:solidFill>
                <a:latin typeface="Trebuchet MS"/>
                <a:cs typeface="Trebuchet MS"/>
              </a:rPr>
              <a:t> </a:t>
            </a:r>
            <a:r>
              <a:rPr dirty="0" sz="2000" spc="254">
                <a:solidFill>
                  <a:srgbClr val="82FFFF"/>
                </a:solidFill>
                <a:latin typeface="Trebuchet MS"/>
                <a:cs typeface="Trebuchet MS"/>
              </a:rPr>
              <a:t>–</a:t>
            </a:r>
            <a:r>
              <a:rPr dirty="0" sz="2000" spc="-60">
                <a:solidFill>
                  <a:srgbClr val="82FFFF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82FFFF"/>
                </a:solidFill>
                <a:latin typeface="Trebuchet MS"/>
                <a:cs typeface="Trebuchet MS"/>
              </a:rPr>
              <a:t>RM.</a:t>
            </a:r>
            <a:r>
              <a:rPr dirty="0" sz="2000" spc="-70">
                <a:solidFill>
                  <a:srgbClr val="82FFFF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82FFFF"/>
                </a:solidFill>
                <a:latin typeface="Trebuchet MS"/>
                <a:cs typeface="Trebuchet MS"/>
              </a:rPr>
              <a:t>VÂLCEA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25" y="0"/>
            <a:ext cx="1166018" cy="236702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3549650"/>
            <a:ext cx="219075" cy="660400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0" y="4481448"/>
            <a:ext cx="1199515" cy="2376805"/>
            <a:chOff x="0" y="4481448"/>
            <a:chExt cx="1199515" cy="2376805"/>
          </a:xfrm>
        </p:grpSpPr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4481448"/>
              <a:ext cx="242887" cy="2362263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23837" y="4867274"/>
              <a:ext cx="975518" cy="1990725"/>
            </a:xfrm>
            <a:prstGeom prst="rect">
              <a:avLst/>
            </a:prstGeom>
          </p:spPr>
        </p:pic>
      </p:grpSp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372005" y="0"/>
            <a:ext cx="529546" cy="627126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531600" y="5551551"/>
            <a:ext cx="508000" cy="1296924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631548" y="4825"/>
            <a:ext cx="384175" cy="1725549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1441048" y="4867275"/>
            <a:ext cx="384301" cy="1981200"/>
          </a:xfrm>
          <a:prstGeom prst="rect">
            <a:avLst/>
          </a:prstGeom>
        </p:spPr>
      </p:pic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705713" y="656082"/>
            <a:ext cx="10273665" cy="11233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9144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0000"/>
                </a:solidFill>
              </a:rPr>
              <a:t>TEXTUL</a:t>
            </a:r>
            <a:r>
              <a:rPr dirty="0" spc="19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DRAMATIC</a:t>
            </a:r>
            <a:r>
              <a:rPr dirty="0" spc="290">
                <a:solidFill>
                  <a:srgbClr val="FF0000"/>
                </a:solidFill>
              </a:rPr>
              <a:t> </a:t>
            </a:r>
            <a:r>
              <a:rPr dirty="0"/>
              <a:t>ESTE</a:t>
            </a:r>
            <a:r>
              <a:rPr dirty="0" spc="280"/>
              <a:t> </a:t>
            </a:r>
            <a:r>
              <a:rPr dirty="0"/>
              <a:t>SCRIS</a:t>
            </a:r>
            <a:r>
              <a:rPr dirty="0" spc="280"/>
              <a:t> </a:t>
            </a:r>
            <a:r>
              <a:rPr dirty="0"/>
              <a:t>CU</a:t>
            </a:r>
            <a:r>
              <a:rPr dirty="0" spc="275"/>
              <a:t> </a:t>
            </a:r>
            <a:r>
              <a:rPr dirty="0"/>
              <a:t>SCOPUL</a:t>
            </a:r>
            <a:r>
              <a:rPr dirty="0" spc="210"/>
              <a:t> </a:t>
            </a:r>
            <a:r>
              <a:rPr dirty="0"/>
              <a:t>DE</a:t>
            </a:r>
            <a:r>
              <a:rPr dirty="0" spc="285"/>
              <a:t> </a:t>
            </a:r>
            <a:r>
              <a:rPr dirty="0"/>
              <a:t>A</a:t>
            </a:r>
            <a:r>
              <a:rPr dirty="0" spc="170"/>
              <a:t> </a:t>
            </a:r>
            <a:r>
              <a:rPr dirty="0"/>
              <a:t>FI</a:t>
            </a:r>
            <a:r>
              <a:rPr dirty="0" spc="285"/>
              <a:t> </a:t>
            </a:r>
            <a:r>
              <a:rPr dirty="0"/>
              <a:t>JUCAT</a:t>
            </a:r>
            <a:r>
              <a:rPr dirty="0" spc="250"/>
              <a:t> </a:t>
            </a:r>
            <a:r>
              <a:rPr dirty="0" spc="-25"/>
              <a:t>PE </a:t>
            </a:r>
            <a:r>
              <a:rPr dirty="0"/>
              <a:t>SCENĂ.</a:t>
            </a:r>
            <a:r>
              <a:rPr dirty="0" spc="155"/>
              <a:t> </a:t>
            </a:r>
            <a:r>
              <a:rPr dirty="0"/>
              <a:t>FIIND</a:t>
            </a:r>
            <a:r>
              <a:rPr dirty="0" spc="145"/>
              <a:t> </a:t>
            </a:r>
            <a:r>
              <a:rPr dirty="0"/>
              <a:t>DESTINAT</a:t>
            </a:r>
            <a:r>
              <a:rPr dirty="0" spc="85"/>
              <a:t> </a:t>
            </a:r>
            <a:r>
              <a:rPr dirty="0"/>
              <a:t>SĂ</a:t>
            </a:r>
            <a:r>
              <a:rPr dirty="0" spc="150"/>
              <a:t> </a:t>
            </a:r>
            <a:r>
              <a:rPr dirty="0"/>
              <a:t>DEVINĂ</a:t>
            </a:r>
            <a:r>
              <a:rPr dirty="0" spc="150"/>
              <a:t> </a:t>
            </a:r>
            <a:r>
              <a:rPr dirty="0"/>
              <a:t>SPECTACOL,</a:t>
            </a:r>
            <a:r>
              <a:rPr dirty="0" spc="155"/>
              <a:t> </a:t>
            </a:r>
            <a:r>
              <a:rPr dirty="0"/>
              <a:t>TEXTUL</a:t>
            </a:r>
            <a:r>
              <a:rPr dirty="0" spc="70"/>
              <a:t> </a:t>
            </a:r>
            <a:r>
              <a:rPr dirty="0" spc="-10"/>
              <a:t>DRAMATIC </a:t>
            </a:r>
            <a:r>
              <a:rPr dirty="0"/>
              <a:t>IMPUNE</a:t>
            </a:r>
            <a:r>
              <a:rPr dirty="0" spc="40"/>
              <a:t> </a:t>
            </a:r>
            <a:r>
              <a:rPr dirty="0"/>
              <a:t>ANUMITE</a:t>
            </a:r>
            <a:r>
              <a:rPr dirty="0" spc="50"/>
              <a:t> </a:t>
            </a:r>
            <a:r>
              <a:rPr dirty="0"/>
              <a:t>LIMITE</a:t>
            </a:r>
            <a:r>
              <a:rPr dirty="0" spc="45"/>
              <a:t> </a:t>
            </a:r>
            <a:r>
              <a:rPr dirty="0"/>
              <a:t>ÎN</a:t>
            </a:r>
            <a:r>
              <a:rPr dirty="0" spc="50"/>
              <a:t> </a:t>
            </a:r>
            <a:r>
              <a:rPr dirty="0"/>
              <a:t>CEEA</a:t>
            </a:r>
            <a:r>
              <a:rPr dirty="0" spc="-85"/>
              <a:t> </a:t>
            </a:r>
            <a:r>
              <a:rPr dirty="0"/>
              <a:t>CE</a:t>
            </a:r>
            <a:r>
              <a:rPr dirty="0" spc="50"/>
              <a:t> </a:t>
            </a:r>
            <a:r>
              <a:rPr dirty="0"/>
              <a:t>PRIVEȘTE</a:t>
            </a:r>
            <a:r>
              <a:rPr dirty="0" spc="40"/>
              <a:t> </a:t>
            </a:r>
            <a:r>
              <a:rPr dirty="0"/>
              <a:t>AMPLOAREA</a:t>
            </a:r>
            <a:r>
              <a:rPr dirty="0" spc="-90"/>
              <a:t> </a:t>
            </a:r>
            <a:r>
              <a:rPr dirty="0"/>
              <a:t>ÎN</a:t>
            </a:r>
            <a:r>
              <a:rPr dirty="0" spc="50"/>
              <a:t> </a:t>
            </a:r>
            <a:r>
              <a:rPr dirty="0" spc="-20"/>
              <a:t>TIMP</a:t>
            </a: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686663" y="1799504"/>
          <a:ext cx="10396220" cy="17989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4840"/>
                <a:gridCol w="1409699"/>
                <a:gridCol w="829310"/>
                <a:gridCol w="1313179"/>
                <a:gridCol w="1134744"/>
                <a:gridCol w="1568450"/>
                <a:gridCol w="2099309"/>
                <a:gridCol w="1341754"/>
              </a:tblGrid>
              <a:tr h="351155">
                <a:tc>
                  <a:txBody>
                    <a:bodyPr/>
                    <a:lstStyle/>
                    <a:p>
                      <a:pPr marL="31750">
                        <a:lnSpc>
                          <a:spcPts val="2620"/>
                        </a:lnSpc>
                      </a:pPr>
                      <a:r>
                        <a:rPr dirty="0" sz="2400" spc="-25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ȘI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935990">
                        <a:lnSpc>
                          <a:spcPts val="2620"/>
                        </a:lnSpc>
                        <a:tabLst>
                          <a:tab pos="3234055" algn="l"/>
                        </a:tabLst>
                      </a:pPr>
                      <a:r>
                        <a:rPr dirty="0" sz="2400" spc="-1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SPAȚIU</a:t>
                      </a:r>
                      <a:r>
                        <a:rPr dirty="0" sz="240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2400" spc="-5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">
                        <a:lnSpc>
                          <a:spcPts val="2620"/>
                        </a:lnSpc>
                      </a:pPr>
                      <a:r>
                        <a:rPr dirty="0" sz="2400" spc="-1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ACȚIUNII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73785">
                        <a:lnSpc>
                          <a:spcPts val="2620"/>
                        </a:lnSpc>
                      </a:pPr>
                      <a:r>
                        <a:rPr dirty="0" sz="2400" spc="-3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REPREZENTATE.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517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321310">
                        <a:lnSpc>
                          <a:spcPts val="2670"/>
                        </a:lnSpc>
                        <a:tabLst>
                          <a:tab pos="1775460" algn="l"/>
                        </a:tabLst>
                      </a:pPr>
                      <a:r>
                        <a:rPr dirty="0" sz="2400" spc="-1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TEXTUL</a:t>
                      </a:r>
                      <a:r>
                        <a:rPr dirty="0" sz="240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2400" spc="-1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DRAMATIC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155" marR="12065">
                        <a:lnSpc>
                          <a:spcPts val="2670"/>
                        </a:lnSpc>
                      </a:pPr>
                      <a:r>
                        <a:rPr dirty="0" sz="2400" spc="-2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ESTE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670"/>
                        </a:lnSpc>
                      </a:pPr>
                      <a:r>
                        <a:rPr dirty="0" sz="2400" spc="-1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ÎMPĂRȚIT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36525">
                        <a:lnSpc>
                          <a:spcPts val="2670"/>
                        </a:lnSpc>
                        <a:tabLst>
                          <a:tab pos="738505" algn="l"/>
                          <a:tab pos="1816100" algn="l"/>
                          <a:tab pos="2367915" algn="l"/>
                        </a:tabLst>
                      </a:pPr>
                      <a:r>
                        <a:rPr dirty="0" sz="2400" spc="-25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ÎN</a:t>
                      </a:r>
                      <a:r>
                        <a:rPr dirty="0" sz="240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2400" spc="-2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ACTE</a:t>
                      </a:r>
                      <a:r>
                        <a:rPr dirty="0" sz="240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2400" spc="-25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ȘI</a:t>
                      </a:r>
                      <a:r>
                        <a:rPr dirty="0" sz="240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2400" spc="-1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SCENE</a:t>
                      </a:r>
                      <a:r>
                        <a:rPr dirty="0" sz="2400" spc="-1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.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65125">
                <a:tc gridSpan="8">
                  <a:txBody>
                    <a:bodyPr/>
                    <a:lstStyle/>
                    <a:p>
                      <a:pPr marL="946150">
                        <a:lnSpc>
                          <a:spcPts val="2780"/>
                        </a:lnSpc>
                        <a:tabLst>
                          <a:tab pos="2177415" algn="l"/>
                          <a:tab pos="3131820" algn="l"/>
                          <a:tab pos="5715000" algn="l"/>
                          <a:tab pos="7434580" algn="l"/>
                          <a:tab pos="7865745" algn="l"/>
                          <a:tab pos="8822690" algn="l"/>
                          <a:tab pos="9862185" algn="l"/>
                        </a:tabLst>
                      </a:pPr>
                      <a:r>
                        <a:rPr dirty="0" sz="2400" spc="-1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ACTUL</a:t>
                      </a:r>
                      <a:r>
                        <a:rPr dirty="0" sz="240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2400" spc="-2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ESTE</a:t>
                      </a:r>
                      <a:r>
                        <a:rPr dirty="0" sz="240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2400" spc="-1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SUBDIVIZIUNEA</a:t>
                      </a:r>
                      <a:r>
                        <a:rPr dirty="0" sz="240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2400" spc="-1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FORMALĂ</a:t>
                      </a:r>
                      <a:r>
                        <a:rPr dirty="0" sz="240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2400" spc="-5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240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2400" spc="-2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UNEI</a:t>
                      </a:r>
                      <a:r>
                        <a:rPr dirty="0" sz="240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2400" spc="-1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PIESE</a:t>
                      </a:r>
                      <a:r>
                        <a:rPr dirty="0" sz="240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2400" spc="-25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79730">
                <a:tc gridSpan="2">
                  <a:txBody>
                    <a:bodyPr/>
                    <a:lstStyle/>
                    <a:p>
                      <a:pPr marL="31750">
                        <a:lnSpc>
                          <a:spcPts val="2840"/>
                        </a:lnSpc>
                      </a:pPr>
                      <a:r>
                        <a:rPr dirty="0" sz="2400" spc="-1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TEATRU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2840"/>
                        </a:lnSpc>
                      </a:pPr>
                      <a:r>
                        <a:rPr dirty="0" sz="2400" spc="-25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ȘI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454659" marR="12065">
                        <a:lnSpc>
                          <a:spcPts val="2840"/>
                        </a:lnSpc>
                      </a:pPr>
                      <a:r>
                        <a:rPr dirty="0" sz="2400" spc="-1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CUPRINDE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473075">
                        <a:lnSpc>
                          <a:spcPts val="2840"/>
                        </a:lnSpc>
                        <a:tabLst>
                          <a:tab pos="1989455" algn="l"/>
                        </a:tabLst>
                      </a:pPr>
                      <a:r>
                        <a:rPr dirty="0" sz="2400" spc="-25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MAI</a:t>
                      </a:r>
                      <a:r>
                        <a:rPr dirty="0" sz="240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2400" spc="-1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MULTE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2840"/>
                        </a:lnSpc>
                      </a:pPr>
                      <a:r>
                        <a:rPr dirty="0" sz="2400" spc="-1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SCENE.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51155">
                <a:tc gridSpan="2">
                  <a:txBody>
                    <a:bodyPr/>
                    <a:lstStyle/>
                    <a:p>
                      <a:pPr marL="946150">
                        <a:lnSpc>
                          <a:spcPts val="2670"/>
                        </a:lnSpc>
                      </a:pPr>
                      <a:r>
                        <a:rPr dirty="0" sz="2400" spc="-1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SCENA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2670"/>
                        </a:lnSpc>
                      </a:pPr>
                      <a:r>
                        <a:rPr dirty="0" sz="2400" spc="-25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SAU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6680">
                        <a:lnSpc>
                          <a:spcPts val="2670"/>
                        </a:lnSpc>
                        <a:tabLst>
                          <a:tab pos="1710055" algn="l"/>
                        </a:tabLst>
                      </a:pPr>
                      <a:r>
                        <a:rPr dirty="0" sz="2400" spc="-1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TABLOUL</a:t>
                      </a:r>
                      <a:r>
                        <a:rPr dirty="0" sz="240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2400" spc="-2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ESTE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23520">
                        <a:lnSpc>
                          <a:spcPts val="2670"/>
                        </a:lnSpc>
                        <a:tabLst>
                          <a:tab pos="2795905" algn="l"/>
                        </a:tabLst>
                      </a:pPr>
                      <a:r>
                        <a:rPr dirty="0" sz="2400" spc="-1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SUBDIVIZIUNEA</a:t>
                      </a:r>
                      <a:r>
                        <a:rPr dirty="0" sz="240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2400" spc="-2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UNUI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2670"/>
                        </a:lnSpc>
                        <a:tabLst>
                          <a:tab pos="878840" algn="l"/>
                        </a:tabLst>
                      </a:pPr>
                      <a:r>
                        <a:rPr dirty="0" sz="2400" spc="-2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ACT,</a:t>
                      </a:r>
                      <a:r>
                        <a:rPr dirty="0" sz="240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2400" spc="-25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ÎN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705713" y="3583051"/>
            <a:ext cx="10280015" cy="2586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>
              <a:lnSpc>
                <a:spcPct val="100000"/>
              </a:lnSpc>
              <a:spcBef>
                <a:spcPts val="100"/>
              </a:spcBef>
              <a:tabLst>
                <a:tab pos="1576070" algn="l"/>
                <a:tab pos="3550285" algn="l"/>
                <a:tab pos="6098540" algn="l"/>
                <a:tab pos="6656070" algn="l"/>
                <a:tab pos="8333105" algn="l"/>
                <a:tab pos="9096375" algn="l"/>
              </a:tabLst>
            </a:pP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GENERAL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DELIMITATĂ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CONVENȚIONAL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INTRAREA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SAU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IEȘIREA </a:t>
            </a:r>
            <a:r>
              <a:rPr dirty="0" sz="2400" spc="-20">
                <a:solidFill>
                  <a:srgbClr val="FFFFFF"/>
                </a:solidFill>
                <a:latin typeface="Times New Roman"/>
                <a:cs typeface="Times New Roman"/>
              </a:rPr>
              <a:t>UNUI</a:t>
            </a:r>
            <a:endParaRPr sz="2400">
              <a:latin typeface="Times New Roman"/>
              <a:cs typeface="Times New Roman"/>
            </a:endParaRPr>
          </a:p>
          <a:p>
            <a:pPr algn="ctr" marL="12065" marR="5715">
              <a:lnSpc>
                <a:spcPct val="100000"/>
              </a:lnSpc>
              <a:tabLst>
                <a:tab pos="1705610" algn="l"/>
                <a:tab pos="1768475" algn="l"/>
                <a:tab pos="2554605" algn="l"/>
                <a:tab pos="3375025" algn="l"/>
                <a:tab pos="3801745" algn="l"/>
                <a:tab pos="4658360" algn="l"/>
                <a:tab pos="4839335" algn="l"/>
                <a:tab pos="5596890" algn="l"/>
                <a:tab pos="7116445" algn="l"/>
                <a:tab pos="7945755" algn="l"/>
                <a:tab pos="8928735" algn="l"/>
                <a:tab pos="9529445" algn="l"/>
                <a:tab pos="10045700" algn="l"/>
              </a:tabLst>
            </a:pP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PERSONAJ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DIN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SCENĂ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SAU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0">
                <a:solidFill>
                  <a:srgbClr val="FFFFFF"/>
                </a:solidFill>
                <a:latin typeface="Times New Roman"/>
                <a:cs typeface="Times New Roman"/>
              </a:rPr>
              <a:t>PRIN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MODIFICAREA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LOCULUI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ȘI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5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TIMPULUI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ACȚIUNII.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UNEORI,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DELIMITAREA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SCENELOR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VIZEAZĂ UNITATEA</a:t>
            </a:r>
            <a:endParaRPr sz="2400">
              <a:latin typeface="Times New Roman"/>
              <a:cs typeface="Times New Roman"/>
            </a:endParaRPr>
          </a:p>
          <a:p>
            <a:pPr marL="12700" marR="19050">
              <a:lnSpc>
                <a:spcPct val="100000"/>
              </a:lnSpc>
            </a:pP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ACȚIUNII,</a:t>
            </a:r>
            <a:r>
              <a:rPr dirty="0" sz="2400" spc="26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CHIAR</a:t>
            </a:r>
            <a:r>
              <a:rPr dirty="0" sz="2400" spc="27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DACĂ</a:t>
            </a:r>
            <a:r>
              <a:rPr dirty="0" sz="2400" spc="27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NUMĂRUL</a:t>
            </a:r>
            <a:r>
              <a:rPr dirty="0" sz="2400" spc="18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PERSONAJELOR</a:t>
            </a:r>
            <a:r>
              <a:rPr dirty="0" sz="2400" spc="25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dirty="0" sz="2400" spc="26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PE</a:t>
            </a:r>
            <a:r>
              <a:rPr dirty="0" sz="2400" spc="26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SCENĂ</a:t>
            </a:r>
            <a:r>
              <a:rPr dirty="0" sz="2400" spc="27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NU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SE</a:t>
            </a:r>
            <a:r>
              <a:rPr dirty="0" sz="2400" spc="-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SCHIMBĂ.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8739" y="2045589"/>
            <a:ext cx="11229340" cy="1383665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algn="just" marL="12700" marR="5080" indent="914400">
              <a:lnSpc>
                <a:spcPct val="90700"/>
              </a:lnSpc>
              <a:spcBef>
                <a:spcPts val="365"/>
              </a:spcBef>
            </a:pP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AUTORUL</a:t>
            </a:r>
            <a:r>
              <a:rPr dirty="0" sz="2400" spc="459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TEXTULUI</a:t>
            </a:r>
            <a:r>
              <a:rPr dirty="0" sz="2400" spc="509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DRAMATIC</a:t>
            </a:r>
            <a:r>
              <a:rPr dirty="0" sz="2400" spc="50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0000"/>
                </a:solidFill>
                <a:latin typeface="Times New Roman"/>
                <a:cs typeface="Times New Roman"/>
              </a:rPr>
              <a:t>(DRAMATURGUL)</a:t>
            </a:r>
            <a:r>
              <a:rPr dirty="0" sz="2400" spc="509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IMAGINEAZĂ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ACȚIUNEA,</a:t>
            </a:r>
            <a:r>
              <a:rPr dirty="0" sz="2400" spc="28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CONSTRUIEȘTE</a:t>
            </a:r>
            <a:r>
              <a:rPr dirty="0" sz="2400" spc="28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SCHIMBUL</a:t>
            </a:r>
            <a:r>
              <a:rPr dirty="0" sz="2400" spc="23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dirty="0" sz="2400" spc="27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REPLICI</a:t>
            </a:r>
            <a:r>
              <a:rPr dirty="0" sz="2400" spc="28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DINTRE</a:t>
            </a:r>
            <a:r>
              <a:rPr dirty="0" sz="2400" spc="28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PERSONAJE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ȘI</a:t>
            </a:r>
            <a:r>
              <a:rPr dirty="0" sz="2400" spc="53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OFERĂ</a:t>
            </a:r>
            <a:r>
              <a:rPr dirty="0" sz="2400" spc="54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INDICAȚII</a:t>
            </a:r>
            <a:r>
              <a:rPr dirty="0" sz="2400" spc="54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DESPRE</a:t>
            </a:r>
            <a:r>
              <a:rPr dirty="0" sz="2400" spc="53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MODUL</a:t>
            </a:r>
            <a:r>
              <a:rPr dirty="0" sz="2400" spc="49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ÎN</a:t>
            </a:r>
            <a:r>
              <a:rPr dirty="0" sz="2400" spc="54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CARE</a:t>
            </a:r>
            <a:r>
              <a:rPr dirty="0" sz="2400" spc="53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TEXTUL</a:t>
            </a:r>
            <a:r>
              <a:rPr dirty="0" sz="2400" spc="50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POATE</a:t>
            </a:r>
            <a:r>
              <a:rPr dirty="0" sz="2400" spc="53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FI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ts val="2590"/>
              </a:lnSpc>
            </a:pP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REPREZENTAT.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993139" y="3367278"/>
            <a:ext cx="673925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63750" algn="l"/>
                <a:tab pos="4060825" algn="l"/>
                <a:tab pos="4894580" algn="l"/>
              </a:tabLst>
            </a:pP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INDICAȚIILE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AUTORULUI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SAU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0000"/>
                </a:solidFill>
                <a:latin typeface="Times New Roman"/>
                <a:cs typeface="Times New Roman"/>
              </a:rPr>
              <a:t>INDICAȚIILE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929753" y="3367278"/>
            <a:ext cx="337820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03045" algn="l"/>
              </a:tabLst>
            </a:pPr>
            <a:r>
              <a:rPr dirty="0" sz="2400" spc="-10">
                <a:solidFill>
                  <a:srgbClr val="FF0000"/>
                </a:solidFill>
                <a:latin typeface="Times New Roman"/>
                <a:cs typeface="Times New Roman"/>
              </a:rPr>
              <a:t>SCENICE</a:t>
            </a:r>
            <a:r>
              <a:rPr dirty="0" sz="240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REPREZINTĂ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8739" y="3696411"/>
            <a:ext cx="760984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78890" algn="l"/>
                <a:tab pos="4249420" algn="l"/>
                <a:tab pos="5702300" algn="l"/>
                <a:tab pos="7188200" algn="l"/>
              </a:tabLst>
            </a:pP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VOCEA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DRAMATURGULUI,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NEFIIND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ROSTITE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894701" y="3696411"/>
            <a:ext cx="341884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51610" algn="l"/>
                <a:tab pos="2242185" algn="l"/>
                <a:tab pos="2828925" algn="l"/>
              </a:tabLst>
            </a:pP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ACTORI.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ELE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SE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POT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8739" y="4025900"/>
            <a:ext cx="11245215" cy="137922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algn="just" marL="12700" marR="5080">
              <a:lnSpc>
                <a:spcPct val="90000"/>
              </a:lnSpc>
              <a:spcBef>
                <a:spcPts val="385"/>
              </a:spcBef>
            </a:pP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REGĂSI</a:t>
            </a:r>
            <a:r>
              <a:rPr dirty="0" sz="2400" spc="20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ATÂT</a:t>
            </a:r>
            <a:r>
              <a:rPr dirty="0" sz="2400" spc="16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ÎNAINTEA</a:t>
            </a:r>
            <a:r>
              <a:rPr dirty="0" sz="2400" spc="13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TEXTULUI</a:t>
            </a:r>
            <a:r>
              <a:rPr dirty="0" sz="2400" spc="20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DIALOGAT,</a:t>
            </a:r>
            <a:r>
              <a:rPr dirty="0" sz="2400" spc="19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CÂT</a:t>
            </a:r>
            <a:r>
              <a:rPr dirty="0" sz="2400" spc="17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ȘI</a:t>
            </a:r>
            <a:r>
              <a:rPr dirty="0" sz="2400" spc="20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ÎN</a:t>
            </a:r>
            <a:r>
              <a:rPr dirty="0" sz="2400" spc="19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INTERIORUL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ACESTUIA,</a:t>
            </a:r>
            <a:r>
              <a:rPr dirty="0" sz="2400" spc="330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SITUAȚIE</a:t>
            </a:r>
            <a:r>
              <a:rPr dirty="0" sz="2400" spc="335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CÂND</a:t>
            </a:r>
            <a:r>
              <a:rPr dirty="0" sz="2400" spc="340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SUNT</a:t>
            </a:r>
            <a:r>
              <a:rPr dirty="0" sz="2400" spc="325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PLASATE,</a:t>
            </a:r>
            <a:r>
              <a:rPr dirty="0" sz="2400" spc="335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dirty="0" sz="2400" spc="335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REGULĂ,</a:t>
            </a:r>
            <a:r>
              <a:rPr dirty="0" sz="2400" spc="330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ÎNTRE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PARANTEZE</a:t>
            </a:r>
            <a:r>
              <a:rPr dirty="0" sz="2400" spc="29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ROTUNDE.</a:t>
            </a:r>
            <a:r>
              <a:rPr dirty="0" sz="2400" spc="30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dirty="0" sz="2400" spc="29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CELE</a:t>
            </a:r>
            <a:r>
              <a:rPr dirty="0" sz="2400" spc="29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MAI</a:t>
            </a:r>
            <a:r>
              <a:rPr dirty="0" sz="2400" spc="29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MULTE</a:t>
            </a:r>
            <a:r>
              <a:rPr dirty="0" sz="2400" spc="29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ORI,</a:t>
            </a:r>
            <a:r>
              <a:rPr dirty="0" sz="2400" spc="29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SE</a:t>
            </a:r>
            <a:r>
              <a:rPr dirty="0" sz="2400" spc="29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PREFERĂ</a:t>
            </a:r>
            <a:r>
              <a:rPr dirty="0" sz="2400" spc="30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MARCAREA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INDICAȚIILOR</a:t>
            </a:r>
            <a:r>
              <a:rPr dirty="0" sz="2400" spc="495">
                <a:solidFill>
                  <a:srgbClr val="FFFFFF"/>
                </a:solidFill>
                <a:latin typeface="Times New Roman"/>
                <a:cs typeface="Times New Roman"/>
              </a:rPr>
              <a:t>   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AUTORULUI</a:t>
            </a:r>
            <a:r>
              <a:rPr dirty="0" sz="2400" spc="505">
                <a:solidFill>
                  <a:srgbClr val="FFFFFF"/>
                </a:solidFill>
                <a:latin typeface="Times New Roman"/>
                <a:cs typeface="Times New Roman"/>
              </a:rPr>
              <a:t>   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PRIN</a:t>
            </a:r>
            <a:r>
              <a:rPr dirty="0" sz="2400" spc="505">
                <a:solidFill>
                  <a:srgbClr val="FFFFFF"/>
                </a:solidFill>
                <a:latin typeface="Times New Roman"/>
                <a:cs typeface="Times New Roman"/>
              </a:rPr>
              <a:t>   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SCRIEREA</a:t>
            </a:r>
            <a:r>
              <a:rPr dirty="0" sz="2400" spc="475">
                <a:solidFill>
                  <a:srgbClr val="FFFFFF"/>
                </a:solidFill>
                <a:latin typeface="Times New Roman"/>
                <a:cs typeface="Times New Roman"/>
              </a:rPr>
              <a:t>   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CU</a:t>
            </a:r>
            <a:r>
              <a:rPr dirty="0" sz="2400" spc="500">
                <a:solidFill>
                  <a:srgbClr val="FFFFFF"/>
                </a:solidFill>
                <a:latin typeface="Times New Roman"/>
                <a:cs typeface="Times New Roman"/>
              </a:rPr>
              <a:t>     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ITALICE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18287" y="979678"/>
            <a:ext cx="10569575" cy="533019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algn="r" marL="12700" marR="22860" indent="914400">
              <a:lnSpc>
                <a:spcPct val="90100"/>
              </a:lnSpc>
              <a:spcBef>
                <a:spcPts val="385"/>
              </a:spcBef>
              <a:tabLst>
                <a:tab pos="753110" algn="l"/>
                <a:tab pos="1955800" algn="l"/>
                <a:tab pos="2479675" algn="l"/>
                <a:tab pos="2662555" algn="l"/>
                <a:tab pos="2931160" algn="l"/>
                <a:tab pos="3376295" algn="l"/>
                <a:tab pos="3750945" algn="l"/>
                <a:tab pos="4142740" algn="l"/>
                <a:tab pos="4243705" algn="l"/>
                <a:tab pos="4927600" algn="l"/>
                <a:tab pos="5295265" algn="l"/>
                <a:tab pos="6130290" algn="l"/>
                <a:tab pos="6591934" algn="l"/>
                <a:tab pos="6711315" algn="l"/>
                <a:tab pos="7158990" algn="l"/>
                <a:tab pos="7362190" algn="l"/>
                <a:tab pos="8477250" algn="l"/>
                <a:tab pos="8707755" algn="l"/>
                <a:tab pos="9156065" algn="l"/>
              </a:tabLst>
            </a:pP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CUNOSCUTE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ȘI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SUB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DENUMIREA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dirty="0" sz="2400" spc="-10">
                <a:solidFill>
                  <a:srgbClr val="FF0000"/>
                </a:solidFill>
                <a:latin typeface="Times New Roman"/>
                <a:cs typeface="Times New Roman"/>
              </a:rPr>
              <a:t>DIDASCALII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INDICAȚIILE AUTORULUI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SE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ÎMPART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ÎN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dirty="0" sz="2400" spc="-20">
                <a:solidFill>
                  <a:srgbClr val="FFFFFF"/>
                </a:solidFill>
                <a:latin typeface="Times New Roman"/>
                <a:cs typeface="Times New Roman"/>
              </a:rPr>
              <a:t>DOUĂ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CATEGORII: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EXTERNE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55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ȘI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INTERNE. 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DIN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CATEGORIA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INDICAȚIILOR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EXTERNE,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FAC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PARTE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TITLUL,</a:t>
            </a:r>
            <a:endParaRPr sz="2400">
              <a:latin typeface="Times New Roman"/>
              <a:cs typeface="Times New Roman"/>
            </a:endParaRPr>
          </a:p>
          <a:p>
            <a:pPr marL="4565015" marR="23495" indent="-4552950">
              <a:lnSpc>
                <a:spcPts val="2590"/>
              </a:lnSpc>
              <a:spcBef>
                <a:spcPts val="40"/>
              </a:spcBef>
              <a:tabLst>
                <a:tab pos="3498215" algn="l"/>
                <a:tab pos="4790440" algn="l"/>
                <a:tab pos="6068060" algn="l"/>
                <a:tab pos="7424420" algn="l"/>
                <a:tab pos="7837805" algn="l"/>
                <a:tab pos="9103995" algn="l"/>
              </a:tabLst>
            </a:pP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LISTA</a:t>
            </a:r>
            <a:r>
              <a:rPr dirty="0" sz="2400" spc="16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PERSONAJELOR,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DATELE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DESPRE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SPAȚIUL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ȘI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TIMPUL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ACȚIUNII, INCLUSIV</a:t>
            </a:r>
            <a:endParaRPr sz="2400">
              <a:latin typeface="Times New Roman"/>
              <a:cs typeface="Times New Roman"/>
            </a:endParaRPr>
          </a:p>
          <a:p>
            <a:pPr algn="r" marL="12700" marR="21590">
              <a:lnSpc>
                <a:spcPts val="2590"/>
              </a:lnSpc>
              <a:spcBef>
                <a:spcPts val="5"/>
              </a:spcBef>
              <a:tabLst>
                <a:tab pos="1990725" algn="l"/>
                <a:tab pos="3097530" algn="l"/>
                <a:tab pos="3444875" algn="l"/>
                <a:tab pos="4284345" algn="l"/>
                <a:tab pos="4883785" algn="l"/>
                <a:tab pos="5237480" algn="l"/>
                <a:tab pos="5591175" algn="l"/>
                <a:tab pos="6739890" algn="l"/>
                <a:tab pos="7214234" algn="l"/>
                <a:tab pos="8115300" algn="l"/>
                <a:tab pos="8159115" algn="l"/>
                <a:tab pos="8581390" algn="l"/>
                <a:tab pos="9302115" algn="l"/>
                <a:tab pos="9428480" algn="l"/>
              </a:tabLst>
            </a:pP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INFORMAȚIILE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			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DESPRE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					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DECOR. INDICAȚIILE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INTERNE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ANUNȚĂ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DECUPAJUL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ÎN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0">
                <a:solidFill>
                  <a:srgbClr val="FFFFFF"/>
                </a:solidFill>
                <a:latin typeface="Times New Roman"/>
                <a:cs typeface="Times New Roman"/>
              </a:rPr>
              <a:t>ACTE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ȘI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SCENE, REFERINDU-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SE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ȘI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	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INTRĂRILE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ȘI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IEȘIRILE</a:t>
            </a:r>
            <a:endParaRPr sz="2400">
              <a:latin typeface="Times New Roman"/>
              <a:cs typeface="Times New Roman"/>
            </a:endParaRPr>
          </a:p>
          <a:p>
            <a:pPr algn="r" marL="12700" marR="5080">
              <a:lnSpc>
                <a:spcPts val="2590"/>
              </a:lnSpc>
              <a:spcBef>
                <a:spcPts val="10"/>
              </a:spcBef>
              <a:tabLst>
                <a:tab pos="690880" algn="l"/>
                <a:tab pos="1432560" algn="l"/>
                <a:tab pos="1803400" algn="l"/>
                <a:tab pos="1827530" algn="l"/>
                <a:tab pos="2226945" algn="l"/>
                <a:tab pos="2554605" algn="l"/>
                <a:tab pos="2588260" algn="l"/>
                <a:tab pos="3626485" algn="l"/>
                <a:tab pos="3898900" algn="l"/>
                <a:tab pos="4168775" algn="l"/>
                <a:tab pos="4991735" algn="l"/>
                <a:tab pos="5071110" algn="l"/>
                <a:tab pos="5466080" algn="l"/>
                <a:tab pos="5981065" algn="l"/>
                <a:tab pos="6372860" algn="l"/>
                <a:tab pos="6406515" algn="l"/>
                <a:tab pos="6686550" algn="l"/>
                <a:tab pos="7778115" algn="l"/>
                <a:tab pos="8183880" algn="l"/>
                <a:tab pos="8444230" algn="l"/>
                <a:tab pos="8936355" algn="l"/>
                <a:tab pos="9198610" algn="l"/>
                <a:tab pos="9279255" algn="l"/>
                <a:tab pos="9923780" algn="l"/>
                <a:tab pos="10146665" algn="l"/>
              </a:tabLst>
            </a:pP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DIN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SCENĂ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ALE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PERSONAJELOR,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	LA</a:t>
            </a:r>
            <a:r>
              <a:rPr dirty="0" sz="2400" spc="31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DEPLASAREA</a:t>
            </a:r>
            <a:r>
              <a:rPr dirty="0" sz="2400" spc="28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LOR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PE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SCENĂ,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LA 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INTONAȚIE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ȘI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MIMICĂ,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GESTURILE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ȘI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ACȚIUNILE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ACESTORA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SAU LA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					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MOMENTELE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					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				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TĂCERE. </a:t>
            </a:r>
            <a:r>
              <a:rPr dirty="0" sz="2400" spc="-10">
                <a:solidFill>
                  <a:srgbClr val="FF0000"/>
                </a:solidFill>
                <a:latin typeface="Times New Roman"/>
                <a:cs typeface="Times New Roman"/>
              </a:rPr>
              <a:t>NUMELE</a:t>
            </a:r>
            <a:r>
              <a:rPr dirty="0" sz="240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0000"/>
                </a:solidFill>
                <a:latin typeface="Times New Roman"/>
                <a:cs typeface="Times New Roman"/>
              </a:rPr>
              <a:t>PERSONAJULUI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AFLAT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ÎN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0">
                <a:solidFill>
                  <a:srgbClr val="FFFFFF"/>
                </a:solidFill>
                <a:latin typeface="Times New Roman"/>
                <a:cs typeface="Times New Roman"/>
              </a:rPr>
              <a:t>FAȚA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REPLICII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ȘI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47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SCRIS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CU</a:t>
            </a:r>
            <a:endParaRPr sz="2400">
              <a:latin typeface="Times New Roman"/>
              <a:cs typeface="Times New Roman"/>
            </a:endParaRPr>
          </a:p>
          <a:p>
            <a:pPr algn="just" marL="12700" marR="6985">
              <a:lnSpc>
                <a:spcPts val="2590"/>
              </a:lnSpc>
              <a:spcBef>
                <a:spcPts val="10"/>
              </a:spcBef>
              <a:tabLst>
                <a:tab pos="2719705" algn="l"/>
                <a:tab pos="4278630" algn="l"/>
                <a:tab pos="5693410" algn="l"/>
                <a:tab pos="6747509" algn="l"/>
                <a:tab pos="9123680" algn="l"/>
              </a:tabLst>
            </a:pPr>
            <a:r>
              <a:rPr dirty="0" sz="2400" spc="-10">
                <a:solidFill>
                  <a:srgbClr val="FF0000"/>
                </a:solidFill>
                <a:latin typeface="Times New Roman"/>
                <a:cs typeface="Times New Roman"/>
              </a:rPr>
              <a:t>MAJUSCULE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0">
                <a:solidFill>
                  <a:srgbClr val="FFFFFF"/>
                </a:solidFill>
                <a:latin typeface="Times New Roman"/>
                <a:cs typeface="Times New Roman"/>
              </a:rPr>
              <a:t>ESTE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TOT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5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INDICAȚIE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INTERNĂ.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TERMENUL</a:t>
            </a:r>
            <a:r>
              <a:rPr dirty="0" sz="2400" spc="46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DIDASCALII</a:t>
            </a:r>
            <a:r>
              <a:rPr dirty="0" sz="2400" spc="55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PROVINE</a:t>
            </a:r>
            <a:r>
              <a:rPr dirty="0" sz="2400" spc="56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DIN</a:t>
            </a:r>
            <a:r>
              <a:rPr dirty="0" sz="2400" spc="56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LIMBA</a:t>
            </a:r>
            <a:r>
              <a:rPr dirty="0" sz="2400" spc="42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GREACĂ,</a:t>
            </a:r>
            <a:r>
              <a:rPr dirty="0" sz="2400" spc="55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ÎN</a:t>
            </a:r>
            <a:r>
              <a:rPr dirty="0" sz="2400" spc="55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CARE</a:t>
            </a:r>
            <a:r>
              <a:rPr dirty="0" sz="2400" spc="55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ERA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FOLOSIT</a:t>
            </a:r>
            <a:r>
              <a:rPr dirty="0" sz="2400" spc="47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PENTRU</a:t>
            </a:r>
            <a:r>
              <a:rPr dirty="0" sz="2400" spc="509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dirty="0" sz="2400" spc="39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NUMI</a:t>
            </a:r>
            <a:r>
              <a:rPr dirty="0" sz="2400" spc="52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CAIETELE</a:t>
            </a:r>
            <a:r>
              <a:rPr dirty="0" sz="2400" spc="50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CU</a:t>
            </a:r>
            <a:r>
              <a:rPr dirty="0" sz="2400" spc="509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INDICAȚII</a:t>
            </a:r>
            <a:r>
              <a:rPr dirty="0" sz="2400" spc="52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DATE</a:t>
            </a:r>
            <a:r>
              <a:rPr dirty="0" sz="2400" spc="509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ACTORILOR 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ÎNAINTEA</a:t>
            </a:r>
            <a:r>
              <a:rPr dirty="0" sz="2400" spc="-7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REPREZENTAȚIEI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74726" y="773049"/>
            <a:ext cx="11712575" cy="36360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927100">
              <a:lnSpc>
                <a:spcPts val="2330"/>
              </a:lnSpc>
              <a:spcBef>
                <a:spcPts val="105"/>
              </a:spcBef>
            </a:pP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ÎNTR-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dirty="0" sz="2000" spc="42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REPREZENTAȚIE</a:t>
            </a:r>
            <a:r>
              <a:rPr dirty="0" sz="2000" spc="42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TEATRALĂ,</a:t>
            </a:r>
            <a:r>
              <a:rPr dirty="0" sz="2000" spc="43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SUNT</a:t>
            </a:r>
            <a:r>
              <a:rPr dirty="0" sz="2000" spc="40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IMPLICATE</a:t>
            </a:r>
            <a:r>
              <a:rPr dirty="0" sz="2000" spc="42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MAI</a:t>
            </a:r>
            <a:r>
              <a:rPr dirty="0" sz="2000" spc="42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MULTE</a:t>
            </a:r>
            <a:r>
              <a:rPr dirty="0" sz="2000" spc="42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PERSOANE:</a:t>
            </a:r>
            <a:endParaRPr sz="2000">
              <a:latin typeface="Times New Roman"/>
              <a:cs typeface="Times New Roman"/>
            </a:endParaRPr>
          </a:p>
          <a:p>
            <a:pPr algn="just" marL="12700" marR="5080" indent="173355">
              <a:lnSpc>
                <a:spcPct val="90000"/>
              </a:lnSpc>
              <a:spcBef>
                <a:spcPts val="165"/>
              </a:spcBef>
              <a:buChar char="•"/>
              <a:tabLst>
                <a:tab pos="186055" algn="l"/>
                <a:tab pos="3304540" algn="l"/>
                <a:tab pos="5470525" algn="l"/>
                <a:tab pos="6701790" algn="l"/>
                <a:tab pos="9514205" algn="l"/>
                <a:tab pos="11075035" algn="l"/>
                <a:tab pos="11524615" algn="l"/>
              </a:tabLst>
            </a:pP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REGIZORUL</a:t>
            </a:r>
            <a:r>
              <a:rPr dirty="0" sz="2000" spc="4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–</a:t>
            </a:r>
            <a:r>
              <a:rPr dirty="0" sz="2000" spc="10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PROPUNE</a:t>
            </a:r>
            <a:r>
              <a:rPr dirty="0" sz="2000" spc="114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dirty="0" sz="2000" spc="10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INTERPRETARE</a:t>
            </a:r>
            <a:r>
              <a:rPr dirty="0" sz="2000" spc="114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dirty="0" sz="2000" spc="1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PIESEI</a:t>
            </a:r>
            <a:r>
              <a:rPr dirty="0" sz="2000" spc="10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PE</a:t>
            </a:r>
            <a:r>
              <a:rPr dirty="0" sz="2000" spc="114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CARE</a:t>
            </a:r>
            <a:r>
              <a:rPr dirty="0" sz="2000" spc="11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dirty="0" sz="2000" spc="114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MONTEAZĂ,</a:t>
            </a:r>
            <a:r>
              <a:rPr dirty="0" sz="2000" spc="114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SCRIE</a:t>
            </a:r>
            <a:r>
              <a:rPr dirty="0" sz="2000" spc="9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SCENARIUL REGIZORAL,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SELECTEAZĂ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ACTORII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ȘI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ÎI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ÎNDRUMĂ</a:t>
            </a:r>
            <a:r>
              <a:rPr dirty="0" sz="2000" spc="5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dirty="0" sz="2000" spc="1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REPETIȚII,</a:t>
            </a:r>
            <a:r>
              <a:rPr dirty="0" sz="2000" spc="6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AVIZEAZĂ</a:t>
            </a:r>
            <a:r>
              <a:rPr dirty="0" sz="2000" spc="5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SCHIȚELE</a:t>
            </a:r>
            <a:r>
              <a:rPr dirty="0" sz="2000" spc="6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PENTRU</a:t>
            </a:r>
            <a:r>
              <a:rPr dirty="0" sz="2000" spc="6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DECORURI</a:t>
            </a:r>
            <a:r>
              <a:rPr dirty="0" sz="2000" spc="6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ȘI</a:t>
            </a:r>
            <a:r>
              <a:rPr dirty="0" sz="2000" spc="6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COSTUME,</a:t>
            </a:r>
            <a:r>
              <a:rPr dirty="0" sz="2000" spc="5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EFECTELE SONORE,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LUMINILE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ETC.;</a:t>
            </a:r>
            <a:endParaRPr sz="2000">
              <a:latin typeface="Times New Roman"/>
              <a:cs typeface="Times New Roman"/>
            </a:endParaRPr>
          </a:p>
          <a:p>
            <a:pPr algn="just" marL="100330" indent="-100330">
              <a:lnSpc>
                <a:spcPts val="2039"/>
              </a:lnSpc>
              <a:buClr>
                <a:srgbClr val="FFFFFF"/>
              </a:buClr>
              <a:buSzPct val="92500"/>
              <a:buChar char="•"/>
              <a:tabLst>
                <a:tab pos="100330" algn="l"/>
                <a:tab pos="2219325" algn="l"/>
                <a:tab pos="3437254" algn="l"/>
                <a:tab pos="6579870" algn="l"/>
                <a:tab pos="9396730" algn="l"/>
                <a:tab pos="10785475" algn="l"/>
              </a:tabLst>
            </a:pPr>
            <a:r>
              <a:rPr dirty="0" sz="2000" spc="-10">
                <a:solidFill>
                  <a:srgbClr val="FF0000"/>
                </a:solidFill>
                <a:latin typeface="Times New Roman"/>
                <a:cs typeface="Times New Roman"/>
              </a:rPr>
              <a:t>ACTORII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dirty="0" sz="2000" spc="-50">
                <a:solidFill>
                  <a:srgbClr val="FFFFFF"/>
                </a:solidFill>
                <a:latin typeface="Times New Roman"/>
                <a:cs typeface="Times New Roman"/>
              </a:rPr>
              <a:t>–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INTERPRETEAZĂ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PERSONAJELE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PE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SCENĂ;</a:t>
            </a:r>
            <a:endParaRPr sz="2000">
              <a:latin typeface="Times New Roman"/>
              <a:cs typeface="Times New Roman"/>
            </a:endParaRPr>
          </a:p>
          <a:p>
            <a:pPr algn="just" marL="12700" marR="9525" indent="207010">
              <a:lnSpc>
                <a:spcPts val="2160"/>
              </a:lnSpc>
              <a:spcBef>
                <a:spcPts val="155"/>
              </a:spcBef>
              <a:buClr>
                <a:srgbClr val="FFFFFF"/>
              </a:buClr>
              <a:buChar char="•"/>
              <a:tabLst>
                <a:tab pos="219710" algn="l"/>
                <a:tab pos="2620010" algn="l"/>
                <a:tab pos="5227955" algn="l"/>
                <a:tab pos="6874509" algn="l"/>
                <a:tab pos="8575040" algn="l"/>
                <a:tab pos="10221595" algn="l"/>
                <a:tab pos="11422380" algn="l"/>
              </a:tabLst>
            </a:pP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SCENOGRAFUL</a:t>
            </a:r>
            <a:r>
              <a:rPr dirty="0" sz="2000" spc="27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–</a:t>
            </a:r>
            <a:r>
              <a:rPr dirty="0" sz="2000" spc="34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DESENEAZĂ,</a:t>
            </a:r>
            <a:r>
              <a:rPr dirty="0" sz="2000" spc="33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SUB</a:t>
            </a:r>
            <a:r>
              <a:rPr dirty="0" sz="2000" spc="3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ÎNDRUMAREA</a:t>
            </a:r>
            <a:r>
              <a:rPr dirty="0" sz="2000" spc="2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REGIZORULUI,</a:t>
            </a:r>
            <a:r>
              <a:rPr dirty="0" sz="2000" spc="3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DECORUL</a:t>
            </a:r>
            <a:r>
              <a:rPr dirty="0" sz="2000" spc="28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ȘI</a:t>
            </a:r>
            <a:r>
              <a:rPr dirty="0" sz="2000" spc="3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COSTUMELE, ACESTEA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URMÂND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5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FI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REALIZATE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ÎN 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ATELIERELE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			</a:t>
            </a:r>
            <a:r>
              <a:rPr dirty="0" sz="2000" spc="-30">
                <a:solidFill>
                  <a:srgbClr val="FFFFFF"/>
                </a:solidFill>
                <a:latin typeface="Times New Roman"/>
                <a:cs typeface="Times New Roman"/>
              </a:rPr>
              <a:t>TEATRULUI;</a:t>
            </a:r>
            <a:endParaRPr sz="2000">
              <a:latin typeface="Times New Roman"/>
              <a:cs typeface="Times New Roman"/>
            </a:endParaRPr>
          </a:p>
          <a:p>
            <a:pPr algn="just" marL="12700" marR="10795" indent="156210">
              <a:lnSpc>
                <a:spcPts val="2160"/>
              </a:lnSpc>
              <a:buChar char="•"/>
              <a:tabLst>
                <a:tab pos="168910" algn="l"/>
                <a:tab pos="3324225" algn="l"/>
                <a:tab pos="3778250" algn="l"/>
                <a:tab pos="5504180" algn="l"/>
                <a:tab pos="7332980" algn="l"/>
                <a:tab pos="10584180" algn="l"/>
                <a:tab pos="10772775" algn="l"/>
              </a:tabLst>
            </a:pPr>
            <a:r>
              <a:rPr dirty="0" sz="2000" spc="-10">
                <a:solidFill>
                  <a:srgbClr val="FF0000"/>
                </a:solidFill>
                <a:latin typeface="Times New Roman"/>
                <a:cs typeface="Times New Roman"/>
              </a:rPr>
              <a:t>COREGRAFUL</a:t>
            </a:r>
            <a:r>
              <a:rPr dirty="0" sz="2000" spc="-5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– 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COLABOREAZĂ</a:t>
            </a:r>
            <a:r>
              <a:rPr dirty="0" sz="2000" spc="1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CU</a:t>
            </a:r>
            <a:r>
              <a:rPr dirty="0" sz="2000" spc="1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REGIZORUL</a:t>
            </a:r>
            <a:r>
              <a:rPr dirty="0" sz="2000" spc="-7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ȘI ÎNDRUMĂ ACTORII ÎN</a:t>
            </a:r>
            <a:r>
              <a:rPr dirty="0" sz="2000" spc="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VEDEREA</a:t>
            </a:r>
            <a:r>
              <a:rPr dirty="0" sz="2000" spc="-9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REALIZĂRII DANSURILOR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SAU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5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42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MIȘCĂRILOR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RITMICE, ATUNCI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dirty="0" sz="2000" spc="-20">
                <a:solidFill>
                  <a:srgbClr val="FFFFFF"/>
                </a:solidFill>
                <a:latin typeface="Times New Roman"/>
                <a:cs typeface="Times New Roman"/>
              </a:rPr>
              <a:t>CÂND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dirty="0" sz="2000" spc="-20">
                <a:solidFill>
                  <a:srgbClr val="FFFFFF"/>
                </a:solidFill>
                <a:latin typeface="Times New Roman"/>
                <a:cs typeface="Times New Roman"/>
              </a:rPr>
              <a:t>ESTE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CAZUL;</a:t>
            </a:r>
            <a:endParaRPr sz="2000">
              <a:latin typeface="Times New Roman"/>
              <a:cs typeface="Times New Roman"/>
            </a:endParaRPr>
          </a:p>
          <a:p>
            <a:pPr algn="just" marL="194945" indent="-182245">
              <a:lnSpc>
                <a:spcPts val="2130"/>
              </a:lnSpc>
              <a:buClr>
                <a:srgbClr val="FFFFFF"/>
              </a:buClr>
              <a:buChar char="•"/>
              <a:tabLst>
                <a:tab pos="194945" algn="l"/>
              </a:tabLst>
            </a:pP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COSTUMIERUL</a:t>
            </a:r>
            <a:r>
              <a:rPr dirty="0" sz="2000" spc="10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–</a:t>
            </a:r>
            <a:r>
              <a:rPr dirty="0" sz="2000" spc="16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REALIZEAZĂ</a:t>
            </a:r>
            <a:r>
              <a:rPr dirty="0" sz="2000" spc="17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COSTUMUL,</a:t>
            </a:r>
            <a:r>
              <a:rPr dirty="0" sz="2000" spc="16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RESPECTÂND</a:t>
            </a:r>
            <a:r>
              <a:rPr dirty="0" sz="2000" spc="16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MODELUL</a:t>
            </a:r>
            <a:r>
              <a:rPr dirty="0" sz="2000" spc="9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PROPUS</a:t>
            </a:r>
            <a:r>
              <a:rPr dirty="0" sz="2000" spc="16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dirty="0" sz="2000" spc="15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SCENOGRAF;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114294" y="4352290"/>
            <a:ext cx="886523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01420" algn="l"/>
                <a:tab pos="4005579" algn="l"/>
                <a:tab pos="5335905" algn="l"/>
                <a:tab pos="7043420" algn="l"/>
              </a:tabLst>
            </a:pPr>
            <a:r>
              <a:rPr dirty="0" sz="2000" spc="-50">
                <a:solidFill>
                  <a:srgbClr val="FFFFFF"/>
                </a:solidFill>
                <a:latin typeface="Times New Roman"/>
                <a:cs typeface="Times New Roman"/>
              </a:rPr>
              <a:t>–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SPECIALISTUL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ÎN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20">
                <a:solidFill>
                  <a:srgbClr val="FFFFFF"/>
                </a:solidFill>
                <a:latin typeface="Times New Roman"/>
                <a:cs typeface="Times New Roman"/>
              </a:rPr>
              <a:t>ARTA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MACHIAJULUI;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538222" y="4626609"/>
            <a:ext cx="945451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49250" algn="l"/>
                <a:tab pos="2600325" algn="l"/>
                <a:tab pos="3164205" algn="l"/>
                <a:tab pos="4674870" algn="l"/>
                <a:tab pos="6087745" algn="l"/>
                <a:tab pos="6523355" algn="l"/>
                <a:tab pos="8202930" algn="l"/>
              </a:tabLst>
            </a:pPr>
            <a:r>
              <a:rPr dirty="0" sz="2000" spc="-50">
                <a:solidFill>
                  <a:srgbClr val="FFFFFF"/>
                </a:solidFill>
                <a:latin typeface="Times New Roman"/>
                <a:cs typeface="Times New Roman"/>
              </a:rPr>
              <a:t>–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RESPONSABILUL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CU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RECUZITA,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PROCURĂ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ȘI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PĂSTREAZĂ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20">
                <a:solidFill>
                  <a:srgbClr val="FFFFFF"/>
                </a:solidFill>
                <a:latin typeface="Times New Roman"/>
                <a:cs typeface="Times New Roman"/>
              </a:rPr>
              <a:t>RECUZITA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74726" y="4352290"/>
            <a:ext cx="2086610" cy="879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0330" indent="-97155">
              <a:lnSpc>
                <a:spcPts val="2280"/>
              </a:lnSpc>
              <a:spcBef>
                <a:spcPts val="100"/>
              </a:spcBef>
              <a:buClr>
                <a:srgbClr val="FFFFFF"/>
              </a:buClr>
              <a:buSzPct val="95000"/>
              <a:buChar char="•"/>
              <a:tabLst>
                <a:tab pos="100330" algn="l"/>
              </a:tabLst>
            </a:pPr>
            <a:r>
              <a:rPr dirty="0" sz="2000" spc="-10">
                <a:solidFill>
                  <a:srgbClr val="FF0000"/>
                </a:solidFill>
                <a:latin typeface="Times New Roman"/>
                <a:cs typeface="Times New Roman"/>
              </a:rPr>
              <a:t>MACHIEURUL</a:t>
            </a:r>
            <a:endParaRPr sz="2000">
              <a:latin typeface="Times New Roman"/>
              <a:cs typeface="Times New Roman"/>
            </a:endParaRPr>
          </a:p>
          <a:p>
            <a:pPr marL="12700" marR="5080" indent="298450">
              <a:lnSpc>
                <a:spcPts val="2160"/>
              </a:lnSpc>
              <a:spcBef>
                <a:spcPts val="155"/>
              </a:spcBef>
              <a:buClr>
                <a:srgbClr val="FFFFFF"/>
              </a:buClr>
              <a:buSzPct val="95000"/>
              <a:buChar char="•"/>
              <a:tabLst>
                <a:tab pos="311150" algn="l"/>
              </a:tabLst>
            </a:pPr>
            <a:r>
              <a:rPr dirty="0" sz="2000" spc="-10">
                <a:solidFill>
                  <a:srgbClr val="FF0000"/>
                </a:solidFill>
                <a:latin typeface="Times New Roman"/>
                <a:cs typeface="Times New Roman"/>
              </a:rPr>
              <a:t>RECUZITORUL 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NECESARĂ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687317" y="4900929"/>
            <a:ext cx="515937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71495" algn="l"/>
              </a:tabLst>
            </a:pP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PENTRU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REPREZENTAȚIE: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74726" y="5175326"/>
            <a:ext cx="1100455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OBIECTE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887582" y="4900929"/>
            <a:ext cx="1094105" cy="6057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2280"/>
              </a:lnSpc>
              <a:spcBef>
                <a:spcPts val="100"/>
              </a:spcBef>
            </a:pP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MOBILĂ,</a:t>
            </a:r>
            <a:endParaRPr sz="2000">
              <a:latin typeface="Times New Roman"/>
              <a:cs typeface="Times New Roman"/>
            </a:endParaRPr>
          </a:p>
          <a:p>
            <a:pPr algn="r" marR="6350">
              <a:lnSpc>
                <a:spcPts val="2280"/>
              </a:lnSpc>
            </a:pP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ETC.;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74726" y="5449925"/>
            <a:ext cx="11706225" cy="6051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0330" indent="-97155">
              <a:lnSpc>
                <a:spcPts val="2280"/>
              </a:lnSpc>
              <a:spcBef>
                <a:spcPts val="100"/>
              </a:spcBef>
              <a:buClr>
                <a:srgbClr val="FFFFFF"/>
              </a:buClr>
              <a:buSzPct val="95000"/>
              <a:buChar char="•"/>
              <a:tabLst>
                <a:tab pos="100330" algn="l"/>
                <a:tab pos="2040889" algn="l"/>
                <a:tab pos="2602230" algn="l"/>
                <a:tab pos="3740150" algn="l"/>
                <a:tab pos="4089400" algn="l"/>
                <a:tab pos="4607560" algn="l"/>
                <a:tab pos="5692775" algn="l"/>
                <a:tab pos="6253480" algn="l"/>
                <a:tab pos="7703184" algn="l"/>
                <a:tab pos="8376920" algn="l"/>
                <a:tab pos="9537065" algn="l"/>
              </a:tabLst>
            </a:pPr>
            <a:r>
              <a:rPr dirty="0" sz="2000" spc="-10">
                <a:solidFill>
                  <a:srgbClr val="FF0000"/>
                </a:solidFill>
                <a:latin typeface="Times New Roman"/>
                <a:cs typeface="Times New Roman"/>
              </a:rPr>
              <a:t>TEHNICIANUL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dirty="0" sz="2000" spc="-25">
                <a:solidFill>
                  <a:srgbClr val="FF0000"/>
                </a:solidFill>
                <a:latin typeface="Times New Roman"/>
                <a:cs typeface="Times New Roman"/>
              </a:rPr>
              <a:t>DE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0000"/>
                </a:solidFill>
                <a:latin typeface="Times New Roman"/>
                <a:cs typeface="Times New Roman"/>
              </a:rPr>
              <a:t>LUMINI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dirty="0" sz="2000" spc="-50">
                <a:solidFill>
                  <a:srgbClr val="FFFFFF"/>
                </a:solidFill>
                <a:latin typeface="Times New Roman"/>
                <a:cs typeface="Times New Roman"/>
              </a:rPr>
              <a:t>–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SE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OCUPĂ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LUMINILE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DIN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TIMPUL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REPREZENTAȚIEI;</a:t>
            </a:r>
            <a:endParaRPr sz="2000">
              <a:latin typeface="Times New Roman"/>
              <a:cs typeface="Times New Roman"/>
            </a:endParaRPr>
          </a:p>
          <a:p>
            <a:pPr marL="160020" indent="-147320">
              <a:lnSpc>
                <a:spcPts val="2280"/>
              </a:lnSpc>
              <a:buClr>
                <a:srgbClr val="FFFFFF"/>
              </a:buClr>
              <a:buSzPct val="95000"/>
              <a:buChar char="•"/>
              <a:tabLst>
                <a:tab pos="160020" algn="l"/>
              </a:tabLst>
            </a:pPr>
            <a:r>
              <a:rPr dirty="0" sz="2000" spc="-10">
                <a:solidFill>
                  <a:srgbClr val="FF0000"/>
                </a:solidFill>
                <a:latin typeface="Times New Roman"/>
                <a:cs typeface="Times New Roman"/>
              </a:rPr>
              <a:t>TEHNICIANUL</a:t>
            </a:r>
            <a:r>
              <a:rPr dirty="0" sz="2000" spc="-114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DE</a:t>
            </a:r>
            <a:r>
              <a:rPr dirty="0" sz="2000" spc="-7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SUNET</a:t>
            </a:r>
            <a:r>
              <a:rPr dirty="0" sz="2000" spc="-7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–</a:t>
            </a:r>
            <a:r>
              <a:rPr dirty="0" sz="2000" spc="-5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RĂSPUNDE</a:t>
            </a:r>
            <a:r>
              <a:rPr dirty="0" sz="2000" spc="-5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dirty="0" sz="2000" spc="-5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EFECTELE</a:t>
            </a:r>
            <a:r>
              <a:rPr dirty="0" sz="2000" spc="-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SONORE</a:t>
            </a:r>
            <a:r>
              <a:rPr dirty="0" sz="2000" spc="-5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NECESARE</a:t>
            </a:r>
            <a:r>
              <a:rPr dirty="0" sz="2000" spc="-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REPREZENTAȚIEI.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5407" y="1717928"/>
            <a:ext cx="11472545" cy="105029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algn="just" marL="12700" marR="5080" indent="914400">
              <a:lnSpc>
                <a:spcPct val="90100"/>
              </a:lnSpc>
              <a:spcBef>
                <a:spcPts val="385"/>
              </a:spcBef>
            </a:pPr>
            <a:r>
              <a:rPr dirty="0" sz="2400">
                <a:solidFill>
                  <a:srgbClr val="FF0000"/>
                </a:solidFill>
                <a:latin typeface="Times New Roman"/>
                <a:cs typeface="Times New Roman"/>
              </a:rPr>
              <a:t>PERSONAJUL</a:t>
            </a:r>
            <a:r>
              <a:rPr dirty="0" sz="2400" spc="5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0000"/>
                </a:solidFill>
                <a:latin typeface="Times New Roman"/>
                <a:cs typeface="Times New Roman"/>
              </a:rPr>
              <a:t>DRAMATIC</a:t>
            </a:r>
            <a:r>
              <a:rPr dirty="0" sz="2400" spc="9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SE</a:t>
            </a:r>
            <a:r>
              <a:rPr dirty="0" sz="2400" spc="9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ASEAMĂNĂ</a:t>
            </a:r>
            <a:r>
              <a:rPr dirty="0" sz="2400" spc="9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CU</a:t>
            </a:r>
            <a:r>
              <a:rPr dirty="0" sz="2400" spc="9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PERSONAJUL</a:t>
            </a:r>
            <a:r>
              <a:rPr dirty="0" sz="2400" spc="5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 spc="-20">
                <a:solidFill>
                  <a:srgbClr val="FFFFFF"/>
                </a:solidFill>
                <a:latin typeface="Times New Roman"/>
                <a:cs typeface="Times New Roman"/>
              </a:rPr>
              <a:t>DINTR-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UN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TEXT</a:t>
            </a:r>
            <a:r>
              <a:rPr dirty="0" sz="2400" spc="38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NARATIV,</a:t>
            </a:r>
            <a:r>
              <a:rPr dirty="0" sz="2400" spc="409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FIIND</a:t>
            </a:r>
            <a:r>
              <a:rPr dirty="0" sz="2400" spc="40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RODUL</a:t>
            </a:r>
            <a:r>
              <a:rPr dirty="0" sz="2400" spc="36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IMAGINAȚIEI</a:t>
            </a:r>
            <a:r>
              <a:rPr dirty="0" sz="2400" spc="40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AUTORULUI,</a:t>
            </a:r>
            <a:r>
              <a:rPr dirty="0" sz="2400" spc="40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DAR</a:t>
            </a:r>
            <a:r>
              <a:rPr dirty="0" sz="2400" spc="40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dirty="0" sz="2400" spc="409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 spc="-50">
                <a:solidFill>
                  <a:srgbClr val="FFFFFF"/>
                </a:solidFill>
                <a:latin typeface="Times New Roman"/>
                <a:cs typeface="Times New Roman"/>
              </a:rPr>
              <a:t>O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DUBLĂ</a:t>
            </a:r>
            <a:r>
              <a:rPr dirty="0" sz="2400" spc="2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NATURĂ:</a:t>
            </a:r>
            <a:r>
              <a:rPr dirty="0" sz="2400" spc="24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FIINȚEI</a:t>
            </a:r>
            <a:r>
              <a:rPr dirty="0" sz="2400" spc="2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FICȚIONALE</a:t>
            </a:r>
            <a:r>
              <a:rPr dirty="0" sz="2400" spc="229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dirty="0" sz="2400" spc="24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SE</a:t>
            </a:r>
            <a:r>
              <a:rPr dirty="0" sz="2400" spc="2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ALĂTURĂ</a:t>
            </a:r>
            <a:r>
              <a:rPr dirty="0" sz="2400" spc="24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dirty="0" sz="2400" spc="2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FIINȚĂ</a:t>
            </a:r>
            <a:r>
              <a:rPr dirty="0" sz="2400" spc="22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REALĂ,</a:t>
            </a:r>
            <a:r>
              <a:rPr dirty="0" sz="2400" spc="2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 spc="-20">
                <a:solidFill>
                  <a:srgbClr val="FFFFFF"/>
                </a:solidFill>
                <a:latin typeface="Times New Roman"/>
                <a:cs typeface="Times New Roman"/>
              </a:rPr>
              <a:t>CARE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35407" y="2705861"/>
            <a:ext cx="75247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20">
                <a:solidFill>
                  <a:srgbClr val="FFFFFF"/>
                </a:solidFill>
                <a:latin typeface="Times New Roman"/>
                <a:cs typeface="Times New Roman"/>
              </a:rPr>
              <a:t>ESTE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50111" y="2705861"/>
            <a:ext cx="10553065" cy="720725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 marR="5080" indent="9018270">
              <a:lnSpc>
                <a:spcPts val="2590"/>
              </a:lnSpc>
              <a:spcBef>
                <a:spcPts val="425"/>
              </a:spcBef>
              <a:tabLst>
                <a:tab pos="2252980" algn="l"/>
                <a:tab pos="2966085" algn="l"/>
                <a:tab pos="4310380" algn="l"/>
                <a:tab pos="6075680" algn="l"/>
                <a:tab pos="7908925" algn="l"/>
                <a:tab pos="8352790" algn="l"/>
                <a:tab pos="8879840" algn="l"/>
              </a:tabLst>
            </a:pPr>
            <a:r>
              <a:rPr dirty="0" sz="2400" spc="-20">
                <a:solidFill>
                  <a:srgbClr val="FFFFFF"/>
                </a:solidFill>
                <a:latin typeface="Times New Roman"/>
                <a:cs typeface="Times New Roman"/>
              </a:rPr>
              <a:t>ACTORUL. 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PERSONAJELE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DIN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TEXTUL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DRAMATIC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COMUNICĂ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ȘI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SE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COMUNICĂ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35407" y="3364483"/>
            <a:ext cx="11471275" cy="2037714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algn="r" marL="927100" marR="5080" indent="-915035">
              <a:lnSpc>
                <a:spcPts val="2590"/>
              </a:lnSpc>
              <a:spcBef>
                <a:spcPts val="425"/>
              </a:spcBef>
              <a:tabLst>
                <a:tab pos="1456055" algn="l"/>
                <a:tab pos="3077845" algn="l"/>
                <a:tab pos="4276725" algn="l"/>
                <a:tab pos="4915535" algn="l"/>
                <a:tab pos="5888355" algn="l"/>
                <a:tab pos="6924675" algn="l"/>
                <a:tab pos="7837170" algn="l"/>
                <a:tab pos="7945755" algn="l"/>
                <a:tab pos="8406130" algn="l"/>
                <a:tab pos="9090660" algn="l"/>
                <a:tab pos="9363075" algn="l"/>
                <a:tab pos="10762615" algn="l"/>
              </a:tabLst>
            </a:pPr>
            <a:r>
              <a:rPr dirty="0" sz="2400" spc="-20">
                <a:solidFill>
                  <a:srgbClr val="FFFFFF"/>
                </a:solidFill>
                <a:latin typeface="Times New Roman"/>
                <a:cs typeface="Times New Roman"/>
              </a:rPr>
              <a:t>PRIN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INTERMEDIUL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DIALOGULUI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ȘI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AL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MONOLOGULUI. PERSONAJUL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DRAMATIC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0">
                <a:solidFill>
                  <a:srgbClr val="FFFFFF"/>
                </a:solidFill>
                <a:latin typeface="Times New Roman"/>
                <a:cs typeface="Times New Roman"/>
              </a:rPr>
              <a:t>ESTE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CONSTRUIT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ÎN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MOD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DIRECT,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0">
                <a:solidFill>
                  <a:srgbClr val="FFFFFF"/>
                </a:solidFill>
                <a:latin typeface="Times New Roman"/>
                <a:cs typeface="Times New Roman"/>
              </a:rPr>
              <a:t>PRIN</a:t>
            </a:r>
            <a:endParaRPr sz="2400">
              <a:latin typeface="Times New Roman"/>
              <a:cs typeface="Times New Roman"/>
            </a:endParaRPr>
          </a:p>
          <a:p>
            <a:pPr algn="r" marL="12700" marR="6985">
              <a:lnSpc>
                <a:spcPts val="2590"/>
              </a:lnSpc>
              <a:spcBef>
                <a:spcPts val="5"/>
              </a:spcBef>
              <a:tabLst>
                <a:tab pos="1826260" algn="l"/>
                <a:tab pos="3829050" algn="l"/>
                <a:tab pos="4984115" algn="l"/>
                <a:tab pos="7522209" algn="l"/>
                <a:tab pos="8023859" algn="l"/>
                <a:tab pos="10083800" algn="l"/>
              </a:tabLst>
            </a:pP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NOTAȚIILE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AUTORULUI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(LISTA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PERSONAJELOR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ȘI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INDICAȚIILE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SCENICE)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SAU</a:t>
            </a:r>
            <a:r>
              <a:rPr dirty="0" sz="2400" spc="1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PRIN</a:t>
            </a:r>
            <a:r>
              <a:rPr dirty="0" sz="2400" spc="1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INTERVENȚIA</a:t>
            </a:r>
            <a:r>
              <a:rPr dirty="0" sz="2400" spc="1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CELORLALTE</a:t>
            </a:r>
            <a:r>
              <a:rPr dirty="0" sz="2400" spc="13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PERSONAJE,</a:t>
            </a:r>
            <a:r>
              <a:rPr dirty="0" sz="2400" spc="12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ȘI</a:t>
            </a:r>
            <a:r>
              <a:rPr dirty="0" sz="2400" spc="1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ÎN</a:t>
            </a:r>
            <a:r>
              <a:rPr dirty="0" sz="2400" spc="12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MOD</a:t>
            </a:r>
            <a:r>
              <a:rPr dirty="0" sz="2400" spc="13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INDIRECT,</a:t>
            </a:r>
            <a:r>
              <a:rPr dirty="0" sz="2400" spc="1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 spc="-20">
                <a:solidFill>
                  <a:srgbClr val="FFFFFF"/>
                </a:solidFill>
                <a:latin typeface="Times New Roman"/>
                <a:cs typeface="Times New Roman"/>
              </a:rPr>
              <a:t>PRIN</a:t>
            </a:r>
            <a:endParaRPr sz="2400">
              <a:latin typeface="Times New Roman"/>
              <a:cs typeface="Times New Roman"/>
            </a:endParaRPr>
          </a:p>
          <a:p>
            <a:pPr marL="12700" marR="5715">
              <a:lnSpc>
                <a:spcPts val="2590"/>
              </a:lnSpc>
              <a:spcBef>
                <a:spcPts val="5"/>
              </a:spcBef>
              <a:tabLst>
                <a:tab pos="2416175" algn="l"/>
                <a:tab pos="5313045" algn="l"/>
                <a:tab pos="6651625" algn="l"/>
                <a:tab pos="7768590" algn="l"/>
                <a:tab pos="10915015" algn="l"/>
              </a:tabLst>
            </a:pP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DEDUCEREA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TRĂSĂTURILOR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0">
                <a:solidFill>
                  <a:srgbClr val="FFFFFF"/>
                </a:solidFill>
                <a:latin typeface="Times New Roman"/>
                <a:cs typeface="Times New Roman"/>
              </a:rPr>
              <a:t>SALE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DIN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COMPORTAMENT,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DIN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GESTURI,</a:t>
            </a:r>
            <a:r>
              <a:rPr dirty="0" sz="2400" spc="-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DIN</a:t>
            </a:r>
            <a:r>
              <a:rPr dirty="0" sz="2400" spc="-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LIMBAJ,</a:t>
            </a:r>
            <a:r>
              <a:rPr dirty="0" sz="2400" spc="-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DIN</a:t>
            </a:r>
            <a:r>
              <a:rPr dirty="0" sz="2400" spc="-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RELAȚIILE</a:t>
            </a:r>
            <a:r>
              <a:rPr dirty="0" sz="2400" spc="-5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CU</a:t>
            </a:r>
            <a:r>
              <a:rPr dirty="0" sz="2400" spc="-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 spc="-20">
                <a:solidFill>
                  <a:srgbClr val="FFFFFF"/>
                </a:solidFill>
                <a:latin typeface="Times New Roman"/>
                <a:cs typeface="Times New Roman"/>
              </a:rPr>
              <a:t>CELELALTE</a:t>
            </a:r>
            <a:r>
              <a:rPr dirty="0" sz="2400" spc="-5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PERSONAJE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7941" y="1064768"/>
            <a:ext cx="940244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537970" algn="l"/>
                <a:tab pos="2366010" algn="l"/>
                <a:tab pos="4374515" algn="l"/>
                <a:tab pos="6630670" algn="l"/>
                <a:tab pos="7190105" algn="l"/>
                <a:tab pos="9119235" algn="l"/>
              </a:tabLst>
            </a:pPr>
            <a:r>
              <a:rPr dirty="0" sz="2000" spc="-10">
                <a:solidFill>
                  <a:srgbClr val="FF0000"/>
                </a:solidFill>
                <a:latin typeface="Times New Roman"/>
                <a:cs typeface="Times New Roman"/>
              </a:rPr>
              <a:t>DIALOGUL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dirty="0" sz="2000" spc="-20">
                <a:solidFill>
                  <a:srgbClr val="FFFFFF"/>
                </a:solidFill>
                <a:latin typeface="Times New Roman"/>
                <a:cs typeface="Times New Roman"/>
              </a:rPr>
              <a:t>ESTE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MODALITATEA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PREDOMINANTĂ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COMUNICARE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ÎN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653592" y="1339037"/>
            <a:ext cx="8301990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356995" algn="l"/>
                <a:tab pos="3048635" algn="l"/>
                <a:tab pos="3636645" algn="l"/>
                <a:tab pos="4297045" algn="l"/>
                <a:tab pos="6157595" algn="l"/>
                <a:tab pos="6973570" algn="l"/>
              </a:tabLst>
            </a:pP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TEXTUL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DRAMATIC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ȘI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SE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CONSTITUIE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DIN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SCHIMBUL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283445" y="1339037"/>
            <a:ext cx="1686560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713740" algn="l"/>
              </a:tabLst>
            </a:pP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REPLICI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53592" y="1613662"/>
            <a:ext cx="774255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856739" algn="l"/>
                <a:tab pos="3685540" algn="l"/>
                <a:tab pos="5288915" algn="l"/>
                <a:tab pos="6877684" algn="l"/>
              </a:tabLst>
            </a:pP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ÎNTRE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20">
                <a:solidFill>
                  <a:srgbClr val="FFFFFF"/>
                </a:solidFill>
                <a:latin typeface="Times New Roman"/>
                <a:cs typeface="Times New Roman"/>
              </a:rPr>
              <a:t>DOUĂ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SAU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MAI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35">
                <a:solidFill>
                  <a:srgbClr val="FFFFFF"/>
                </a:solidFill>
                <a:latin typeface="Times New Roman"/>
                <a:cs typeface="Times New Roman"/>
              </a:rPr>
              <a:t>MULTE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465056" y="1613662"/>
            <a:ext cx="1503680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PERSONAJE.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53592" y="1887982"/>
            <a:ext cx="10328275" cy="280035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algn="r" marL="12700" marR="5080" indent="913765">
              <a:lnSpc>
                <a:spcPct val="90000"/>
              </a:lnSpc>
              <a:spcBef>
                <a:spcPts val="340"/>
              </a:spcBef>
              <a:tabLst>
                <a:tab pos="1537970" algn="l"/>
                <a:tab pos="1598930" algn="l"/>
                <a:tab pos="2032000" algn="l"/>
                <a:tab pos="2076450" algn="l"/>
                <a:tab pos="2246630" algn="l"/>
                <a:tab pos="2452370" algn="l"/>
                <a:tab pos="2542540" algn="l"/>
                <a:tab pos="2650490" algn="l"/>
                <a:tab pos="3013710" algn="l"/>
                <a:tab pos="3423285" algn="l"/>
                <a:tab pos="4159885" algn="l"/>
                <a:tab pos="4179570" algn="l"/>
                <a:tab pos="4400550" algn="l"/>
                <a:tab pos="4704080" algn="l"/>
                <a:tab pos="5298440" algn="l"/>
                <a:tab pos="5575300" algn="l"/>
                <a:tab pos="6024880" algn="l"/>
                <a:tab pos="6249035" algn="l"/>
                <a:tab pos="6294755" algn="l"/>
                <a:tab pos="6440170" algn="l"/>
                <a:tab pos="7179309" algn="l"/>
                <a:tab pos="7343775" algn="l"/>
                <a:tab pos="7531100" algn="l"/>
                <a:tab pos="7610475" algn="l"/>
                <a:tab pos="8169909" algn="l"/>
                <a:tab pos="8314690" algn="l"/>
                <a:tab pos="8706485" algn="l"/>
                <a:tab pos="8823960" algn="l"/>
                <a:tab pos="8852535" algn="l"/>
                <a:tab pos="9385935" algn="l"/>
                <a:tab pos="10131425" algn="l"/>
              </a:tabLst>
            </a:pPr>
            <a:r>
              <a:rPr dirty="0" sz="2000" spc="-10">
                <a:solidFill>
                  <a:srgbClr val="FF0000"/>
                </a:solidFill>
                <a:latin typeface="Times New Roman"/>
                <a:cs typeface="Times New Roman"/>
              </a:rPr>
              <a:t>DIALOGUL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			</a:t>
            </a:r>
            <a:r>
              <a:rPr dirty="0" sz="2000" spc="-10">
                <a:solidFill>
                  <a:srgbClr val="FF0000"/>
                </a:solidFill>
                <a:latin typeface="Times New Roman"/>
                <a:cs typeface="Times New Roman"/>
              </a:rPr>
              <a:t>DRAMATIC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	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PERMITE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CONTURAREA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EVENIMENTELOR,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5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TIMPULUI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ȘI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dirty="0" sz="2000" spc="-5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dirty="0" sz="2000" spc="-39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SPAȚIULUI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DESFĂȘURĂRII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	</a:t>
            </a:r>
            <a:r>
              <a:rPr dirty="0" sz="2000" spc="-20">
                <a:solidFill>
                  <a:srgbClr val="FFFFFF"/>
                </a:solidFill>
                <a:latin typeface="Times New Roman"/>
                <a:cs typeface="Times New Roman"/>
              </a:rPr>
              <a:t>LOR,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FIIND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ȘI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UN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MIJLOC 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		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CARACTERIZARE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				</a:t>
            </a:r>
            <a:r>
              <a:rPr dirty="0" sz="2000" spc="-5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				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PERSONAJELOR. ÎNTR-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UN</a:t>
            </a:r>
            <a:r>
              <a:rPr dirty="0" sz="2000" spc="-7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TEXT</a:t>
            </a:r>
            <a:r>
              <a:rPr dirty="0" sz="2000" spc="-7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DRAMATIC,</a:t>
            </a:r>
            <a:r>
              <a:rPr dirty="0" sz="2000" spc="-5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CONTEAZĂ</a:t>
            </a:r>
            <a:r>
              <a:rPr dirty="0" sz="2000" spc="-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 spc="-65">
                <a:solidFill>
                  <a:srgbClr val="FFFFFF"/>
                </a:solidFill>
                <a:latin typeface="Times New Roman"/>
                <a:cs typeface="Times New Roman"/>
              </a:rPr>
              <a:t>ATÂT</a:t>
            </a:r>
            <a:r>
              <a:rPr dirty="0" sz="2000" spc="-6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INFORMAȚIILE</a:t>
            </a:r>
            <a:r>
              <a:rPr dirty="0" sz="2000" spc="-5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TRANSMISE</a:t>
            </a:r>
            <a:r>
              <a:rPr dirty="0" sz="2000" spc="-5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 spc="-20">
                <a:solidFill>
                  <a:srgbClr val="FFFFFF"/>
                </a:solidFill>
                <a:latin typeface="Times New Roman"/>
                <a:cs typeface="Times New Roman"/>
              </a:rPr>
              <a:t>PRIN 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DIALOG,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CÂT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	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ȘI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DEFINIREA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RELAȚIILOR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DINTRE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PERSONAJE. DIALOGUL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ÎN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	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TEATRU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		</a:t>
            </a:r>
            <a:r>
              <a:rPr dirty="0" sz="2000" spc="-20">
                <a:solidFill>
                  <a:srgbClr val="FFFFFF"/>
                </a:solidFill>
                <a:latin typeface="Times New Roman"/>
                <a:cs typeface="Times New Roman"/>
              </a:rPr>
              <a:t>ESTE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SUPUS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	</a:t>
            </a:r>
            <a:r>
              <a:rPr dirty="0" sz="2000" spc="-20">
                <a:solidFill>
                  <a:srgbClr val="FFFFFF"/>
                </a:solidFill>
                <a:latin typeface="Times New Roman"/>
                <a:cs typeface="Times New Roman"/>
              </a:rPr>
              <a:t>UNEI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		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CONVENȚII.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REPLICILE</a:t>
            </a:r>
            <a:r>
              <a:rPr dirty="0" sz="2000" spc="2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SCHIMBATE</a:t>
            </a:r>
            <a:r>
              <a:rPr dirty="0" sz="2000" spc="21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dirty="0" sz="2000" spc="229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PERSONAJELE</a:t>
            </a:r>
            <a:r>
              <a:rPr dirty="0" sz="2000" spc="2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 spc="-30">
                <a:solidFill>
                  <a:srgbClr val="FFFFFF"/>
                </a:solidFill>
                <a:latin typeface="Times New Roman"/>
                <a:cs typeface="Times New Roman"/>
              </a:rPr>
              <a:t>ÎNTRUPATE</a:t>
            </a:r>
            <a:r>
              <a:rPr dirty="0" sz="2000" spc="22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dirty="0" sz="2000" spc="2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ACTORI</a:t>
            </a:r>
            <a:r>
              <a:rPr dirty="0" sz="2000" spc="2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SUNT</a:t>
            </a:r>
            <a:r>
              <a:rPr dirty="0" sz="2000" spc="19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AUZITE</a:t>
            </a:r>
            <a:r>
              <a:rPr dirty="0" sz="2000" spc="2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DE 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SPECTATORI.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	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ACEȘTIA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ASCULTĂ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				UN</a:t>
            </a:r>
            <a:r>
              <a:rPr dirty="0" sz="2000" spc="490">
                <a:solidFill>
                  <a:srgbClr val="FFFFFF"/>
                </a:solidFill>
                <a:latin typeface="Times New Roman"/>
                <a:cs typeface="Times New Roman"/>
              </a:rPr>
              <a:t>     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DIALOG</a:t>
            </a:r>
            <a:r>
              <a:rPr dirty="0" sz="2000" spc="490">
                <a:solidFill>
                  <a:srgbClr val="FFFFFF"/>
                </a:solidFill>
                <a:latin typeface="Times New Roman"/>
                <a:cs typeface="Times New Roman"/>
              </a:rPr>
              <a:t>       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CARE,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ÎN</a:t>
            </a:r>
            <a:r>
              <a:rPr dirty="0" sz="2000" spc="455">
                <a:solidFill>
                  <a:srgbClr val="FFFFFF"/>
                </a:solidFill>
                <a:latin typeface="Times New Roman"/>
                <a:cs typeface="Times New Roman"/>
              </a:rPr>
              <a:t>        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APARENȚĂ,</a:t>
            </a:r>
            <a:r>
              <a:rPr dirty="0" sz="2000" spc="459">
                <a:solidFill>
                  <a:srgbClr val="FFFFFF"/>
                </a:solidFill>
                <a:latin typeface="Times New Roman"/>
                <a:cs typeface="Times New Roman"/>
              </a:rPr>
              <a:t>        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NU</a:t>
            </a:r>
            <a:r>
              <a:rPr dirty="0" sz="2000" spc="459">
                <a:solidFill>
                  <a:srgbClr val="FFFFFF"/>
                </a:solidFill>
                <a:latin typeface="Times New Roman"/>
                <a:cs typeface="Times New Roman"/>
              </a:rPr>
              <a:t>        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LE</a:t>
            </a:r>
            <a:r>
              <a:rPr dirty="0" sz="2000" spc="459">
                <a:solidFill>
                  <a:srgbClr val="FFFFFF"/>
                </a:solidFill>
                <a:latin typeface="Times New Roman"/>
                <a:cs typeface="Times New Roman"/>
              </a:rPr>
              <a:t>        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ESTE</a:t>
            </a:r>
            <a:r>
              <a:rPr dirty="0" sz="2000" spc="459">
                <a:solidFill>
                  <a:srgbClr val="FFFFFF"/>
                </a:solidFill>
                <a:latin typeface="Times New Roman"/>
                <a:cs typeface="Times New Roman"/>
              </a:rPr>
              <a:t>          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ADRESAT.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DIALOGUL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ÎN</a:t>
            </a:r>
            <a:r>
              <a:rPr dirty="0" sz="2000" spc="5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TEXTUL</a:t>
            </a:r>
            <a:r>
              <a:rPr dirty="0" sz="2000" spc="-1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DRAMATIC</a:t>
            </a:r>
            <a:r>
              <a:rPr dirty="0" sz="2000" spc="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SE</a:t>
            </a:r>
            <a:r>
              <a:rPr dirty="0" sz="2000" spc="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SITUEAZĂ</a:t>
            </a:r>
            <a:r>
              <a:rPr dirty="0" sz="2000" spc="6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PE</a:t>
            </a:r>
            <a:r>
              <a:rPr dirty="0" sz="2000" spc="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DOUĂ</a:t>
            </a:r>
            <a:r>
              <a:rPr dirty="0" sz="2000" spc="5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PLANURI,</a:t>
            </a:r>
            <a:r>
              <a:rPr dirty="0" sz="2000" spc="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FIIND</a:t>
            </a:r>
            <a:r>
              <a:rPr dirty="0" sz="2000" spc="4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PE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19174" y="4631816"/>
            <a:ext cx="2095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5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228214" y="4631816"/>
            <a:ext cx="874141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04925" algn="l"/>
                <a:tab pos="3538854" algn="l"/>
                <a:tab pos="4813300" algn="l"/>
                <a:tab pos="6751955" algn="l"/>
                <a:tab pos="7566025" algn="l"/>
                <a:tab pos="8387715" algn="l"/>
              </a:tabLst>
            </a:pP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PARTE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COMUNICARE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ÎNTRE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PERSONAJE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ȘI,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PE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53592" y="4631816"/>
            <a:ext cx="681990" cy="6051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280"/>
              </a:lnSpc>
              <a:spcBef>
                <a:spcPts val="100"/>
              </a:spcBef>
            </a:pP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ts val="2280"/>
              </a:lnSpc>
            </a:pPr>
            <a:r>
              <a:rPr dirty="0" sz="2000" spc="-40">
                <a:solidFill>
                  <a:srgbClr val="FFFFFF"/>
                </a:solidFill>
                <a:latin typeface="Times New Roman"/>
                <a:cs typeface="Times New Roman"/>
              </a:rPr>
              <a:t>ALTĂ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049907" y="4906136"/>
            <a:ext cx="891730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81785" algn="l"/>
                <a:tab pos="4032885" algn="l"/>
                <a:tab pos="5125720" algn="l"/>
                <a:tab pos="7099300" algn="l"/>
              </a:tabLst>
            </a:pP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PARTE,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COMUNICARE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CU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PUBLICUL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000" spc="-35">
                <a:solidFill>
                  <a:srgbClr val="FFFFFF"/>
                </a:solidFill>
                <a:latin typeface="Times New Roman"/>
                <a:cs typeface="Times New Roman"/>
              </a:rPr>
              <a:t>(SPECTATORII).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53592" y="5180838"/>
            <a:ext cx="10326370" cy="87947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algn="just" marL="12700" marR="5080" indent="913765">
              <a:lnSpc>
                <a:spcPts val="2160"/>
              </a:lnSpc>
              <a:spcBef>
                <a:spcPts val="375"/>
              </a:spcBef>
            </a:pP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MONOLOGUL</a:t>
            </a:r>
            <a:r>
              <a:rPr dirty="0" sz="2000" spc="15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DRAMATIC</a:t>
            </a:r>
            <a:r>
              <a:rPr dirty="0" sz="2000" spc="45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ESTE</a:t>
            </a:r>
            <a:r>
              <a:rPr dirty="0" sz="2000" spc="5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dirty="0" sz="2000" spc="4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VARIETATE</a:t>
            </a:r>
            <a:r>
              <a:rPr dirty="0" sz="2000" spc="4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A  DIALOGULUI</a:t>
            </a:r>
            <a:r>
              <a:rPr dirty="0" sz="2000" spc="5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ȘI</a:t>
            </a:r>
            <a:r>
              <a:rPr dirty="0" sz="2000" spc="4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CONSTĂ DINTR-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dirty="0" sz="2000" spc="350">
                <a:solidFill>
                  <a:srgbClr val="FFFFFF"/>
                </a:solidFill>
                <a:latin typeface="Times New Roman"/>
                <a:cs typeface="Times New Roman"/>
              </a:rPr>
              <a:t>  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INTERVENȚIE</a:t>
            </a:r>
            <a:r>
              <a:rPr dirty="0" sz="2000" spc="350">
                <a:solidFill>
                  <a:srgbClr val="FFFFFF"/>
                </a:solidFill>
                <a:latin typeface="Times New Roman"/>
                <a:cs typeface="Times New Roman"/>
              </a:rPr>
              <a:t>  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AMPLĂ</a:t>
            </a:r>
            <a:r>
              <a:rPr dirty="0" sz="2000" spc="350">
                <a:solidFill>
                  <a:srgbClr val="FFFFFF"/>
                </a:solidFill>
                <a:latin typeface="Times New Roman"/>
                <a:cs typeface="Times New Roman"/>
              </a:rPr>
              <a:t>  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dirty="0" sz="2000" spc="325">
                <a:solidFill>
                  <a:srgbClr val="FFFFFF"/>
                </a:solidFill>
                <a:latin typeface="Times New Roman"/>
                <a:cs typeface="Times New Roman"/>
              </a:rPr>
              <a:t>  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UNUI</a:t>
            </a:r>
            <a:r>
              <a:rPr dirty="0" sz="2000" spc="355">
                <a:solidFill>
                  <a:srgbClr val="FFFFFF"/>
                </a:solidFill>
                <a:latin typeface="Times New Roman"/>
                <a:cs typeface="Times New Roman"/>
              </a:rPr>
              <a:t>  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PERSONAJ</a:t>
            </a:r>
            <a:r>
              <a:rPr dirty="0" sz="2000" spc="350">
                <a:solidFill>
                  <a:srgbClr val="FFFFFF"/>
                </a:solidFill>
                <a:latin typeface="Times New Roman"/>
                <a:cs typeface="Times New Roman"/>
              </a:rPr>
              <a:t>   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ÎN</a:t>
            </a:r>
            <a:r>
              <a:rPr dirty="0" sz="2000" spc="350">
                <a:solidFill>
                  <a:srgbClr val="FFFFFF"/>
                </a:solidFill>
                <a:latin typeface="Times New Roman"/>
                <a:cs typeface="Times New Roman"/>
              </a:rPr>
              <a:t>    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PREZENȚA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SAU</a:t>
            </a:r>
            <a:r>
              <a:rPr dirty="0" sz="2000" spc="-10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ÎN</a:t>
            </a:r>
            <a:r>
              <a:rPr dirty="0" sz="2000" spc="-12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ABSENȚA</a:t>
            </a:r>
            <a:r>
              <a:rPr dirty="0" sz="2000" spc="-21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 spc="-30">
                <a:solidFill>
                  <a:srgbClr val="FFFFFF"/>
                </a:solidFill>
                <a:latin typeface="Times New Roman"/>
                <a:cs typeface="Times New Roman"/>
              </a:rPr>
              <a:t>ALTUI</a:t>
            </a:r>
            <a:r>
              <a:rPr dirty="0" sz="2000" spc="-5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PERSONAJ,</a:t>
            </a:r>
            <a:r>
              <a:rPr dirty="0" sz="2000" spc="-5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CARE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NU</a:t>
            </a:r>
            <a:r>
              <a:rPr dirty="0" sz="2000" spc="-4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UZEAZĂ</a:t>
            </a:r>
            <a:r>
              <a:rPr dirty="0" sz="2000" spc="-2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dirty="0" sz="2000" spc="-4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DREPTUL</a:t>
            </a:r>
            <a:r>
              <a:rPr dirty="0" sz="2000" spc="-10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FFFF"/>
                </a:solidFill>
                <a:latin typeface="Times New Roman"/>
                <a:cs typeface="Times New Roman"/>
              </a:rPr>
              <a:t>SĂU</a:t>
            </a:r>
            <a:r>
              <a:rPr dirty="0" sz="2000" spc="-4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 spc="-2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dirty="0" sz="2000" spc="-11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Times New Roman"/>
                <a:cs typeface="Times New Roman"/>
              </a:rPr>
              <a:t>REPLICĂ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14806" y="774953"/>
            <a:ext cx="10243820" cy="2037714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algn="just" marL="12700" marR="5080" indent="914400">
              <a:lnSpc>
                <a:spcPct val="90000"/>
              </a:lnSpc>
              <a:spcBef>
                <a:spcPts val="385"/>
              </a:spcBef>
              <a:tabLst>
                <a:tab pos="4592320" algn="l"/>
                <a:tab pos="7832725" algn="l"/>
              </a:tabLst>
            </a:pPr>
            <a:r>
              <a:rPr dirty="0" sz="2400">
                <a:solidFill>
                  <a:srgbClr val="FF0000"/>
                </a:solidFill>
                <a:latin typeface="Times New Roman"/>
                <a:cs typeface="Times New Roman"/>
              </a:rPr>
              <a:t>TRACUL</a:t>
            </a:r>
            <a:r>
              <a:rPr dirty="0" sz="2400" spc="26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ESTE</a:t>
            </a:r>
            <a:r>
              <a:rPr dirty="0" sz="2400" spc="3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dirty="0" sz="2400" spc="3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STARE</a:t>
            </a:r>
            <a:r>
              <a:rPr dirty="0" sz="2400" spc="34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EMOTIVĂ</a:t>
            </a:r>
            <a:r>
              <a:rPr dirty="0" sz="2400" spc="35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FIREASCĂ,</a:t>
            </a:r>
            <a:r>
              <a:rPr dirty="0" sz="2400" spc="35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dirty="0" sz="2400" spc="35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NELINIȘTE</a:t>
            </a:r>
            <a:r>
              <a:rPr dirty="0" sz="2400" spc="35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DE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CARE</a:t>
            </a:r>
            <a:r>
              <a:rPr dirty="0" sz="2400" spc="-5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SUNT</a:t>
            </a:r>
            <a:r>
              <a:rPr dirty="0" sz="2400" spc="-10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CUPRINSE</a:t>
            </a:r>
            <a:r>
              <a:rPr dirty="0" sz="2400" spc="-5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UNELE</a:t>
            </a:r>
            <a:r>
              <a:rPr dirty="0" sz="2400" spc="-6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PERSOANE</a:t>
            </a:r>
            <a:r>
              <a:rPr dirty="0" sz="2400" spc="-5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 spc="-40">
                <a:solidFill>
                  <a:srgbClr val="FFFFFF"/>
                </a:solidFill>
                <a:latin typeface="Times New Roman"/>
                <a:cs typeface="Times New Roman"/>
              </a:rPr>
              <a:t>ATUNCI</a:t>
            </a:r>
            <a:r>
              <a:rPr dirty="0" sz="2400" spc="-5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CÂND</a:t>
            </a:r>
            <a:r>
              <a:rPr dirty="0" sz="2400" spc="-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 spc="-35">
                <a:solidFill>
                  <a:srgbClr val="FFFFFF"/>
                </a:solidFill>
                <a:latin typeface="Times New Roman"/>
                <a:cs typeface="Times New Roman"/>
              </a:rPr>
              <a:t>APAR</a:t>
            </a:r>
            <a:r>
              <a:rPr dirty="0" sz="2400" spc="-6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ÎN</a:t>
            </a:r>
            <a:r>
              <a:rPr dirty="0" sz="2400" spc="-6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 spc="-20">
                <a:solidFill>
                  <a:srgbClr val="FFFFFF"/>
                </a:solidFill>
                <a:latin typeface="Times New Roman"/>
                <a:cs typeface="Times New Roman"/>
              </a:rPr>
              <a:t>FAȚA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PUBLICULUI.</a:t>
            </a:r>
            <a:r>
              <a:rPr dirty="0" sz="2400" spc="55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TRACUL</a:t>
            </a:r>
            <a:r>
              <a:rPr dirty="0" sz="2400" spc="48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COMUNICATIV</a:t>
            </a:r>
            <a:r>
              <a:rPr dirty="0" sz="2400" spc="52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ESTE</a:t>
            </a:r>
            <a:r>
              <a:rPr dirty="0" sz="2400" spc="55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UNA</a:t>
            </a:r>
            <a:r>
              <a:rPr dirty="0" sz="2400" spc="4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DINTRE</a:t>
            </a:r>
            <a:r>
              <a:rPr dirty="0" sz="2400" spc="56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CELE</a:t>
            </a:r>
            <a:r>
              <a:rPr dirty="0" sz="2400" spc="56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MAI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ÎNTÂLNITE</a:t>
            </a:r>
            <a:r>
              <a:rPr dirty="0" sz="2400" spc="395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FORME</a:t>
            </a:r>
            <a:r>
              <a:rPr dirty="0" sz="2400" spc="409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dirty="0" sz="2400" spc="409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MANIFESTARE</a:t>
            </a:r>
            <a:r>
              <a:rPr dirty="0" sz="2400" spc="415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dirty="0" sz="2400" spc="365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STĂRII</a:t>
            </a:r>
            <a:r>
              <a:rPr dirty="0" sz="2400" spc="415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EMOTIVE.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CÂTEVA</a:t>
            </a:r>
            <a:r>
              <a:rPr dirty="0" sz="2400" spc="53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DINTRE</a:t>
            </a:r>
            <a:r>
              <a:rPr dirty="0" sz="2400" spc="59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STRATEGIILE</a:t>
            </a:r>
            <a:r>
              <a:rPr dirty="0" sz="2400" spc="59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dirty="0" sz="2400" spc="59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GESTIONARE</a:t>
            </a:r>
            <a:r>
              <a:rPr dirty="0" sz="2400" spc="58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dirty="0" sz="2400" spc="53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TRACULUI COMUNICATIV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0">
                <a:solidFill>
                  <a:srgbClr val="FFFFFF"/>
                </a:solidFill>
                <a:latin typeface="Times New Roman"/>
                <a:cs typeface="Times New Roman"/>
              </a:rPr>
              <a:t>SUNT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URMĂTOARELE: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292602" y="2750565"/>
            <a:ext cx="7849870" cy="720725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 marR="5080" indent="1153795">
              <a:lnSpc>
                <a:spcPts val="2590"/>
              </a:lnSpc>
              <a:spcBef>
                <a:spcPts val="425"/>
              </a:spcBef>
              <a:tabLst>
                <a:tab pos="705485" algn="l"/>
                <a:tab pos="2862580" algn="l"/>
                <a:tab pos="3333750" algn="l"/>
                <a:tab pos="4264660" algn="l"/>
                <a:tab pos="6075680" algn="l"/>
                <a:tab pos="7099934" algn="l"/>
              </a:tabLst>
            </a:pP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DESCHISĂ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		</a:t>
            </a:r>
            <a:r>
              <a:rPr dirty="0" sz="2400" spc="-5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EMOȚIILOR; 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CU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SERIOZITATE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5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INTERVENȚIEI/ROLULUI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ETC.;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14806" y="2750565"/>
            <a:ext cx="2151380" cy="1050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1300" indent="-231775">
              <a:lnSpc>
                <a:spcPts val="2735"/>
              </a:lnSpc>
              <a:spcBef>
                <a:spcPts val="100"/>
              </a:spcBef>
              <a:buSzPct val="95833"/>
              <a:buAutoNum type="arabicPeriod"/>
              <a:tabLst>
                <a:tab pos="241300" algn="l"/>
              </a:tabLst>
            </a:pP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ASUMAREA</a:t>
            </a:r>
            <a:endParaRPr sz="2400">
              <a:latin typeface="Times New Roman"/>
              <a:cs typeface="Times New Roman"/>
            </a:endParaRPr>
          </a:p>
          <a:p>
            <a:pPr marL="241300" indent="-231775">
              <a:lnSpc>
                <a:spcPts val="2595"/>
              </a:lnSpc>
              <a:buSzPct val="95833"/>
              <a:buAutoNum type="arabicPeriod"/>
              <a:tabLst>
                <a:tab pos="241300" algn="l"/>
              </a:tabLst>
            </a:pP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PREGĂTIREA</a:t>
            </a:r>
            <a:endParaRPr sz="2400">
              <a:latin typeface="Times New Roman"/>
              <a:cs typeface="Times New Roman"/>
            </a:endParaRPr>
          </a:p>
          <a:p>
            <a:pPr marL="240029" indent="-231775">
              <a:lnSpc>
                <a:spcPts val="2735"/>
              </a:lnSpc>
              <a:buSzPct val="95833"/>
              <a:buAutoNum type="arabicPeriod"/>
              <a:tabLst>
                <a:tab pos="240029" algn="l"/>
              </a:tabLst>
            </a:pP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REPETAREA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092444" y="3409010"/>
            <a:ext cx="34861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ÎN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14806" y="3738498"/>
            <a:ext cx="573214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87930" algn="l"/>
                <a:tab pos="3210560" algn="l"/>
                <a:tab pos="3829050" algn="l"/>
                <a:tab pos="4921885" algn="l"/>
              </a:tabLst>
            </a:pP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4.IMAGINAREA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CĂ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ÎN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0">
                <a:solidFill>
                  <a:srgbClr val="FFFFFF"/>
                </a:solidFill>
                <a:latin typeface="Times New Roman"/>
                <a:cs typeface="Times New Roman"/>
              </a:rPr>
              <a:t>SALĂ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0">
                <a:solidFill>
                  <a:srgbClr val="FFFFFF"/>
                </a:solidFill>
                <a:latin typeface="Times New Roman"/>
                <a:cs typeface="Times New Roman"/>
              </a:rPr>
              <a:t>SUNT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914133" y="3409010"/>
            <a:ext cx="4227830" cy="7207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2735"/>
              </a:lnSpc>
              <a:spcBef>
                <a:spcPts val="100"/>
              </a:spcBef>
            </a:pP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OGLINDĂ;</a:t>
            </a:r>
            <a:endParaRPr sz="2400">
              <a:latin typeface="Times New Roman"/>
              <a:cs typeface="Times New Roman"/>
            </a:endParaRPr>
          </a:p>
          <a:p>
            <a:pPr algn="r" marR="5080">
              <a:lnSpc>
                <a:spcPts val="2735"/>
              </a:lnSpc>
              <a:tabLst>
                <a:tab pos="1160780" algn="l"/>
                <a:tab pos="3034030" algn="l"/>
              </a:tabLst>
            </a:pPr>
            <a:r>
              <a:rPr dirty="0" sz="2400" spc="-20">
                <a:solidFill>
                  <a:srgbClr val="FFFFFF"/>
                </a:solidFill>
                <a:latin typeface="Times New Roman"/>
                <a:cs typeface="Times New Roman"/>
              </a:rPr>
              <a:t>DOAR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PERSOANE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0">
                <a:solidFill>
                  <a:srgbClr val="FFFFFF"/>
                </a:solidFill>
                <a:latin typeface="Times New Roman"/>
                <a:cs typeface="Times New Roman"/>
              </a:rPr>
              <a:t>FOARTE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14806" y="4067682"/>
            <a:ext cx="10239375" cy="105029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algn="just" marL="12700" marR="5080">
              <a:lnSpc>
                <a:spcPts val="2590"/>
              </a:lnSpc>
              <a:spcBef>
                <a:spcPts val="425"/>
              </a:spcBef>
            </a:pP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APROPIATE</a:t>
            </a:r>
            <a:r>
              <a:rPr dirty="0" sz="2400" spc="280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(COLEGI,</a:t>
            </a:r>
            <a:r>
              <a:rPr dirty="0" sz="2400" spc="280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PRIETENI,</a:t>
            </a:r>
            <a:r>
              <a:rPr dirty="0" sz="2400" spc="285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MEMBRI</a:t>
            </a:r>
            <a:r>
              <a:rPr dirty="0" sz="2400" spc="280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AI</a:t>
            </a:r>
            <a:r>
              <a:rPr dirty="0" sz="2400" spc="285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FAMILIEI</a:t>
            </a:r>
            <a:r>
              <a:rPr dirty="0" sz="2400" spc="285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ETC.);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5.REDUCEREA</a:t>
            </a:r>
            <a:r>
              <a:rPr dirty="0" sz="2400" spc="33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PUBLICULUI</a:t>
            </a:r>
            <a:r>
              <a:rPr dirty="0" sz="2400" spc="41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dirty="0" sz="2400" spc="34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dirty="0" sz="2400" spc="40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SINGURĂ</a:t>
            </a:r>
            <a:r>
              <a:rPr dirty="0" sz="2400" spc="409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PERSOANĂ,</a:t>
            </a:r>
            <a:r>
              <a:rPr dirty="0" sz="2400" spc="409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ALTFEL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SPUS</a:t>
            </a:r>
            <a:r>
              <a:rPr dirty="0" sz="2400" spc="51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CONCENTRAREA</a:t>
            </a:r>
            <a:r>
              <a:rPr dirty="0" sz="2400" spc="459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PE</a:t>
            </a:r>
            <a:r>
              <a:rPr dirty="0" sz="2400" spc="52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dirty="0" sz="2400" spc="52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SINGURĂ</a:t>
            </a:r>
            <a:r>
              <a:rPr dirty="0" sz="2400" spc="52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PERSOANĂ</a:t>
            </a:r>
            <a:r>
              <a:rPr dirty="0" sz="2400" spc="52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DIN</a:t>
            </a:r>
            <a:r>
              <a:rPr dirty="0" sz="2400" spc="515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SALĂ;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14806" y="5055489"/>
            <a:ext cx="762762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653790" algn="l"/>
                <a:tab pos="5964555" algn="l"/>
                <a:tab pos="7393940" algn="l"/>
              </a:tabLst>
            </a:pP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6.CONTROLAREA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MIMICII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ȘI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5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14806" y="5384698"/>
            <a:ext cx="612394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906645" algn="l"/>
              </a:tabLst>
            </a:pP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7.CONCENTRAREA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ASUPRA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206610" y="5055489"/>
            <a:ext cx="1937385" cy="720725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 marR="5080" indent="452120">
              <a:lnSpc>
                <a:spcPts val="2590"/>
              </a:lnSpc>
              <a:spcBef>
                <a:spcPts val="425"/>
              </a:spcBef>
            </a:pP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POSTURII; RESPIRAȚIEI;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14806" y="5713882"/>
            <a:ext cx="725170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8.</a:t>
            </a:r>
            <a:r>
              <a:rPr dirty="0" sz="2400" spc="-5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ROSTIREA</a:t>
            </a:r>
            <a:r>
              <a:rPr dirty="0" sz="2400" spc="-14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DISCURSULUI</a:t>
            </a:r>
            <a:r>
              <a:rPr dirty="0" sz="2400" spc="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 spc="-20">
                <a:solidFill>
                  <a:srgbClr val="FFFFFF"/>
                </a:solidFill>
                <a:latin typeface="Times New Roman"/>
                <a:cs typeface="Times New Roman"/>
              </a:rPr>
              <a:t>ÎNTR-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UN</a:t>
            </a:r>
            <a:r>
              <a:rPr dirty="0" sz="2400" spc="-2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FFFF"/>
                </a:solidFill>
                <a:latin typeface="Times New Roman"/>
                <a:cs typeface="Times New Roman"/>
              </a:rPr>
              <a:t>RITM</a:t>
            </a:r>
            <a:r>
              <a:rPr dirty="0" sz="2400" spc="-4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imes New Roman"/>
                <a:cs typeface="Times New Roman"/>
              </a:rPr>
              <a:t>FIRESC.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4889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MULȚUMESC</a:t>
            </a:r>
            <a:r>
              <a:rPr dirty="0" spc="-45"/>
              <a:t> </a:t>
            </a:r>
            <a:r>
              <a:rPr dirty="0" spc="-20"/>
              <a:t>PENTRU</a:t>
            </a:r>
            <a:r>
              <a:rPr dirty="0" spc="-130"/>
              <a:t> </a:t>
            </a:r>
            <a:r>
              <a:rPr dirty="0" spc="-10"/>
              <a:t>ATENȚIE!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Mag</dc:creator>
  <dc:title>PowerPoint Presentation</dc:title>
  <dcterms:created xsi:type="dcterms:W3CDTF">2025-06-01T07:11:46Z</dcterms:created>
  <dcterms:modified xsi:type="dcterms:W3CDTF">2025-06-01T07:11:46Z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2024-11-04T00:00:00Z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2025-06-01T00:00:00Z</vt:filetime>
  </property>
  <property fmtid="{D5CDD505-2E9C-101B-9397-08002B2CF9AE}" pid="5" name="Producer">
    <vt:lpwstr>Microsoft® PowerPoint® 2010</vt:lpwstr>
  </property>
</Properties>
</file>