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8" r:id="rId12"/>
    <p:sldId id="270" r:id="rId13"/>
    <p:sldId id="279" r:id="rId14"/>
    <p:sldId id="280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GB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5935"/>
    <p:restoredTop sz="94660"/>
  </p:normalViewPr>
  <p:slideViewPr>
    <p:cSldViewPr showGuides="1">
      <p:cViewPr>
        <p:scale>
          <a:sx n="75" d="100"/>
          <a:sy n="75" d="100"/>
        </p:scale>
        <p:origin x="-7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7170" name="Group 7169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7171" name="Freeform 717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2" name="Freeform 717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7173" name="Freeform 7172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7174" name="Group 7173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7175" name="Freeform 7174"/>
            <p:cNvSpPr/>
            <p:nvPr userDrawn="1"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7176" name="Group 7175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7177" name="Freeform 7176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78" name="Freeform 7177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79" name="Freeform 7178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80" name="Freeform 7179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181" name="Freeform 7180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7182" name="Freeform 7181"/>
            <p:cNvSpPr/>
            <p:nvPr userDrawn="1"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83" name="Group 7182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184" name="Freeform 7183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5" name="Freeform 7184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6" name="Freeform 7185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7" name="Freeform 7186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8" name="Freeform 7187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9" name="Freeform 7188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7190" name="Title 7189"/>
          <p:cNvSpPr>
            <a:spLocks noGrp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 sz="5400"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7191" name="Subtitle 7190"/>
          <p:cNvSpPr>
            <a:spLocks noGrp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tx2"/>
              </a:buClr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>
                <a:schemeClr val="tx2"/>
              </a:buClr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>
                <a:schemeClr val="tx2"/>
              </a:buClr>
              <a:buSzTx/>
              <a:buFontTx/>
              <a:buNone/>
              <a:defRPr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7192" name="Date Placeholder 7191"/>
          <p:cNvSpPr>
            <a:spLocks noGrp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/>
            </a:lvl1pPr>
          </a:lstStyle>
          <a:p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193" name="Slide Number Placeholder 719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194" name="Footer Placeholder 719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Group 614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47" name="Freeform 6146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48" name="Freeform 6147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149" name="Freeform 6148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6150" name="Group 6149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151" name="Freeform 6150"/>
            <p:cNvSpPr/>
            <p:nvPr userDrawn="1"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6152" name="Group 6151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153" name="Freeform 6152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54" name="Freeform 6153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55" name="Freeform 6154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56" name="Freeform 6155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157" name="Freeform 6156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6158" name="Freeform 6157"/>
            <p:cNvSpPr/>
            <p:nvPr userDrawn="1"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59" name="Group 6158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160" name="Freeform 6159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1" name="Freeform 6160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2" name="Freeform 6161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3" name="Freeform 6162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4" name="Freeform 6163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5" name="Freeform 6164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166" name="Title 616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6167" name="Text Placeholder 61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6168" name="Date Placeholder 616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/>
            </a:lvl1pPr>
          </a:lstStyle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169" name="Footer Placeholder 616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pPr lvl="0"/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170" name="Slide Number Placeholder 616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pPr lvl="0"/>
            <a:fld id="{9A0DB2DC-4C9A-4742-B13C-FB6460FD3503}" type="slidenum">
              <a:rPr lang="en-GB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GB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2049"/>
          <p:cNvSpPr>
            <a:spLocks noGrp="1"/>
          </p:cNvSpPr>
          <p:nvPr>
            <p:ph type="ctrTitle"/>
          </p:nvPr>
        </p:nvSpPr>
        <p:spPr/>
        <p:txBody>
          <a:bodyPr anchor="ctr" anchorCtr="0"/>
          <a:p>
            <a:pPr defTabSz="914400">
              <a:buSzTx/>
              <a:buFontTx/>
              <a:buNone/>
            </a:pPr>
            <a:r>
              <a:rPr lang="en-US" altLang="ro-RO" sz="4800" kern="1200" baseline="0" dirty="0">
                <a:latin typeface="Arial" panose="020B0604020202020204" pitchFamily="34" charset="0"/>
              </a:rPr>
              <a:t>“MJLOACE DE TRANSPORT-ATUNCI SI ACUM “</a:t>
            </a:r>
            <a:endParaRPr lang="en-US" altLang="ro-RO" sz="4800" kern="1200" baseline="0" dirty="0">
              <a:latin typeface="Arial" panose="020B0604020202020204" pitchFamily="34" charset="0"/>
            </a:endParaRP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/>
        <p:txBody>
          <a:bodyPr anchor="t" anchorCtr="0"/>
          <a:p>
            <a:pPr defTabSz="914400">
              <a:buSzTx/>
            </a:pPr>
            <a:endParaRPr lang="en-US" altLang="ro-RO" sz="2000" kern="1200" baseline="0" dirty="0">
              <a:latin typeface="Arial" panose="020B0604020202020204" pitchFamily="34" charset="0"/>
            </a:endParaRPr>
          </a:p>
          <a:p>
            <a:pPr defTabSz="914400">
              <a:buSzTx/>
            </a:pPr>
            <a:endParaRPr lang="en-US" altLang="ro-RO" sz="2000" kern="1200" baseline="0" dirty="0">
              <a:latin typeface="Arial" panose="020B0604020202020204" pitchFamily="34" charset="0"/>
            </a:endParaRPr>
          </a:p>
          <a:p>
            <a:pPr defTabSz="914400">
              <a:buSzTx/>
            </a:pPr>
            <a:r>
              <a:rPr lang="en-US" altLang="ro-RO" sz="2000" kern="1200" baseline="0" dirty="0">
                <a:latin typeface="Arial" panose="020B0604020202020204" pitchFamily="34" charset="0"/>
              </a:rPr>
              <a:t>Prof. Dima Georgiana Cocuta</a:t>
            </a:r>
            <a:endParaRPr lang="en-US" altLang="ro-RO" sz="2000" kern="1200" baseline="0" dirty="0">
              <a:latin typeface="Arial" panose="020B0604020202020204" pitchFamily="34" charset="0"/>
            </a:endParaRPr>
          </a:p>
          <a:p>
            <a:pPr defTabSz="914400">
              <a:buSzTx/>
            </a:pPr>
            <a:r>
              <a:rPr lang="en-US" altLang="ro-RO" sz="2000" kern="1200" baseline="0">
                <a:latin typeface="Arial" panose="020B0604020202020204" pitchFamily="34" charset="0"/>
              </a:rPr>
              <a:t>G.P.P. NR. 10 Buzau </a:t>
            </a:r>
            <a:endParaRPr lang="en-US" altLang="ro-RO" sz="2000" kern="120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2048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1800" dirty="0"/>
              <a:t>ODATĂ CU TRECEREA ANILOR GAMA MODELELOR PRODUSE LA REŞIŢA SE DIVERSIFICĂ, UNELE DINTRE ELE FIIND UTILIZATE PÂNĂ ACUM CÂŢIVA ANI CHIAR DACĂ ASPECTUL EXTERIOR TREZEŞTE NOSTALGIE</a:t>
            </a:r>
            <a:endParaRPr sz="1800"/>
          </a:p>
        </p:txBody>
      </p:sp>
      <p:sp>
        <p:nvSpPr>
          <p:cNvPr id="20483" name="Text Placeholder 2048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0484" name="Picture 20483" descr="locomotiva resit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557338"/>
            <a:ext cx="3671887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20484" descr="locomoti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13100"/>
            <a:ext cx="4248150" cy="2963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2252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GLASUL ROŢILOR DE TREN S-A MODIFICAT DE-A LUNGUL ANILOR DATORITA ASPECTULUI ŞI PUTERII LOCOMOTIVELOR</a:t>
            </a:r>
            <a:endParaRPr sz="2000"/>
          </a:p>
        </p:txBody>
      </p:sp>
      <p:sp>
        <p:nvSpPr>
          <p:cNvPr id="22531" name="Text Placeholder 2253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2532" name="Picture 22531" descr="loco noi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196975"/>
            <a:ext cx="8642350" cy="540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itle 3891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pic>
        <p:nvPicPr>
          <p:cNvPr id="38916" name="Text Placeholder 38915" descr="loco3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395288" y="188913"/>
            <a:ext cx="8353425" cy="64087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itle 3993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NU DOAR TRANSPORTUL DE PRSOANE BENEFICIAZĂ DE CAII PUTERE AI LOCOMOTIVELOR CI ŞI TRANSPORTUL DE MARFĂ</a:t>
            </a:r>
            <a:endParaRPr sz="2000"/>
          </a:p>
        </p:txBody>
      </p:sp>
      <p:sp>
        <p:nvSpPr>
          <p:cNvPr id="39941" name="Text Placeholder 39940"/>
          <p:cNvSpPr/>
          <p:nvPr>
            <p:ph type="body" idx="1"/>
          </p:nvPr>
        </p:nvSpPr>
        <p:spPr/>
        <p:txBody>
          <a:bodyPr vert="horz" wrap="square" lIns="91440" tIns="45720" rIns="91440" bIns="45720" anchor="t" anchorCtr="0"/>
          <a:p>
            <a:endParaRPr sz="2000" dirty="0"/>
          </a:p>
        </p:txBody>
      </p:sp>
      <p:pic>
        <p:nvPicPr>
          <p:cNvPr id="39942" name="Picture 39941" descr="locomotive_LD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341438"/>
            <a:ext cx="8353425" cy="525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2662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ÎN ZILELE NOASTRE FUNCŢIONAREA LOCOMOTIVELOR SE FACE CU AJUTORUL COMBUSTIBILULUI LICHID, A CURENTULUI ELECTRIC ŞI PE BAZA UNOR EFECTE ALE ACESTUIA</a:t>
            </a:r>
            <a:endParaRPr sz="2000"/>
          </a:p>
        </p:txBody>
      </p:sp>
      <p:sp>
        <p:nvSpPr>
          <p:cNvPr id="26627" name="Text Placeholder 2662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6628" name="Picture 26627" descr="locomotiva nou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557338"/>
            <a:ext cx="8642350" cy="5040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itle 2764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27651" name="Text Placeholder 2765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7652" name="Picture 27651" descr="loco noi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60350"/>
            <a:ext cx="8640763" cy="6408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itle 2867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28675" name="Text Placeholder 2867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8676" name="Picture 28675" descr="loco electri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88913"/>
            <a:ext cx="8496300" cy="6408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2969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dirty="0"/>
          </a:p>
        </p:txBody>
      </p:sp>
      <p:sp>
        <p:nvSpPr>
          <p:cNvPr id="29699" name="Text Placeholder 2969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9700" name="Picture 29699" descr="07locomotiva nou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88913"/>
            <a:ext cx="8569325" cy="6480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itle 3072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UTILITATEA ACESTOR MAŞINĂRII ESTE INCONTESTABILĂ.</a:t>
            </a:r>
            <a:br>
              <a:rPr lang="ro-RO" altLang="x-none" sz="2000" dirty="0"/>
            </a:br>
            <a:r>
              <a:rPr lang="ro-RO" altLang="x-none" sz="2000" dirty="0"/>
              <a:t>ÎN ULTIMII ANI A APĂRUT UN NOU TIP DE LOCOMOTIVĂ ...ŞI ACESTA ESTE FOARTE APRECIAT!</a:t>
            </a:r>
            <a:endParaRPr sz="2000"/>
          </a:p>
        </p:txBody>
      </p:sp>
      <p:sp>
        <p:nvSpPr>
          <p:cNvPr id="30723" name="Text Placeholder 3072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0724" name="Picture 30723" descr="299_www-redu_locomotiva-thom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268413"/>
            <a:ext cx="8278812" cy="540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3" grpId="0" build="p"/>
      <p:bldP spid="3072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819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dirty="0"/>
              <a:t>...Locomotivele cu abur!</a:t>
            </a:r>
            <a:endParaRPr lang="ro-RO" altLang="x-none" dirty="0"/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 lang="ro-RO" altLang="x-none" sz="4400" dirty="0"/>
              <a:t>  Dacă ar putea vorbi, oare câte poveşti cu ”cai de foc”, cu trenuri de lux, regi şi împărătese ar spune?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024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PRIMA LOCOMOTIVĂ REALIZATĂ ÎN AMERICA ÎN ANUL 1831</a:t>
            </a:r>
            <a:endParaRPr sz="2000"/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0244" name="Picture 10243" descr="0-4-0_DeWitt_Clint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628775"/>
            <a:ext cx="8207375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126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ACEST MODEL DE LOCOMOTIVA A FOST FABRICAT ÎN ANGLIA-1831</a:t>
            </a:r>
            <a:endParaRPr sz="2000"/>
          </a:p>
        </p:txBody>
      </p:sp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1268" name="Picture 11267" descr="2-4-0_John_Bu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412875"/>
            <a:ext cx="8207375" cy="504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228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O LOCOMOTIVA PRODUSA ÎN AMERICA ÎNTRE ANII 1830-1850</a:t>
            </a:r>
            <a:endParaRPr sz="2000"/>
          </a:p>
        </p:txBody>
      </p:sp>
      <p:sp>
        <p:nvSpPr>
          <p:cNvPr id="12291" name="Text Placeholder 1229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2292" name="Picture 12291" descr="4-2-0_Prussi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125538"/>
            <a:ext cx="8207375" cy="554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433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UN NOU MODEL APARE ÎN 1865 – MĂRTURIE A PROGRESULUI INDUSTRIEI AMERICANE</a:t>
            </a:r>
            <a:endParaRPr sz="2000"/>
          </a:p>
        </p:txBody>
      </p:sp>
      <p:sp>
        <p:nvSpPr>
          <p:cNvPr id="14339" name="Text Placeholder 1433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4340" name="Picture 14339" descr="2-8-0_Consolid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412875"/>
            <a:ext cx="8177212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638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TRANSPORTUL FEROVIAR DIN ŢARA NOASTRĂ ÎŞI ARE ÎNCEPUTURILE ÎN ANUL 1872 CÂND LA UZINELE DIN REŞITA SE PRODUCE PRIMUL MODEL DE LOCOMOTIVĂ CU ABURI</a:t>
            </a:r>
            <a:endParaRPr sz="2000"/>
          </a:p>
        </p:txBody>
      </p:sp>
      <p:sp>
        <p:nvSpPr>
          <p:cNvPr id="16387" name="Text Placeholder 1638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6388" name="Picture 16387" descr="locomotiva nr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412875"/>
            <a:ext cx="8207375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740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1800" dirty="0"/>
              <a:t>MUZEUL DE LOCOMOTIVE DIN REŞIŢA GĂZDUIEŞTE O IMPRESIONANTĂ COLECŢIE DE LOCOMOTIVE, UNELE PREZENTE DOAR PRIN INTERMEDIUL FOTOGRAFIILOR SAU MACHETELOR</a:t>
            </a:r>
            <a:endParaRPr sz="1800"/>
          </a:p>
        </p:txBody>
      </p:sp>
      <p:sp>
        <p:nvSpPr>
          <p:cNvPr id="17411" name="Text Placeholder 1741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7412" name="Picture 17411" descr="locomotiv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557338"/>
            <a:ext cx="8135938" cy="4967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843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ro-RO" altLang="x-none" sz="2000" dirty="0"/>
              <a:t>LOCOMOTIVA “HUNGARIA” A RULAT PE CAILE FERATE ROMÂNE PÂNĂ ÎN 1937 - machetă</a:t>
            </a:r>
            <a:endParaRPr sz="2000"/>
          </a:p>
        </p:txBody>
      </p:sp>
      <p:sp>
        <p:nvSpPr>
          <p:cNvPr id="18435" name="Text Placeholder 1843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8436" name="Picture 18435" descr="locomotiva_hungaria_mache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412875"/>
            <a:ext cx="8248650" cy="4960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AAADCA"/>
      </a:accent3>
      <a:accent4>
        <a:srgbClr val="DCDCDC"/>
      </a:accent4>
      <a:accent5>
        <a:srgbClr val="ADCAFF"/>
      </a:accent5>
      <a:accent6>
        <a:srgbClr val="2DB7B7"/>
      </a:accent6>
      <a:hlink>
        <a:srgbClr val="00FFCC"/>
      </a:hlink>
      <a:folHlink>
        <a:srgbClr val="8080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993300"/>
        </a:lt1>
        <a:dk2>
          <a:srgbClr val="CCAA00"/>
        </a:dk2>
        <a:lt2>
          <a:srgbClr val="4C3A1C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CDCDC"/>
        </a:accent4>
        <a:accent5>
          <a:srgbClr val="FFADAA"/>
        </a:accent5>
        <a:accent6>
          <a:srgbClr val="8D5B00"/>
        </a:accent6>
        <a:hlink>
          <a:srgbClr val="FFCC00"/>
        </a:hlink>
        <a:folHlink>
          <a:srgbClr val="F7DC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9188B0"/>
        </a:lt1>
        <a:dk2>
          <a:srgbClr val="DDE0DC"/>
        </a:dk2>
        <a:lt2>
          <a:srgbClr val="3D0058"/>
        </a:lt2>
        <a:accent1>
          <a:srgbClr val="FFCC00"/>
        </a:accent1>
        <a:accent2>
          <a:srgbClr val="4C3D78"/>
        </a:accent2>
        <a:accent3>
          <a:srgbClr val="C7C4D4"/>
        </a:accent3>
        <a:accent4>
          <a:srgbClr val="DCDCDC"/>
        </a:accent4>
        <a:accent5>
          <a:srgbClr val="FFE2AA"/>
        </a:accent5>
        <a:accent6>
          <a:srgbClr val="43366B"/>
        </a:accent6>
        <a:hlink>
          <a:srgbClr val="743D78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C6CCD4"/>
        </a:dk2>
        <a:lt2>
          <a:srgbClr val="10104C"/>
        </a:lt2>
        <a:accent1>
          <a:srgbClr val="33CCFF"/>
        </a:accent1>
        <a:accent2>
          <a:srgbClr val="5B5B8D"/>
        </a:accent2>
        <a:accent3>
          <a:srgbClr val="AAADB9"/>
        </a:accent3>
        <a:accent4>
          <a:srgbClr val="DCDCDC"/>
        </a:accent4>
        <a:accent5>
          <a:srgbClr val="ADE2FF"/>
        </a:accent5>
        <a:accent6>
          <a:srgbClr val="51517E"/>
        </a:accent6>
        <a:hlink>
          <a:srgbClr val="4529A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B0C8CA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CDCDC"/>
        </a:accent4>
        <a:accent5>
          <a:srgbClr val="C4DEFF"/>
        </a:accent5>
        <a:accent6>
          <a:srgbClr val="00007D"/>
        </a:accent6>
        <a:hlink>
          <a:srgbClr val="6666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99"/>
        </a:lt1>
        <a:dk2>
          <a:srgbClr val="E3E3FF"/>
        </a:dk2>
        <a:lt2>
          <a:srgbClr val="463416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CDCDC"/>
        </a:accent4>
        <a:accent5>
          <a:srgbClr val="ADCAFF"/>
        </a:accent5>
        <a:accent6>
          <a:srgbClr val="2DB7B7"/>
        </a:accent6>
        <a:hlink>
          <a:srgbClr val="00FFCC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99FF"/>
        </a:lt1>
        <a:dk2>
          <a:srgbClr val="B3EDFF"/>
        </a:dk2>
        <a:lt2>
          <a:srgbClr val="809296"/>
        </a:lt2>
        <a:accent1>
          <a:srgbClr val="FF9933"/>
        </a:accent1>
        <a:accent2>
          <a:srgbClr val="FFAA99"/>
        </a:accent2>
        <a:accent3>
          <a:srgbClr val="B9CAFF"/>
        </a:accent3>
        <a:accent4>
          <a:srgbClr val="DCDCDC"/>
        </a:accent4>
        <a:accent5>
          <a:srgbClr val="FFCAAD"/>
        </a:accent5>
        <a:accent6>
          <a:srgbClr val="E59889"/>
        </a:accent6>
        <a:hlink>
          <a:srgbClr val="FFCFAB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5D1E3"/>
        </a:lt1>
        <a:dk2>
          <a:srgbClr val="CCFFFF"/>
        </a:dk2>
        <a:lt2>
          <a:srgbClr val="006666"/>
        </a:lt2>
        <a:accent1>
          <a:srgbClr val="FFCC00"/>
        </a:accent1>
        <a:accent2>
          <a:srgbClr val="00CC99"/>
        </a:accent2>
        <a:accent3>
          <a:srgbClr val="C3E4EE"/>
        </a:accent3>
        <a:accent4>
          <a:srgbClr val="DCDCDC"/>
        </a:accent4>
        <a:accent5>
          <a:srgbClr val="FFE2AA"/>
        </a:accent5>
        <a:accent6>
          <a:srgbClr val="00B789"/>
        </a:accent6>
        <a:hlink>
          <a:srgbClr val="0099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A7A491"/>
        </a:lt1>
        <a:dk2>
          <a:srgbClr val="CCD0CA"/>
        </a:dk2>
        <a:lt2>
          <a:srgbClr val="404B3D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CDCDC"/>
        </a:accent4>
        <a:accent5>
          <a:srgbClr val="ADE2E2"/>
        </a:accent5>
        <a:accent6>
          <a:srgbClr val="004543"/>
        </a:accent6>
        <a:hlink>
          <a:srgbClr val="477781"/>
        </a:hlink>
        <a:folHlink>
          <a:srgbClr val="85CC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9E2FF"/>
        </a:accent5>
        <a:accent6>
          <a:srgbClr val="B7D3E5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0</TotalTime>
  <Words>1468</Words>
  <Application>WPS Presentation</Application>
  <PresentationFormat/>
  <Paragraphs>34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Arial Unicode MS</vt:lpstr>
      <vt:lpstr>Calibri</vt:lpstr>
      <vt:lpstr>Mountain Top</vt:lpstr>
      <vt:lpstr>“MJLOACE DE TRANSPORT-ATUNCI SI ACUM “</vt:lpstr>
      <vt:lpstr>...Locomotivele cu abur!</vt:lpstr>
      <vt:lpstr>PRIMA LOCOMOTIVĂ REALIZATĂ ÎN AMERICA ÎN ANUL 1831</vt:lpstr>
      <vt:lpstr>ACEST MODEL DE LOCOMOTIVA A FOST FABRICAT ÎN ANGLIA-1831</vt:lpstr>
      <vt:lpstr>O LOCOMOTIVA PRODUSA ÎN AMERICA ÎNTRE ANII 1830-1850</vt:lpstr>
      <vt:lpstr>UN NOU MODEL APARE ÎN 1865 – MĂRTURIE A PROGRESULUI INDUSTRIEI AMERICANE</vt:lpstr>
      <vt:lpstr>TRANSPORTUL FEROVIAR DIN ŢARA NOASTRĂ ÎŞI ARE ÎNCEPUTURILE ÎN ANUL 1872 CÂND LA UZINELE DIN REŞITA SE PRODUCE PRIMUL MODEL DE LOCOMOTIVĂ CU ABURI</vt:lpstr>
      <vt:lpstr>MUZEUL DE LOCOMOTIVE DIN REŞIŢA GĂZDUIEŞTE O IMPRESIONANTĂ COLECŢIE DE LOCOMOTIVE, UNELE PREZENTE DOAR PRIN INTERMEDIUL FOTOGRAFIILOR SAU MACHETELOR</vt:lpstr>
      <vt:lpstr>LOCOMOTIVA “HUNGARIA” A RULAT PE CAILE FERATE ROMÂNE PÂNĂ ÎN 1937 - machetă</vt:lpstr>
      <vt:lpstr>ODATĂ CU TRECEREA ANILOR GAMA MODELELOR PRODUSE LA REŞIŢA SE DIVERSIFICĂ, UNELE DINTRE ELE FIIND UTILIZATE PÂNĂ ACUM CÂŢIVA ANI CHIAR DACĂ ASPECTUL EXTERIOR TREZEŞTE NOSTALGIE</vt:lpstr>
      <vt:lpstr>GLASUL ROŢILOR DE TREN S-A MODIFICAT DE-A LUNGUL ANILOR DATORITA ASPECTULUI ŞI PUTERII LOCOMOTIVELOR</vt:lpstr>
      <vt:lpstr>PowerPoint 演示文稿</vt:lpstr>
      <vt:lpstr>NU DOAR TRANSPORTUL DE PRSOANE BENEFICIAZĂ DE CAII PUTERE AI LOCOMOTIVELOR CI ŞI TRANSPORTUL DE MARFĂ</vt:lpstr>
      <vt:lpstr>ÎN ZILELE NOASTRE FUNCŢIONAREA LOCOMOTIVELOR SE FACE CU AJUTORUL COMBUSTIBILULUI LICHID, A CURENTULUI ELECTRIC ŞI PE BAZA UNOR EFECTE ALE ACESTUIA</vt:lpstr>
      <vt:lpstr>PowerPoint 演示文稿</vt:lpstr>
      <vt:lpstr>PowerPoint 演示文稿</vt:lpstr>
      <vt:lpstr>PowerPoint 演示文稿</vt:lpstr>
      <vt:lpstr>UTILITATEA ACESTOR MAŞINĂRII ESTE INCONTESTABILĂ. ÎN ULTIMII ANI A APĂRUT UN NOU TIP DE LOCOMOTIVĂ ...ŞI ACESTA ESTE FOARTE APRECIAT!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LOCOMOTIVA CU ABUR LA CEA MODERNA</dc:title>
  <dc:creator>comp</dc:creator>
  <cp:lastModifiedBy>Georgiana Dima</cp:lastModifiedBy>
  <cp:revision>18</cp:revision>
  <dcterms:created xsi:type="dcterms:W3CDTF">2010-04-10T18:42:00Z</dcterms:created>
  <dcterms:modified xsi:type="dcterms:W3CDTF">2025-06-02T05:23:21Z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F3DA2A80CCE845B9B00F95AB2C9B714B_13</vt:lpwstr>
  </property>
  <property fmtid="{D5CDD505-2E9C-101B-9397-08002B2CF9AE}" pid="3" name="KSOProductBuildVer">
    <vt:lpwstr>1033-12.2.0.21179</vt:lpwstr>
  </property>
</Properties>
</file>